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56" r:id="rId3"/>
    <p:sldId id="262" r:id="rId4"/>
    <p:sldId id="263" r:id="rId5"/>
    <p:sldId id="266" r:id="rId6"/>
    <p:sldId id="264" r:id="rId7"/>
    <p:sldId id="283" r:id="rId8"/>
    <p:sldId id="267" r:id="rId9"/>
    <p:sldId id="268" r:id="rId10"/>
    <p:sldId id="269" r:id="rId11"/>
    <p:sldId id="270" r:id="rId12"/>
    <p:sldId id="265" r:id="rId13"/>
    <p:sldId id="272" r:id="rId14"/>
    <p:sldId id="273" r:id="rId15"/>
    <p:sldId id="274" r:id="rId16"/>
    <p:sldId id="275" r:id="rId17"/>
    <p:sldId id="280" r:id="rId18"/>
    <p:sldId id="276" r:id="rId19"/>
    <p:sldId id="277" r:id="rId20"/>
    <p:sldId id="278" r:id="rId21"/>
    <p:sldId id="279" r:id="rId22"/>
    <p:sldId id="281" r:id="rId23"/>
    <p:sldId id="282"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E81A3-1DE0-48B0-8AD4-07AC48C367D6}" type="datetimeFigureOut">
              <a:rPr lang="es-CO" smtClean="0"/>
              <a:t>30/09/2021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90FE4-2D40-49FF-81B0-358A5E167C62}" type="slidenum">
              <a:rPr lang="es-CO" smtClean="0"/>
              <a:t>‹Nº›</a:t>
            </a:fld>
            <a:endParaRPr lang="es-CO"/>
          </a:p>
        </p:txBody>
      </p:sp>
    </p:spTree>
    <p:extLst>
      <p:ext uri="{BB962C8B-B14F-4D97-AF65-F5344CB8AC3E}">
        <p14:creationId xmlns:p14="http://schemas.microsoft.com/office/powerpoint/2010/main" val="310047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8F90FE4-2D40-49FF-81B0-358A5E167C62}" type="slidenum">
              <a:rPr lang="es-CO" smtClean="0"/>
              <a:t>2</a:t>
            </a:fld>
            <a:endParaRPr lang="es-CO"/>
          </a:p>
        </p:txBody>
      </p:sp>
    </p:spTree>
    <p:extLst>
      <p:ext uri="{BB962C8B-B14F-4D97-AF65-F5344CB8AC3E}">
        <p14:creationId xmlns:p14="http://schemas.microsoft.com/office/powerpoint/2010/main" val="94208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252744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277679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133742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360843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381861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356596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20118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376766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403813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318442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21D981-2CF2-4E1A-8233-0F795D5EA965}" type="datetimeFigureOut">
              <a:rPr lang="es-CO" smtClean="0"/>
              <a:t>30/09/2021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9C7E02-6E8E-4003-B235-4359768A8AFC}" type="slidenum">
              <a:rPr lang="es-CO" smtClean="0"/>
              <a:t>‹Nº›</a:t>
            </a:fld>
            <a:endParaRPr lang="es-CO"/>
          </a:p>
        </p:txBody>
      </p:sp>
    </p:spTree>
    <p:extLst>
      <p:ext uri="{BB962C8B-B14F-4D97-AF65-F5344CB8AC3E}">
        <p14:creationId xmlns:p14="http://schemas.microsoft.com/office/powerpoint/2010/main" val="269799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1D981-2CF2-4E1A-8233-0F795D5EA965}" type="datetimeFigureOut">
              <a:rPr lang="es-CO" smtClean="0"/>
              <a:t>30/09/2021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C7E02-6E8E-4003-B235-4359768A8AFC}" type="slidenum">
              <a:rPr lang="es-CO" smtClean="0"/>
              <a:t>‹Nº›</a:t>
            </a:fld>
            <a:endParaRPr lang="es-CO"/>
          </a:p>
        </p:txBody>
      </p:sp>
    </p:spTree>
    <p:extLst>
      <p:ext uri="{BB962C8B-B14F-4D97-AF65-F5344CB8AC3E}">
        <p14:creationId xmlns:p14="http://schemas.microsoft.com/office/powerpoint/2010/main" val="239275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voleyporelmundo.com/2017/12/18/tecnica-antebrazo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ured.cu/Voleibol" TargetMode="External"/><Relationship Id="rId2" Type="http://schemas.openxmlformats.org/officeDocument/2006/relationships/hyperlink" Target="https://www.ecured.cu/%C3%81rea" TargetMode="External"/><Relationship Id="rId1" Type="http://schemas.openxmlformats.org/officeDocument/2006/relationships/slideLayout" Target="../slideLayouts/slideLayout2.xml"/><Relationship Id="rId5" Type="http://schemas.openxmlformats.org/officeDocument/2006/relationships/hyperlink" Target="https://www.ecured.cu/Juego" TargetMode="External"/><Relationship Id="rId4" Type="http://schemas.openxmlformats.org/officeDocument/2006/relationships/hyperlink" Target="https://www.ecured.cu/Rect%C3%A1ngul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cured.cu/3" TargetMode="External"/><Relationship Id="rId2" Type="http://schemas.openxmlformats.org/officeDocument/2006/relationships/hyperlink" Target="https://www.ecured.cu/Paralela" TargetMode="External"/><Relationship Id="rId1" Type="http://schemas.openxmlformats.org/officeDocument/2006/relationships/slideLayout" Target="../slideLayouts/slideLayout2.xml"/><Relationship Id="rId6" Type="http://schemas.openxmlformats.org/officeDocument/2006/relationships/hyperlink" Target="https://www.ecured.cu/Banco" TargetMode="External"/><Relationship Id="rId5" Type="http://schemas.openxmlformats.org/officeDocument/2006/relationships/hyperlink" Target="https://www.ecured.cu/Red" TargetMode="External"/><Relationship Id="rId4" Type="http://schemas.openxmlformats.org/officeDocument/2006/relationships/hyperlink" Target="https://www.ecured.cu/Metro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cured.cu/Blanco" TargetMode="External"/><Relationship Id="rId2" Type="http://schemas.openxmlformats.org/officeDocument/2006/relationships/hyperlink" Target="https://www.ecured.cu/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5">
                    <a:lumMod val="75000"/>
                  </a:schemeClr>
                </a:solidFill>
                <a:effectLst>
                  <a:outerShdw blurRad="38100" dist="38100" dir="2700000" algn="tl">
                    <a:srgbClr val="000000">
                      <a:alpha val="43137"/>
                    </a:srgbClr>
                  </a:outerShdw>
                </a:effectLst>
              </a:rPr>
              <a:t>EL VOLEIBOL</a:t>
            </a:r>
            <a:r>
              <a:rPr lang="es-CO" dirty="0" smtClean="0"/>
              <a:t>. </a:t>
            </a:r>
            <a:endParaRPr lang="es-CO" dirty="0"/>
          </a:p>
        </p:txBody>
      </p:sp>
      <p:sp>
        <p:nvSpPr>
          <p:cNvPr id="3" name="2 Marcador de contenido"/>
          <p:cNvSpPr>
            <a:spLocks noGrp="1"/>
          </p:cNvSpPr>
          <p:nvPr>
            <p:ph idx="1"/>
          </p:nvPr>
        </p:nvSpPr>
        <p:spPr>
          <a:xfrm>
            <a:off x="323528" y="1772816"/>
            <a:ext cx="4258816" cy="1180728"/>
          </a:xfrm>
        </p:spPr>
        <p:txBody>
          <a:bodyPr>
            <a:normAutofit fontScale="92500"/>
          </a:bodyPr>
          <a:lstStyle/>
          <a:p>
            <a:r>
              <a:rPr lang="es-CO" sz="2000" dirty="0" smtClean="0">
                <a:solidFill>
                  <a:srgbClr val="000000"/>
                </a:solidFill>
              </a:rPr>
              <a:t>PRESENTADO POR: </a:t>
            </a:r>
          </a:p>
          <a:p>
            <a:r>
              <a:rPr lang="es-CO" sz="2000" dirty="0" smtClean="0">
                <a:solidFill>
                  <a:srgbClr val="000000"/>
                </a:solidFill>
              </a:rPr>
              <a:t>MICHELL TATIANA MUÑOZ ROMERO </a:t>
            </a:r>
          </a:p>
          <a:p>
            <a:r>
              <a:rPr lang="es-CO" sz="2000" dirty="0" smtClean="0">
                <a:solidFill>
                  <a:srgbClr val="000000"/>
                </a:solidFill>
              </a:rPr>
              <a:t> GRADO: 10-2</a:t>
            </a:r>
            <a:endParaRPr lang="es-CO" sz="2000" dirty="0">
              <a:solidFill>
                <a:srgbClr val="000000"/>
              </a:solidFill>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368" y="2697943"/>
            <a:ext cx="5715000" cy="3476625"/>
          </a:xfrm>
          <a:prstGeom prst="rect">
            <a:avLst/>
          </a:prstGeom>
        </p:spPr>
      </p:pic>
    </p:spTree>
    <p:extLst>
      <p:ext uri="{BB962C8B-B14F-4D97-AF65-F5344CB8AC3E}">
        <p14:creationId xmlns:p14="http://schemas.microsoft.com/office/powerpoint/2010/main" val="1219623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4">
                    <a:lumMod val="75000"/>
                  </a:schemeClr>
                </a:solidFill>
              </a:rPr>
              <a:t>EL BALON</a:t>
            </a:r>
            <a:endParaRPr lang="es-CO" dirty="0">
              <a:solidFill>
                <a:schemeClr val="accent4">
                  <a:lumMod val="75000"/>
                </a:schemeClr>
              </a:solidFill>
            </a:endParaRPr>
          </a:p>
        </p:txBody>
      </p:sp>
      <p:sp>
        <p:nvSpPr>
          <p:cNvPr id="3" name="2 Marcador de contenido"/>
          <p:cNvSpPr>
            <a:spLocks noGrp="1"/>
          </p:cNvSpPr>
          <p:nvPr>
            <p:ph idx="1"/>
          </p:nvPr>
        </p:nvSpPr>
        <p:spPr>
          <a:xfrm>
            <a:off x="456089" y="4005064"/>
            <a:ext cx="8229600" cy="2193107"/>
          </a:xfrm>
        </p:spPr>
        <p:txBody>
          <a:bodyPr>
            <a:normAutofit/>
          </a:bodyPr>
          <a:lstStyle/>
          <a:p>
            <a:r>
              <a:rPr lang="es-CO" sz="2000" b="1" i="0" dirty="0" smtClean="0">
                <a:solidFill>
                  <a:schemeClr val="accent4">
                    <a:lumMod val="75000"/>
                  </a:schemeClr>
                </a:solidFill>
                <a:effectLst/>
                <a:latin typeface="Helvetica Neue"/>
              </a:rPr>
              <a:t>Balón de voleibol.</a:t>
            </a:r>
            <a:r>
              <a:rPr lang="es-CO" sz="2000" b="1" i="0" dirty="0" smtClean="0">
                <a:solidFill>
                  <a:srgbClr val="001133"/>
                </a:solidFill>
                <a:effectLst/>
                <a:latin typeface="Helvetica Neue"/>
              </a:rPr>
              <a:t> </a:t>
            </a:r>
            <a:r>
              <a:rPr lang="es-CO" sz="2000" b="0" i="0" dirty="0" smtClean="0">
                <a:solidFill>
                  <a:srgbClr val="001133"/>
                </a:solidFill>
                <a:effectLst/>
                <a:latin typeface="Helvetica Neue"/>
              </a:rPr>
              <a:t>Es aquella que se utiliza para la realización de dicho deporte, es esférico y flexible; 65-67 cm de circunferencia, 260-280 g de peso y presión interior entre 0,300 y 0,325 kg/cm². Es más pequeño y ligero que los balones de baloncesto o fútbol. Puede estar hecho de varios materiales aunque el más cómodo y utilizado es el de cuero.</a:t>
            </a:r>
            <a:endParaRPr lang="es-CO" sz="20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476888"/>
            <a:ext cx="3886210" cy="2040260"/>
          </a:xfrm>
          <a:prstGeom prst="rect">
            <a:avLst/>
          </a:prstGeom>
        </p:spPr>
      </p:pic>
    </p:spTree>
    <p:extLst>
      <p:ext uri="{BB962C8B-B14F-4D97-AF65-F5344CB8AC3E}">
        <p14:creationId xmlns:p14="http://schemas.microsoft.com/office/powerpoint/2010/main" val="198827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568952" cy="5328592"/>
          </a:xfrm>
        </p:spPr>
        <p:txBody>
          <a:bodyPr>
            <a:normAutofit fontScale="25000" lnSpcReduction="20000"/>
          </a:bodyPr>
          <a:lstStyle/>
          <a:p>
            <a:r>
              <a:rPr lang="es-CO" sz="12800" b="1" i="0" dirty="0" smtClean="0">
                <a:solidFill>
                  <a:schemeClr val="accent1">
                    <a:lumMod val="75000"/>
                  </a:schemeClr>
                </a:solidFill>
                <a:effectLst/>
                <a:latin typeface="Helvetica Neue"/>
              </a:rPr>
              <a:t>Vestuario:</a:t>
            </a:r>
            <a:endParaRPr lang="es-CO" sz="12800" b="0" i="0" dirty="0" smtClean="0">
              <a:solidFill>
                <a:schemeClr val="accent1">
                  <a:lumMod val="75000"/>
                </a:schemeClr>
              </a:solidFill>
              <a:effectLst/>
              <a:latin typeface="Helvetica Neue"/>
            </a:endParaRPr>
          </a:p>
          <a:p>
            <a:pPr>
              <a:buFont typeface="Arial"/>
              <a:buChar char="•"/>
            </a:pPr>
            <a:r>
              <a:rPr lang="es-CO" sz="6400" b="0" i="0" dirty="0" smtClean="0">
                <a:solidFill>
                  <a:schemeClr val="tx1">
                    <a:lumMod val="95000"/>
                    <a:lumOff val="5000"/>
                  </a:schemeClr>
                </a:solidFill>
                <a:effectLst/>
                <a:latin typeface="Helvetica Neue"/>
              </a:rPr>
              <a:t>El diseño y color de las camisetas, pantalones cortos y medias deben ser uniformes para todo el equipo (excepto para el Líbero). Los uniformes deben estar limpios.</a:t>
            </a:r>
          </a:p>
          <a:p>
            <a:pPr>
              <a:buFont typeface="Arial"/>
              <a:buChar char="•"/>
            </a:pPr>
            <a:r>
              <a:rPr lang="es-CO" sz="6400" b="0" i="0" dirty="0" smtClean="0">
                <a:solidFill>
                  <a:schemeClr val="tx1">
                    <a:lumMod val="95000"/>
                    <a:lumOff val="5000"/>
                  </a:schemeClr>
                </a:solidFill>
                <a:effectLst/>
                <a:latin typeface="Helvetica Neue"/>
              </a:rPr>
              <a:t>Las camisetas de los jugadores deben estar numeradas del 1 al 20.</a:t>
            </a:r>
          </a:p>
          <a:p>
            <a:pPr>
              <a:buFont typeface="Arial"/>
              <a:buChar char="•"/>
            </a:pPr>
            <a:r>
              <a:rPr lang="es-CO" sz="6400" b="0" i="0" dirty="0" smtClean="0">
                <a:solidFill>
                  <a:schemeClr val="tx1">
                    <a:lumMod val="95000"/>
                    <a:lumOff val="5000"/>
                  </a:schemeClr>
                </a:solidFill>
                <a:effectLst/>
                <a:latin typeface="Helvetica Neue"/>
              </a:rPr>
              <a:t>Los números deben estar ubicados en las camisetas en el centro, tanto en el pecho como en la espalda. El color y brillo de los números debe contrastar con el color y brillo de las camisetas.</a:t>
            </a:r>
          </a:p>
          <a:p>
            <a:pPr>
              <a:buFont typeface="Arial"/>
              <a:buChar char="•"/>
            </a:pPr>
            <a:r>
              <a:rPr lang="es-CO" sz="6400" b="0" i="0" dirty="0" smtClean="0">
                <a:solidFill>
                  <a:schemeClr val="tx1">
                    <a:lumMod val="95000"/>
                    <a:lumOff val="5000"/>
                  </a:schemeClr>
                </a:solidFill>
                <a:effectLst/>
                <a:latin typeface="Helvetica Neue"/>
              </a:rPr>
              <a:t>Los números deben tener un mínimo de 15 cm. de altura en el pecho y un mínimo de 20 cm. de altura en la espalda. La cinta que forma los números debe tener un mínimo de 2 cm. de ancho.</a:t>
            </a:r>
          </a:p>
          <a:p>
            <a:pPr>
              <a:buFont typeface="Arial"/>
              <a:buChar char="•"/>
            </a:pPr>
            <a:r>
              <a:rPr lang="es-CO" sz="6400" b="0" i="0" dirty="0" smtClean="0">
                <a:solidFill>
                  <a:schemeClr val="tx1">
                    <a:lumMod val="95000"/>
                    <a:lumOff val="5000"/>
                  </a:schemeClr>
                </a:solidFill>
                <a:effectLst/>
                <a:latin typeface="Helvetica Neue"/>
              </a:rPr>
              <a:t>El capitán del equipo debe tener en su camiseta una cinta de 8 X 2 cm. 5.1 subrayando el número del pecho.</a:t>
            </a:r>
          </a:p>
          <a:p>
            <a:pPr>
              <a:buFont typeface="Arial"/>
              <a:buChar char="•"/>
            </a:pPr>
            <a:r>
              <a:rPr lang="es-CO" sz="6400" b="0" i="0" dirty="0" smtClean="0">
                <a:solidFill>
                  <a:schemeClr val="tx1">
                    <a:lumMod val="95000"/>
                    <a:lumOff val="5000"/>
                  </a:schemeClr>
                </a:solidFill>
                <a:effectLst/>
                <a:latin typeface="Helvetica Neue"/>
              </a:rPr>
              <a:t>Está prohibido usar uniformes de un color diferente al de los otros 19.2 jugadores</a:t>
            </a:r>
          </a:p>
          <a:p>
            <a:pPr>
              <a:buFont typeface="Arial"/>
              <a:buChar char="•"/>
            </a:pPr>
            <a:r>
              <a:rPr lang="es-CO" sz="6400" b="0" i="0" dirty="0" smtClean="0">
                <a:solidFill>
                  <a:schemeClr val="tx1">
                    <a:lumMod val="95000"/>
                    <a:lumOff val="5000"/>
                  </a:schemeClr>
                </a:solidFill>
                <a:effectLst/>
                <a:latin typeface="Helvetica Neue"/>
              </a:rPr>
              <a:t>(excepto para los Líberos) y/o sin numeración oficial.</a:t>
            </a:r>
          </a:p>
          <a:p>
            <a:r>
              <a:rPr lang="es-CO" sz="8000" b="1" i="0" dirty="0" smtClean="0">
                <a:solidFill>
                  <a:schemeClr val="accent1">
                    <a:lumMod val="75000"/>
                  </a:schemeClr>
                </a:solidFill>
                <a:effectLst/>
                <a:latin typeface="Helvetica Neue"/>
              </a:rPr>
              <a:t>Medias o calcetines </a:t>
            </a:r>
            <a:endParaRPr lang="es-CO" sz="8000" b="0" i="0" dirty="0" smtClean="0">
              <a:solidFill>
                <a:schemeClr val="accent1">
                  <a:lumMod val="75000"/>
                </a:schemeClr>
              </a:solidFill>
              <a:effectLst/>
              <a:latin typeface="Helvetica Neue"/>
            </a:endParaRPr>
          </a:p>
          <a:p>
            <a:r>
              <a:rPr lang="es-CO" sz="6400" b="0" i="0" dirty="0" smtClean="0">
                <a:solidFill>
                  <a:schemeClr val="tx1">
                    <a:lumMod val="95000"/>
                    <a:lumOff val="5000"/>
                  </a:schemeClr>
                </a:solidFill>
                <a:effectLst/>
                <a:latin typeface="Helvetica Neue"/>
              </a:rPr>
              <a:t>Deben ser largos y del mismo color de todo el equipo para ser uniforme.</a:t>
            </a:r>
          </a:p>
          <a:p>
            <a:r>
              <a:rPr lang="es-CO" sz="8000" b="1" i="0" dirty="0" smtClean="0">
                <a:solidFill>
                  <a:schemeClr val="accent1">
                    <a:lumMod val="75000"/>
                  </a:schemeClr>
                </a:solidFill>
                <a:effectLst/>
                <a:latin typeface="Helvetica Neue"/>
              </a:rPr>
              <a:t>Otros implementos</a:t>
            </a:r>
            <a:endParaRPr lang="es-CO" sz="8000" b="0" i="0" dirty="0" smtClean="0">
              <a:solidFill>
                <a:schemeClr val="accent1">
                  <a:lumMod val="75000"/>
                </a:schemeClr>
              </a:solidFill>
              <a:effectLst/>
              <a:latin typeface="Helvetica Neue"/>
            </a:endParaRPr>
          </a:p>
          <a:p>
            <a:r>
              <a:rPr lang="es-CO" sz="6400" b="0" i="0" dirty="0" smtClean="0">
                <a:solidFill>
                  <a:schemeClr val="tx1">
                    <a:lumMod val="95000"/>
                    <a:lumOff val="5000"/>
                  </a:schemeClr>
                </a:solidFill>
                <a:effectLst/>
                <a:latin typeface="Helvetica Neue"/>
              </a:rPr>
              <a:t>Tenemos como ;</a:t>
            </a:r>
          </a:p>
          <a:p>
            <a:r>
              <a:rPr lang="es-CO" sz="6400" b="0" i="0" dirty="0" smtClean="0">
                <a:solidFill>
                  <a:schemeClr val="tx1">
                    <a:lumMod val="95000"/>
                    <a:lumOff val="5000"/>
                  </a:schemeClr>
                </a:solidFill>
                <a:effectLst/>
                <a:latin typeface="Helvetica Neue"/>
              </a:rPr>
              <a:t>Las rodilleras que protegen claramente las rodillas de cualquier lección.</a:t>
            </a:r>
          </a:p>
          <a:p>
            <a:r>
              <a:rPr lang="es-CO" sz="6400" b="0" i="0" dirty="0" smtClean="0">
                <a:solidFill>
                  <a:schemeClr val="tx1">
                    <a:lumMod val="95000"/>
                    <a:lumOff val="5000"/>
                  </a:schemeClr>
                </a:solidFill>
                <a:effectLst/>
                <a:latin typeface="Helvetica Neue"/>
              </a:rPr>
              <a:t>Los estabilizadores que protegen los tobillos para proteger una lección vieja o prevenir una.</a:t>
            </a:r>
          </a:p>
          <a:p>
            <a:r>
              <a:rPr lang="es-CO" sz="6400" b="0" i="0" dirty="0" smtClean="0">
                <a:solidFill>
                  <a:schemeClr val="tx1">
                    <a:lumMod val="95000"/>
                    <a:lumOff val="5000"/>
                  </a:schemeClr>
                </a:solidFill>
                <a:effectLst/>
                <a:latin typeface="Helvetica Neue"/>
              </a:rPr>
              <a:t>Las mangas protegen los antebrazos de golpes.</a:t>
            </a:r>
          </a:p>
          <a:p>
            <a:endParaRPr lang="es-CO" sz="4900" dirty="0">
              <a:latin typeface="Helvetica Neue"/>
            </a:endParaRPr>
          </a:p>
        </p:txBody>
      </p:sp>
    </p:spTree>
    <p:extLst>
      <p:ext uri="{BB962C8B-B14F-4D97-AF65-F5344CB8AC3E}">
        <p14:creationId xmlns:p14="http://schemas.microsoft.com/office/powerpoint/2010/main" val="458118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1">
                    <a:lumMod val="75000"/>
                  </a:schemeClr>
                </a:solidFill>
              </a:rPr>
              <a:t>VESTIMENTA</a:t>
            </a:r>
            <a:endParaRPr lang="es-CO" dirty="0">
              <a:solidFill>
                <a:schemeClr val="accent1">
                  <a:lumMod val="75000"/>
                </a:schemeClr>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340768"/>
            <a:ext cx="4966998" cy="4925144"/>
          </a:xfrm>
        </p:spPr>
      </p:pic>
    </p:spTree>
    <p:extLst>
      <p:ext uri="{BB962C8B-B14F-4D97-AF65-F5344CB8AC3E}">
        <p14:creationId xmlns:p14="http://schemas.microsoft.com/office/powerpoint/2010/main" val="2906127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6">
                    <a:lumMod val="50000"/>
                  </a:schemeClr>
                </a:solidFill>
              </a:rPr>
              <a:t>FUNDAMENTOS TECNICOS</a:t>
            </a:r>
            <a:endParaRPr lang="es-CO" dirty="0">
              <a:solidFill>
                <a:schemeClr val="accent6">
                  <a:lumMod val="50000"/>
                </a:schemeClr>
              </a:solidFill>
            </a:endParaRPr>
          </a:p>
        </p:txBody>
      </p:sp>
      <p:sp>
        <p:nvSpPr>
          <p:cNvPr id="3" name="2 Marcador de contenido"/>
          <p:cNvSpPr>
            <a:spLocks noGrp="1"/>
          </p:cNvSpPr>
          <p:nvPr>
            <p:ph idx="1"/>
          </p:nvPr>
        </p:nvSpPr>
        <p:spPr/>
        <p:txBody>
          <a:bodyPr/>
          <a:lstStyle/>
          <a:p>
            <a:pPr lvl="0" algn="ctr"/>
            <a:r>
              <a:rPr lang="es-CO" sz="2000" b="1" dirty="0">
                <a:solidFill>
                  <a:srgbClr val="F79646">
                    <a:lumMod val="75000"/>
                  </a:srgbClr>
                </a:solidFill>
                <a:latin typeface="roboto slab"/>
              </a:rPr>
              <a:t>Golpe de Manos Altas o Golpe de Dedos:</a:t>
            </a:r>
          </a:p>
          <a:p>
            <a:pPr lvl="0"/>
            <a:r>
              <a:rPr lang="es-CO" sz="1600" dirty="0">
                <a:solidFill>
                  <a:srgbClr val="333333"/>
                </a:solidFill>
                <a:latin typeface="Helvetica Neue"/>
              </a:rPr>
              <a:t>Es un golpe que se realiza en forma simétricas, con las manos y los dedos (en especial: pulgar, índice, mayor y los otros dos ayudan) formando un triángulo o rombo con los mismos y flexión de muñecas, auxiliados por los miembros superiores e inferiores en la ejecución, en acciones de juego en pases, defensas y colocación o armado en ataques y muy poco en recepción del saque</a:t>
            </a:r>
            <a:r>
              <a:rPr lang="es-CO" sz="1600" dirty="0">
                <a:solidFill>
                  <a:srgbClr val="333333"/>
                </a:solidFill>
                <a:latin typeface="roboto"/>
              </a:rPr>
              <a:t>.</a:t>
            </a:r>
            <a:endParaRPr lang="es-CO" sz="1600" dirty="0">
              <a:solidFill>
                <a:prstClr val="black"/>
              </a:solidFill>
              <a:latin typeface="Helvetica Neue"/>
            </a:endParaRPr>
          </a:p>
          <a:p>
            <a:endParaRPr lang="es-CO" sz="16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740" y="3717032"/>
            <a:ext cx="4762500" cy="1952625"/>
          </a:xfrm>
          <a:prstGeom prst="rect">
            <a:avLst/>
          </a:prstGeom>
        </p:spPr>
      </p:pic>
    </p:spTree>
    <p:extLst>
      <p:ext uri="{BB962C8B-B14F-4D97-AF65-F5344CB8AC3E}">
        <p14:creationId xmlns:p14="http://schemas.microsoft.com/office/powerpoint/2010/main" val="1693182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4525963"/>
          </a:xfrm>
        </p:spPr>
        <p:txBody>
          <a:bodyPr>
            <a:normAutofit/>
          </a:bodyPr>
          <a:lstStyle/>
          <a:p>
            <a:pPr algn="ctr"/>
            <a:r>
              <a:rPr lang="es-CO" sz="2000" b="1" i="0" dirty="0" smtClean="0">
                <a:solidFill>
                  <a:schemeClr val="accent6">
                    <a:lumMod val="75000"/>
                  </a:schemeClr>
                </a:solidFill>
                <a:effectLst/>
                <a:latin typeface="roboto slab"/>
              </a:rPr>
              <a:t>Golpe de Manos Bajas o Golpe de Antebrazo</a:t>
            </a:r>
            <a:r>
              <a:rPr lang="es-CO" b="1" i="0" dirty="0" smtClean="0">
                <a:solidFill>
                  <a:srgbClr val="111111"/>
                </a:solidFill>
                <a:effectLst/>
                <a:latin typeface="roboto slab"/>
              </a:rPr>
              <a:t>:</a:t>
            </a:r>
          </a:p>
          <a:p>
            <a:pPr algn="ctr"/>
            <a:r>
              <a:rPr lang="es-CO" sz="1600" b="0" i="0" dirty="0" smtClean="0">
                <a:solidFill>
                  <a:srgbClr val="333333"/>
                </a:solidFill>
                <a:effectLst/>
                <a:latin typeface="Helvetica Neue"/>
              </a:rPr>
              <a:t>Se realiza con las manos juntas (superponiendo dedos y manos) en forma simétricas y los antebrazos son la zona de impacto, también ayudados por los miembros superiores e inferiores en su ejecución, actúan en el juego en recepción del saque pases, defensas principalmente y muy poco en colocación</a:t>
            </a:r>
          </a:p>
          <a:p>
            <a:pPr marL="0" indent="0" algn="ctr">
              <a:buNone/>
            </a:pPr>
            <a:r>
              <a:rPr lang="es-CO" sz="1600" b="0" i="0" dirty="0" smtClean="0">
                <a:solidFill>
                  <a:srgbClr val="333333"/>
                </a:solidFill>
                <a:effectLst/>
                <a:latin typeface="Helvetica Neue"/>
              </a:rPr>
              <a:t>o armado en ataques</a:t>
            </a:r>
            <a:r>
              <a:rPr lang="es-CO" b="0" i="0" dirty="0" smtClean="0">
                <a:solidFill>
                  <a:srgbClr val="333333"/>
                </a:solidFill>
                <a:effectLst/>
                <a:latin typeface="Helvetica Neue"/>
              </a:rPr>
              <a:t>.</a:t>
            </a:r>
          </a:p>
          <a:p>
            <a:endParaRPr lang="es-CO" dirty="0">
              <a:latin typeface="Helvetica Neue"/>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140968"/>
            <a:ext cx="5760640" cy="2392524"/>
          </a:xfrm>
          <a:prstGeom prst="rect">
            <a:avLst/>
          </a:prstGeom>
        </p:spPr>
      </p:pic>
    </p:spTree>
    <p:extLst>
      <p:ext uri="{BB962C8B-B14F-4D97-AF65-F5344CB8AC3E}">
        <p14:creationId xmlns:p14="http://schemas.microsoft.com/office/powerpoint/2010/main" val="1720754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a:bodyPr>
          <a:lstStyle/>
          <a:p>
            <a:pPr algn="ctr"/>
            <a:r>
              <a:rPr lang="es-CO" sz="2000" b="1" i="0" dirty="0" smtClean="0">
                <a:solidFill>
                  <a:schemeClr val="accent6">
                    <a:lumMod val="75000"/>
                  </a:schemeClr>
                </a:solidFill>
                <a:effectLst/>
                <a:latin typeface="Helvetica Neue"/>
              </a:rPr>
              <a:t>Saque de Abajo</a:t>
            </a:r>
            <a:r>
              <a:rPr lang="es-CO" sz="2000" b="1" i="0" dirty="0" smtClean="0">
                <a:solidFill>
                  <a:srgbClr val="111111"/>
                </a:solidFill>
                <a:effectLst/>
                <a:latin typeface="roboto slab"/>
              </a:rPr>
              <a:t>:</a:t>
            </a:r>
          </a:p>
          <a:p>
            <a:pPr algn="ctr"/>
            <a:r>
              <a:rPr lang="es-CO" sz="1600" b="0" i="0" dirty="0" smtClean="0">
                <a:solidFill>
                  <a:srgbClr val="333333"/>
                </a:solidFill>
                <a:effectLst/>
                <a:latin typeface="Helvetica Neue"/>
              </a:rPr>
              <a:t>Se realizan todos los saques(los distintos tipos) en la parte posterior y fuera del campo de juego, este caso se sostiene la pelota con la mano que no va ejecutar, mientras que la otra mano pega el balón desde abajo con el talón de la mano (con la palma de la mano en todos los tipos de saques) dan inicio al juego, este caso en especial es para principiantes</a:t>
            </a:r>
            <a:r>
              <a:rPr lang="es-CO" sz="1600" b="0" i="0" dirty="0" smtClean="0">
                <a:solidFill>
                  <a:srgbClr val="333333"/>
                </a:solidFill>
                <a:effectLst/>
                <a:latin typeface="roboto"/>
              </a:rPr>
              <a:t>.</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850" y="2996952"/>
            <a:ext cx="6962775" cy="2190750"/>
          </a:xfrm>
          <a:prstGeom prst="rect">
            <a:avLst/>
          </a:prstGeom>
        </p:spPr>
      </p:pic>
    </p:spTree>
    <p:extLst>
      <p:ext uri="{BB962C8B-B14F-4D97-AF65-F5344CB8AC3E}">
        <p14:creationId xmlns:p14="http://schemas.microsoft.com/office/powerpoint/2010/main" val="121256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4396" y="764704"/>
            <a:ext cx="8291264" cy="1612776"/>
          </a:xfrm>
        </p:spPr>
        <p:txBody>
          <a:bodyPr>
            <a:normAutofit fontScale="32500" lnSpcReduction="20000"/>
          </a:bodyPr>
          <a:lstStyle/>
          <a:p>
            <a:pPr algn="ctr"/>
            <a:r>
              <a:rPr lang="es-CO" sz="2300" b="0" i="0" dirty="0" smtClean="0">
                <a:solidFill>
                  <a:srgbClr val="333333"/>
                </a:solidFill>
                <a:effectLst/>
                <a:latin typeface="roboto"/>
              </a:rPr>
              <a:t>.</a:t>
            </a:r>
          </a:p>
          <a:p>
            <a:r>
              <a:rPr lang="es-CO" sz="6200" dirty="0" smtClean="0">
                <a:solidFill>
                  <a:schemeClr val="accent6">
                    <a:lumMod val="75000"/>
                  </a:schemeClr>
                </a:solidFill>
                <a:latin typeface="Helvetica Neue"/>
              </a:rPr>
              <a:t>SAQUE DE TENIS</a:t>
            </a:r>
            <a:r>
              <a:rPr lang="es-CO" sz="6200" dirty="0" smtClean="0"/>
              <a:t>: </a:t>
            </a:r>
          </a:p>
          <a:p>
            <a:r>
              <a:rPr lang="es-CO" sz="4900" dirty="0" smtClean="0"/>
              <a:t>1. Posición inicial equilibrada, con los hombros mirando a la red y el peso en la pierna retrasada. 2. Lanzamiento del balón enfrente del brazo ejecutor, por encima de la cabeza, y a la altura del pie adelantado. 3. “Armado” del brazo ejecutor ARRIBA y ATRÁS. 4. Extensión del brazo ejecutor ARRIBA Y ADELANTE para golpear. 5. El golpeo se ejecuta en la vertical del pie adelantado, con la muñeca rígida en el centro posterior del balón.</a:t>
            </a:r>
            <a:endParaRPr lang="es-CO" sz="4900" dirty="0" smtClean="0">
              <a:solidFill>
                <a:schemeClr val="accent6">
                  <a:lumMod val="75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924944"/>
            <a:ext cx="5584648" cy="2523480"/>
          </a:xfrm>
          <a:prstGeom prst="rect">
            <a:avLst/>
          </a:prstGeom>
        </p:spPr>
      </p:pic>
    </p:spTree>
    <p:extLst>
      <p:ext uri="{BB962C8B-B14F-4D97-AF65-F5344CB8AC3E}">
        <p14:creationId xmlns:p14="http://schemas.microsoft.com/office/powerpoint/2010/main" val="120350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229600" cy="1143000"/>
          </a:xfrm>
        </p:spPr>
        <p:txBody>
          <a:bodyPr>
            <a:normAutofit/>
          </a:bodyPr>
          <a:lstStyle/>
          <a:p>
            <a:r>
              <a:rPr lang="es-CO" sz="2000" dirty="0" smtClean="0">
                <a:solidFill>
                  <a:schemeClr val="accent6">
                    <a:lumMod val="75000"/>
                  </a:schemeClr>
                </a:solidFill>
                <a:latin typeface="Helvetica Neue"/>
              </a:rPr>
              <a:t>SAQUE DE SUSPENSIÓN EN POTENCIA O FLOTANTE</a:t>
            </a:r>
            <a:r>
              <a:rPr lang="es-CO" sz="2200" dirty="0" smtClean="0">
                <a:solidFill>
                  <a:schemeClr val="accent6">
                    <a:lumMod val="75000"/>
                  </a:schemeClr>
                </a:solidFill>
                <a:latin typeface="Helvetica Neue"/>
              </a:rPr>
              <a:t>:</a:t>
            </a:r>
            <a:endParaRPr lang="es-CO" sz="2000" dirty="0">
              <a:solidFill>
                <a:schemeClr val="accent6">
                  <a:lumMod val="75000"/>
                </a:schemeClr>
              </a:solidFill>
            </a:endParaRPr>
          </a:p>
        </p:txBody>
      </p:sp>
      <p:sp>
        <p:nvSpPr>
          <p:cNvPr id="3" name="2 Marcador de contenido"/>
          <p:cNvSpPr>
            <a:spLocks noGrp="1"/>
          </p:cNvSpPr>
          <p:nvPr>
            <p:ph idx="1"/>
          </p:nvPr>
        </p:nvSpPr>
        <p:spPr>
          <a:xfrm>
            <a:off x="553029" y="1484784"/>
            <a:ext cx="8229600" cy="4353347"/>
          </a:xfrm>
        </p:spPr>
        <p:txBody>
          <a:bodyPr>
            <a:normAutofit/>
          </a:bodyPr>
          <a:lstStyle/>
          <a:p>
            <a:r>
              <a:rPr lang="es-CO" sz="1600" b="0" i="0" dirty="0" smtClean="0">
                <a:solidFill>
                  <a:srgbClr val="202124"/>
                </a:solidFill>
                <a:effectLst/>
                <a:latin typeface="Helvetica Neue"/>
              </a:rPr>
              <a:t>Lanzamos el balón con el brazo en extensión ligeramente por encima de la cabeza y enfrente de ella. La acción del brazo ejecutor parte de la elevación y moviendo hacia atrás del codo flexionado hasta llevar la mano a la altura de la oreja y detrás de la cabeza.</a:t>
            </a:r>
            <a:endParaRPr lang="es-CO" sz="1600" dirty="0">
              <a:latin typeface="Helvetica Neue"/>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151" y="2708920"/>
            <a:ext cx="5823356" cy="2592288"/>
          </a:xfrm>
          <a:prstGeom prst="rect">
            <a:avLst/>
          </a:prstGeom>
        </p:spPr>
      </p:pic>
    </p:spTree>
    <p:extLst>
      <p:ext uri="{BB962C8B-B14F-4D97-AF65-F5344CB8AC3E}">
        <p14:creationId xmlns:p14="http://schemas.microsoft.com/office/powerpoint/2010/main" val="389313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5426" y="517946"/>
            <a:ext cx="8229600" cy="4525963"/>
          </a:xfrm>
        </p:spPr>
        <p:txBody>
          <a:bodyPr>
            <a:normAutofit/>
          </a:bodyPr>
          <a:lstStyle/>
          <a:p>
            <a:pPr algn="ctr"/>
            <a:r>
              <a:rPr lang="es-CO" sz="2000" b="1" i="0" dirty="0" smtClean="0">
                <a:solidFill>
                  <a:schemeClr val="accent6">
                    <a:lumMod val="75000"/>
                  </a:schemeClr>
                </a:solidFill>
                <a:effectLst/>
                <a:latin typeface="Helvetica Neue"/>
              </a:rPr>
              <a:t>El REMATE EN EL VOLEIBOL</a:t>
            </a:r>
            <a:r>
              <a:rPr lang="es-CO" sz="2000" b="1" i="0" dirty="0" smtClean="0">
                <a:solidFill>
                  <a:schemeClr val="accent6">
                    <a:lumMod val="75000"/>
                  </a:schemeClr>
                </a:solidFill>
                <a:effectLst/>
                <a:latin typeface="roboto slab"/>
              </a:rPr>
              <a:t>:</a:t>
            </a:r>
          </a:p>
          <a:p>
            <a:pPr algn="ctr"/>
            <a:r>
              <a:rPr lang="es-CO" sz="1600" b="0" i="0" dirty="0" smtClean="0">
                <a:solidFill>
                  <a:srgbClr val="333333"/>
                </a:solidFill>
                <a:effectLst/>
                <a:latin typeface="Helvetica Neue"/>
              </a:rPr>
              <a:t>Es un fundamento eminentemente de ataque, se inicia con la colocación o armado de la pelotas con trayectoria altas, medias y cortas, se golpea con toda la superficie de la mano hábil, tiene 4 fases: carrera, salto, golpe y caída, el golpe se realiza en su máxima altura por encima de la red y se puede ejecutar con potencia o colocado para que los adversario no puedan defender, anotando un punto para su equipo</a:t>
            </a:r>
            <a:r>
              <a:rPr lang="es-CO" b="0" i="0" dirty="0" smtClean="0">
                <a:solidFill>
                  <a:srgbClr val="333333"/>
                </a:solidFill>
                <a:effectLst/>
                <a:latin typeface="roboto"/>
              </a:rPr>
              <a:t>.</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780928"/>
            <a:ext cx="6408712" cy="3160160"/>
          </a:xfrm>
          <a:prstGeom prst="rect">
            <a:avLst/>
          </a:prstGeom>
        </p:spPr>
      </p:pic>
    </p:spTree>
    <p:extLst>
      <p:ext uri="{BB962C8B-B14F-4D97-AF65-F5344CB8AC3E}">
        <p14:creationId xmlns:p14="http://schemas.microsoft.com/office/powerpoint/2010/main" val="1235537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4525963"/>
          </a:xfrm>
        </p:spPr>
        <p:txBody>
          <a:bodyPr>
            <a:normAutofit fontScale="92500" lnSpcReduction="10000"/>
          </a:bodyPr>
          <a:lstStyle/>
          <a:p>
            <a:pPr algn="ctr"/>
            <a:r>
              <a:rPr lang="es-CO" sz="2600" dirty="0" smtClean="0">
                <a:solidFill>
                  <a:schemeClr val="accent6">
                    <a:lumMod val="75000"/>
                  </a:schemeClr>
                </a:solidFill>
                <a:latin typeface="Helvetica Neue"/>
              </a:rPr>
              <a:t>EL BLOQUEO EL EN VOLEY:</a:t>
            </a:r>
            <a:endParaRPr lang="es-CO" sz="2600" dirty="0">
              <a:solidFill>
                <a:schemeClr val="accent6">
                  <a:lumMod val="75000"/>
                </a:schemeClr>
              </a:solidFill>
              <a:latin typeface="Helvetica Neue"/>
            </a:endParaRPr>
          </a:p>
          <a:p>
            <a:pPr algn="ctr"/>
            <a:r>
              <a:rPr lang="es-CO" sz="2100" b="0" i="0" dirty="0" smtClean="0">
                <a:solidFill>
                  <a:srgbClr val="333333"/>
                </a:solidFill>
                <a:effectLst/>
                <a:latin typeface="Helvetica Neue"/>
              </a:rPr>
              <a:t>Es una técnica que se realiza con ambas manos y saltando, intentando interceptar el balón que viene del otro lado de campo, en lo posible tener extendidos los dedos de las manos para tener mayor superficie de contacto y cubrimiento del campo, se puede utilizar como una acción de ataque (anotando punto en caso de que el balón caiga en el campo contrario) y defensa para cubrir su campo de juego o disminuyendo la velocidad del balón y poder defender con menos dificultad.</a:t>
            </a:r>
          </a:p>
          <a:p>
            <a:pPr algn="ctr"/>
            <a:r>
              <a:rPr lang="es-CO" sz="2100" b="0" i="0" dirty="0" smtClean="0">
                <a:solidFill>
                  <a:srgbClr val="333333"/>
                </a:solidFill>
                <a:effectLst/>
                <a:latin typeface="Helvetica Neue"/>
              </a:rPr>
              <a:t>Estos son los fundamentos técnicos más importantes del voleibol que involucra el balón, también las acciones de los distintos tipos de desplazamientos y saltos que surgen constantemente durante el juego, como por ejemplos en la recepción del saque, armado o colocación, remate, bloqueo, defensa del ataque contrario, cubrimiento, defensa y apoyo de su pegador y contra-ataque, hacen de este deporte dinámico, atractivo y espectacular, para el participante y observador</a:t>
            </a:r>
            <a:r>
              <a:rPr lang="es-CO" sz="2600" b="0" i="0" dirty="0" smtClean="0">
                <a:solidFill>
                  <a:srgbClr val="333333"/>
                </a:solidFill>
                <a:effectLst/>
                <a:latin typeface="Helvetica Neue"/>
              </a:rPr>
              <a:t>.</a:t>
            </a:r>
          </a:p>
          <a:p>
            <a:endParaRPr lang="es-CO"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725144"/>
            <a:ext cx="5256584" cy="2016224"/>
          </a:xfrm>
          <a:prstGeom prst="rect">
            <a:avLst/>
          </a:prstGeom>
        </p:spPr>
      </p:pic>
    </p:spTree>
    <p:extLst>
      <p:ext uri="{BB962C8B-B14F-4D97-AF65-F5344CB8AC3E}">
        <p14:creationId xmlns:p14="http://schemas.microsoft.com/office/powerpoint/2010/main" val="641202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0943"/>
            <a:ext cx="7772400" cy="1470025"/>
          </a:xfrm>
        </p:spPr>
        <p:txBody>
          <a:bodyPr/>
          <a:lstStyle/>
          <a:p>
            <a:r>
              <a:rPr lang="es-CO" i="1" dirty="0" smtClean="0">
                <a:solidFill>
                  <a:schemeClr val="accent2">
                    <a:lumMod val="75000"/>
                  </a:schemeClr>
                </a:solidFill>
              </a:rPr>
              <a:t>HISTORIA DEL VOLEIBOL </a:t>
            </a:r>
            <a:endParaRPr lang="es-CO" i="1" dirty="0">
              <a:solidFill>
                <a:schemeClr val="accent2">
                  <a:lumMod val="75000"/>
                </a:schemeClr>
              </a:solidFill>
            </a:endParaRPr>
          </a:p>
        </p:txBody>
      </p:sp>
      <p:sp>
        <p:nvSpPr>
          <p:cNvPr id="3" name="2 Subtítulo"/>
          <p:cNvSpPr>
            <a:spLocks noGrp="1"/>
          </p:cNvSpPr>
          <p:nvPr>
            <p:ph type="subTitle" idx="1"/>
          </p:nvPr>
        </p:nvSpPr>
        <p:spPr>
          <a:xfrm>
            <a:off x="323528" y="1340768"/>
            <a:ext cx="5184576" cy="5328592"/>
          </a:xfrm>
        </p:spPr>
        <p:txBody>
          <a:bodyPr>
            <a:normAutofit fontScale="62500" lnSpcReduction="20000"/>
          </a:bodyPr>
          <a:lstStyle/>
          <a:p>
            <a:r>
              <a:rPr lang="es-CO" dirty="0" smtClean="0">
                <a:solidFill>
                  <a:srgbClr val="000000"/>
                </a:solidFill>
              </a:rPr>
              <a:t>El voleibol fue creado en febrero de 1895 por William George Morgan, entrenador deportivo de la Asociación Cristiana de Jóvenes (YMCA) en Holyoke. Morgan había realizado sus estudios en el Colegio de Springfield de la YMCA donde conoció a James Naismith quien, en 1891, había inventado el juego del baloncesto. El voleibol fue ideado en principio como una alternativa más sosegada al baloncesto, pues aunque este se adaptaba bien a los jóvenes, los miembros de mayor edad requerían un juego menos intenso. Inicialmente lo denominó Mintonette. Por tanto el baloncesto y el voleibol se inventaron al final del siglo XIX en dos ciudades, Holyoke y Springfield, separadas por solo 16 km y ambos deportes surgieron en la Asociación Cristiana de Jóvenes (YMCA) difundiéndose rápidamente a nivel internacional por todas sus organizaciones asociadas</a:t>
            </a:r>
            <a:r>
              <a:rPr lang="es-CO" dirty="0" smtClean="0"/>
              <a:t>. </a:t>
            </a:r>
            <a:endParaRPr lang="es-CO" dirty="0">
              <a:solidFill>
                <a:schemeClr val="tx1">
                  <a:lumMod val="95000"/>
                  <a:lumOff val="5000"/>
                </a:schemeClr>
              </a:solidFill>
              <a:effectLst>
                <a:outerShdw blurRad="38100" dist="38100" dir="2700000" algn="tl">
                  <a:srgbClr val="000000">
                    <a:alpha val="43137"/>
                  </a:srgbClr>
                </a:outerShdw>
              </a:effectLst>
            </a:endParaRPr>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519779"/>
            <a:ext cx="2952328"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4123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4525963"/>
          </a:xfrm>
        </p:spPr>
        <p:txBody>
          <a:bodyPr>
            <a:normAutofit/>
          </a:bodyPr>
          <a:lstStyle/>
          <a:p>
            <a:r>
              <a:rPr lang="es-CO" sz="2000" dirty="0" smtClean="0">
                <a:solidFill>
                  <a:schemeClr val="accent6">
                    <a:lumMod val="75000"/>
                  </a:schemeClr>
                </a:solidFill>
                <a:latin typeface="Helvetica Neue"/>
              </a:rPr>
              <a:t>COLOCACION:</a:t>
            </a:r>
          </a:p>
          <a:p>
            <a:r>
              <a:rPr lang="es-CO" sz="2000" b="1" dirty="0" smtClean="0">
                <a:solidFill>
                  <a:schemeClr val="accent6">
                    <a:lumMod val="75000"/>
                  </a:schemeClr>
                </a:solidFill>
                <a:latin typeface="Helvetica Neue"/>
              </a:rPr>
              <a:t>QUÉ ES LA COLOCACIÓN EN EL VOLEIBOL?</a:t>
            </a:r>
            <a:endParaRPr lang="es-CO" sz="2000" b="1" i="0" dirty="0" smtClean="0">
              <a:solidFill>
                <a:srgbClr val="3A3A3A"/>
              </a:solidFill>
              <a:effectLst/>
              <a:latin typeface="Helvetica Neue"/>
            </a:endParaRPr>
          </a:p>
          <a:p>
            <a:r>
              <a:rPr lang="es-CO" sz="1600" b="0" i="0" dirty="0" smtClean="0">
                <a:solidFill>
                  <a:srgbClr val="3A3A3A"/>
                </a:solidFill>
                <a:effectLst/>
                <a:latin typeface="Helvetica Neue"/>
              </a:rPr>
              <a:t>La Colocación es la acción que prepara el balón para ser atacada, es el segundo toque a el balón de un equipo de Voleibol, realizado luego después la recepción del saque del oponente</a:t>
            </a:r>
            <a:r>
              <a:rPr lang="es-CO" sz="2000" b="0" i="0" dirty="0" smtClean="0">
                <a:solidFill>
                  <a:srgbClr val="3A3A3A"/>
                </a:solidFill>
                <a:effectLst/>
                <a:latin typeface="Helvetica Neue"/>
              </a:rPr>
              <a:t>.</a:t>
            </a:r>
          </a:p>
          <a:p>
            <a:r>
              <a:rPr lang="es-CO" sz="2000" b="1" i="0" dirty="0" smtClean="0">
                <a:solidFill>
                  <a:schemeClr val="accent6">
                    <a:lumMod val="75000"/>
                  </a:schemeClr>
                </a:solidFill>
                <a:effectLst/>
                <a:latin typeface="Helvetica Neue"/>
              </a:rPr>
              <a:t>¿COMÓ REALIZAR UNA COLOCACIÓN?</a:t>
            </a:r>
          </a:p>
          <a:p>
            <a:r>
              <a:rPr lang="es-CO" sz="1600" b="0" i="0" dirty="0" smtClean="0">
                <a:solidFill>
                  <a:srgbClr val="3A3A3A"/>
                </a:solidFill>
                <a:effectLst/>
                <a:latin typeface="Helvetica Neue"/>
              </a:rPr>
              <a:t>La colocación en Voleibol se realiza, preferiblemente, con una técnica llamada «Toque de dedos» o «Voleo alto».</a:t>
            </a:r>
          </a:p>
          <a:p>
            <a:r>
              <a:rPr lang="es-CO" sz="1600" b="0" i="0" dirty="0" smtClean="0">
                <a:solidFill>
                  <a:srgbClr val="3A3A3A"/>
                </a:solidFill>
                <a:effectLst/>
                <a:latin typeface="Helvetica Neue"/>
              </a:rPr>
              <a:t>La colocación también se puede hacer con la técnica de Golpe de Antebrazo, también llamado Voleo Bajo, Mancheta o Golpe de Manos Bajas, cuando el balón está muy bajo, o con una mano, que es un recurso técnico avanzado.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717032"/>
            <a:ext cx="4824536" cy="2620851"/>
          </a:xfrm>
          <a:prstGeom prst="rect">
            <a:avLst/>
          </a:prstGeom>
        </p:spPr>
      </p:pic>
    </p:spTree>
    <p:extLst>
      <p:ext uri="{BB962C8B-B14F-4D97-AF65-F5344CB8AC3E}">
        <p14:creationId xmlns:p14="http://schemas.microsoft.com/office/powerpoint/2010/main" val="253041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9"/>
            <a:ext cx="8229600" cy="3672407"/>
          </a:xfrm>
        </p:spPr>
        <p:txBody>
          <a:bodyPr>
            <a:normAutofit fontScale="55000" lnSpcReduction="20000"/>
          </a:bodyPr>
          <a:lstStyle/>
          <a:p>
            <a:r>
              <a:rPr lang="es-CO" b="1" i="0" dirty="0" smtClean="0">
                <a:solidFill>
                  <a:srgbClr val="3A3A3A"/>
                </a:solidFill>
                <a:effectLst/>
                <a:latin typeface="Helvetica Neue"/>
              </a:rPr>
              <a:t> </a:t>
            </a:r>
            <a:r>
              <a:rPr lang="es-CO" sz="3600" b="1" dirty="0" smtClean="0">
                <a:solidFill>
                  <a:schemeClr val="accent6">
                    <a:lumMod val="75000"/>
                  </a:schemeClr>
                </a:solidFill>
                <a:latin typeface="Helvetica Neue"/>
              </a:rPr>
              <a:t>COLOCACION DE «TOQUE DE DEDOS» «O VOLEO ALTO»:</a:t>
            </a:r>
            <a:r>
              <a:rPr lang="es-CO" sz="3600" b="1" dirty="0" smtClean="0">
                <a:solidFill>
                  <a:srgbClr val="3A3A3A"/>
                </a:solidFill>
                <a:latin typeface="Helvetica Neue"/>
              </a:rPr>
              <a:t> </a:t>
            </a:r>
            <a:r>
              <a:rPr lang="es-CO" sz="2900" b="0" i="0" dirty="0" smtClean="0">
                <a:solidFill>
                  <a:srgbClr val="3A3A3A"/>
                </a:solidFill>
                <a:effectLst/>
                <a:latin typeface="Helvetica Neue"/>
              </a:rPr>
              <a:t>Armador debe colocarse cerca de la red para recibir el pase de una recepción o una defensa;</a:t>
            </a:r>
          </a:p>
          <a:p>
            <a:pPr>
              <a:buFont typeface="+mj-lt"/>
              <a:buAutoNum type="arabicPeriod"/>
            </a:pPr>
            <a:r>
              <a:rPr lang="es-CO" sz="2900" b="0" i="0" dirty="0" smtClean="0">
                <a:solidFill>
                  <a:srgbClr val="3A3A3A"/>
                </a:solidFill>
                <a:effectLst/>
                <a:latin typeface="Helvetica Neue"/>
              </a:rPr>
              <a:t>Al recibir el Pase, mantenga la espalda recta y doble ligeramente las rodillas;</a:t>
            </a:r>
          </a:p>
          <a:p>
            <a:pPr>
              <a:buFont typeface="+mj-lt"/>
              <a:buAutoNum type="arabicPeriod"/>
            </a:pPr>
            <a:r>
              <a:rPr lang="es-CO" sz="2900" b="0" i="0" dirty="0" smtClean="0">
                <a:solidFill>
                  <a:srgbClr val="3A3A3A"/>
                </a:solidFill>
                <a:effectLst/>
                <a:latin typeface="Helvetica Neue"/>
              </a:rPr>
              <a:t>Los brazos están ligeramente abiertos, los codos por encima de los hombros y forman un ángulo de 90º;</a:t>
            </a:r>
          </a:p>
          <a:p>
            <a:pPr>
              <a:buFont typeface="+mj-lt"/>
              <a:buAutoNum type="arabicPeriod"/>
            </a:pPr>
            <a:r>
              <a:rPr lang="es-CO" sz="2900" b="0" i="0" dirty="0" smtClean="0">
                <a:solidFill>
                  <a:srgbClr val="3A3A3A"/>
                </a:solidFill>
                <a:effectLst/>
                <a:latin typeface="Helvetica Neue"/>
              </a:rPr>
              <a:t>Las manos están ligeramente por encima de la región de la frente, abiertas y un poco distantes entre sí en forma de cáscara;</a:t>
            </a:r>
          </a:p>
          <a:p>
            <a:pPr>
              <a:buFont typeface="+mj-lt"/>
              <a:buAutoNum type="arabicPeriod"/>
            </a:pPr>
            <a:r>
              <a:rPr lang="es-CO" sz="2900" b="0" i="0" dirty="0" smtClean="0">
                <a:solidFill>
                  <a:srgbClr val="3A3A3A"/>
                </a:solidFill>
                <a:effectLst/>
                <a:latin typeface="Helvetica Neue"/>
              </a:rPr>
              <a:t>Los dedos deben estar ligeramente estirados, con el pulgar apuntando hacia el frente del cuerpo y el dedo índice apuntando hacia atrás del cuerpo;</a:t>
            </a:r>
          </a:p>
          <a:p>
            <a:pPr>
              <a:buFont typeface="+mj-lt"/>
              <a:buAutoNum type="arabicPeriod"/>
            </a:pPr>
            <a:r>
              <a:rPr lang="es-CO" sz="2900" b="0" i="0" dirty="0" smtClean="0">
                <a:solidFill>
                  <a:srgbClr val="3A3A3A"/>
                </a:solidFill>
                <a:effectLst/>
                <a:latin typeface="Helvetica Neue"/>
              </a:rPr>
              <a:t>El balón debe tocarse, principalmente, con los pulgares y dedos índice (los demás dan apoyo)</a:t>
            </a:r>
          </a:p>
          <a:p>
            <a:pPr>
              <a:buFont typeface="+mj-lt"/>
              <a:buAutoNum type="arabicPeriod"/>
            </a:pPr>
            <a:r>
              <a:rPr lang="es-CO" sz="2900" b="0" i="0" dirty="0" smtClean="0">
                <a:solidFill>
                  <a:srgbClr val="3A3A3A"/>
                </a:solidFill>
                <a:effectLst/>
                <a:latin typeface="Helvetica Neue"/>
              </a:rPr>
              <a:t>Al momento de tocar el balón, las piernas deben estar estiradas, para impulsar el movimiento;</a:t>
            </a:r>
          </a:p>
          <a:p>
            <a:pPr>
              <a:buFont typeface="+mj-lt"/>
              <a:buAutoNum type="arabicPeriod"/>
            </a:pPr>
            <a:r>
              <a:rPr lang="es-CO" sz="2900" b="0" i="0" dirty="0" smtClean="0">
                <a:solidFill>
                  <a:srgbClr val="3A3A3A"/>
                </a:solidFill>
                <a:effectLst/>
                <a:latin typeface="Helvetica Neue"/>
              </a:rPr>
              <a:t>Al mismo tiempo que los brazos también se estiran para lanzar el balón con los dedos.</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974027"/>
            <a:ext cx="3341486" cy="2883973"/>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355977"/>
            <a:ext cx="3650248" cy="2161096"/>
          </a:xfrm>
          <a:prstGeom prst="rect">
            <a:avLst/>
          </a:prstGeom>
        </p:spPr>
      </p:pic>
    </p:spTree>
    <p:extLst>
      <p:ext uri="{BB962C8B-B14F-4D97-AF65-F5344CB8AC3E}">
        <p14:creationId xmlns:p14="http://schemas.microsoft.com/office/powerpoint/2010/main" val="1530100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a:bodyPr>
          <a:lstStyle/>
          <a:p>
            <a:r>
              <a:rPr lang="es-CO" sz="3600" dirty="0" smtClean="0">
                <a:solidFill>
                  <a:schemeClr val="accent3">
                    <a:lumMod val="75000"/>
                  </a:schemeClr>
                </a:solidFill>
                <a:latin typeface="Helvetica Neue"/>
              </a:rPr>
              <a:t>RECEPCION Y PASE</a:t>
            </a:r>
            <a:endParaRPr lang="es-CO" sz="3600" dirty="0">
              <a:solidFill>
                <a:schemeClr val="accent3">
                  <a:lumMod val="75000"/>
                </a:schemeClr>
              </a:solidFill>
              <a:latin typeface="Helvetica Neue"/>
            </a:endParaRPr>
          </a:p>
        </p:txBody>
      </p:sp>
      <p:sp>
        <p:nvSpPr>
          <p:cNvPr id="3" name="2 Marcador de contenido"/>
          <p:cNvSpPr>
            <a:spLocks noGrp="1"/>
          </p:cNvSpPr>
          <p:nvPr>
            <p:ph idx="1"/>
          </p:nvPr>
        </p:nvSpPr>
        <p:spPr>
          <a:xfrm>
            <a:off x="323528" y="1340768"/>
            <a:ext cx="8445624" cy="5328592"/>
          </a:xfrm>
        </p:spPr>
        <p:txBody>
          <a:bodyPr>
            <a:noAutofit/>
          </a:bodyPr>
          <a:lstStyle/>
          <a:p>
            <a:pPr algn="just"/>
            <a:r>
              <a:rPr lang="es-CO" sz="1600" b="0" i="0" dirty="0" smtClean="0">
                <a:solidFill>
                  <a:srgbClr val="444444"/>
                </a:solidFill>
                <a:effectLst/>
                <a:latin typeface="Helvetica Neue"/>
              </a:rPr>
              <a:t>La recepción es el primer contacto que realiza un equipo para construir su ataque cuando no se encuentra en posesión del saque. Es la primera fase del complejo 1 (K1) y su objetivo es neutralizar de la mejor manera posible el saque contrario y poder construir un ataque de manera exitosa.</a:t>
            </a:r>
          </a:p>
          <a:p>
            <a:pPr algn="just"/>
            <a:r>
              <a:rPr lang="es-CO" sz="1600" b="0" i="0" dirty="0" smtClean="0">
                <a:solidFill>
                  <a:srgbClr val="444444"/>
                </a:solidFill>
                <a:effectLst/>
                <a:latin typeface="Helvetica Neue"/>
              </a:rPr>
              <a:t>A nivel técnico, es importante incidir en la correcta orientación de pies y hombros según la situación del jugador en el campo y en función de la posición del sacador. Los desplazamientos es conveniente realizarlos con pasos amplios y mirando el balón. El pase, además, debe dirigirse hacia la zona de colocación a la suficiente altura y de manera eficaz para una buena construcción del ataque.</a:t>
            </a:r>
          </a:p>
          <a:p>
            <a:pPr algn="just"/>
            <a:r>
              <a:rPr lang="es-CO" sz="1600" b="0" i="0" dirty="0" smtClean="0">
                <a:solidFill>
                  <a:srgbClr val="444444"/>
                </a:solidFill>
                <a:effectLst/>
                <a:latin typeface="Helvetica Neue"/>
              </a:rPr>
              <a:t>La técnica más utilizada para la recepción es la de antebrazos, para la cual, es fundamental una buena plataforma de contacto siguiendo una serie de consideraciones técnicas en las que no profundizaremos en esta entrada. (Os dejamos el enlace al post de </a:t>
            </a:r>
            <a:r>
              <a:rPr lang="es-CO" sz="1600" b="0" i="0" u="none" strike="noStrike" dirty="0" smtClean="0">
                <a:solidFill>
                  <a:srgbClr val="3D3D3D"/>
                </a:solidFill>
                <a:effectLst/>
                <a:latin typeface="Helvetica Neue"/>
                <a:hlinkClick r:id="rId2"/>
              </a:rPr>
              <a:t>La técnica de antebrazos</a:t>
            </a:r>
            <a:r>
              <a:rPr lang="es-CO" sz="1600" b="0" i="0" dirty="0" smtClean="0">
                <a:solidFill>
                  <a:srgbClr val="444444"/>
                </a:solidFill>
                <a:effectLst/>
                <a:latin typeface="Helvetica Neue"/>
              </a:rPr>
              <a:t>, donde tenéis una descripción de este gesto).</a:t>
            </a:r>
          </a:p>
          <a:p>
            <a:pPr algn="just"/>
            <a:r>
              <a:rPr lang="es-CO" sz="1600" b="0" i="0" dirty="0" smtClean="0">
                <a:solidFill>
                  <a:srgbClr val="444444"/>
                </a:solidFill>
                <a:effectLst/>
                <a:latin typeface="Helvetica Neue"/>
              </a:rPr>
              <a:t>La clave en la recepción es una rápida reacción ante la percepción de la trayectoria del saque. El receptor debe anticipar rápidamente el punto donde contactará con el balón y realizar un desplazamiento rápido con el objetivo de conseguir una posición corporal adecuada en el contacto. Durante el golpeo de balón, buscar una posición estable, interceptando el balón sin movimientos bruscos y redirigiendo el balón con los antebrazos hacia la dirección que se pretende pasar.</a:t>
            </a:r>
          </a:p>
          <a:p>
            <a:endParaRPr lang="es-CO" sz="1600" dirty="0"/>
          </a:p>
        </p:txBody>
      </p:sp>
    </p:spTree>
    <p:extLst>
      <p:ext uri="{BB962C8B-B14F-4D97-AF65-F5344CB8AC3E}">
        <p14:creationId xmlns:p14="http://schemas.microsoft.com/office/powerpoint/2010/main" val="77879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139136" cy="490066"/>
          </a:xfrm>
        </p:spPr>
        <p:txBody>
          <a:bodyPr>
            <a:noAutofit/>
          </a:bodyPr>
          <a:lstStyle/>
          <a:p>
            <a:r>
              <a:rPr lang="es-CO" sz="3200" dirty="0" smtClean="0">
                <a:solidFill>
                  <a:schemeClr val="accent3">
                    <a:lumMod val="75000"/>
                  </a:schemeClr>
                </a:solidFill>
              </a:rPr>
              <a:t>RECEPCION Y PASE</a:t>
            </a:r>
            <a:endParaRPr lang="es-CO" sz="3200" dirty="0">
              <a:solidFill>
                <a:schemeClr val="accent3">
                  <a:lumMod val="75000"/>
                </a:schemeClr>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3284984"/>
            <a:ext cx="4536504" cy="2929449"/>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284984"/>
            <a:ext cx="3761475" cy="2952328"/>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69" y="908720"/>
            <a:ext cx="3726641" cy="22098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897666"/>
            <a:ext cx="4536504" cy="2220854"/>
          </a:xfrm>
          <a:prstGeom prst="rect">
            <a:avLst/>
          </a:prstGeom>
        </p:spPr>
      </p:pic>
    </p:spTree>
    <p:extLst>
      <p:ext uri="{BB962C8B-B14F-4D97-AF65-F5344CB8AC3E}">
        <p14:creationId xmlns:p14="http://schemas.microsoft.com/office/powerpoint/2010/main" val="2276608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708920"/>
            <a:ext cx="7632848" cy="4437112"/>
          </a:xfrm>
        </p:spPr>
        <p:txBody>
          <a:bodyPr>
            <a:normAutofit/>
          </a:bodyPr>
          <a:lstStyle/>
          <a:p>
            <a:r>
              <a:rPr lang="es-CO" sz="1600" dirty="0" smtClean="0"/>
              <a:t>Fue diseñado para gimnasios o lugares cerrados y también se puede jugar al aire libre. Se trataba de un juego por equipos, que guardaba semejanzas con el tenis o el balonmano. Morgan desarrolló también las primeras reglas, las que contemplaban un campo de juego de 7,62 m × 15,24 m (25 pies × 50 pies) y una red de 1,98 m de altura (6 pies con 6 pulgadas). El número de jugadores era ilimitado, como así mismo la cantidad permitida de contactos con el balón. En caso de una jugada de saque erróneo, existía una segunda oportunidad, tal como en el tenis. Con motivo de la conferencia de todos los entrenadores deportivos del YMCA realizada en Springfield a comienzos del año 1896, Morgan presentó el nuevo juego y encontró buena resonancia entre sus colegas. Debido a que la pelota se juega directamente en el aire, sin que toque el suelo (lo que en inglés se denomina volley), Alfred T. Halstead propuso el nombre de volley ball. Esta propuesta se aprobó y el juego se denomina en inglés hasta hoy de igual manera, pero desde 1952 comenzó a escribirse en una única palabra: volleyball. Posteriormente, las reglas también sufrieron algunas modificaciones. El primer balón fue diseñado especialmente a petición de Morgan por la firma A. G. Spalding &amp; Bros. de Chicopee, Massachusetts</a:t>
            </a:r>
            <a:r>
              <a:rPr lang="es-CO" sz="1200" dirty="0" smtClean="0"/>
              <a:t>.</a:t>
            </a:r>
            <a:endParaRPr lang="es-CO" sz="12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16632"/>
            <a:ext cx="3024336" cy="2465763"/>
          </a:xfrm>
          <a:prstGeom prst="rect">
            <a:avLst/>
          </a:prstGeom>
        </p:spPr>
      </p:pic>
    </p:spTree>
    <p:extLst>
      <p:ext uri="{BB962C8B-B14F-4D97-AF65-F5344CB8AC3E}">
        <p14:creationId xmlns:p14="http://schemas.microsoft.com/office/powerpoint/2010/main" val="404896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282154"/>
          </a:xfrm>
        </p:spPr>
        <p:txBody>
          <a:bodyPr/>
          <a:lstStyle/>
          <a:p>
            <a:r>
              <a:rPr lang="es-CO" dirty="0" smtClean="0">
                <a:solidFill>
                  <a:srgbClr val="7030A0"/>
                </a:solidFill>
              </a:rPr>
              <a:t>EL CAMPO DE JUEGO </a:t>
            </a:r>
            <a:endParaRPr lang="es-CO" dirty="0">
              <a:solidFill>
                <a:srgbClr val="7030A0"/>
              </a:solidFill>
            </a:endParaRPr>
          </a:p>
        </p:txBody>
      </p:sp>
      <p:sp>
        <p:nvSpPr>
          <p:cNvPr id="3" name="2 Marcador de contenido"/>
          <p:cNvSpPr>
            <a:spLocks noGrp="1"/>
          </p:cNvSpPr>
          <p:nvPr>
            <p:ph idx="1"/>
          </p:nvPr>
        </p:nvSpPr>
        <p:spPr>
          <a:xfrm>
            <a:off x="457200" y="2132856"/>
            <a:ext cx="8229600" cy="3993307"/>
          </a:xfrm>
        </p:spPr>
        <p:txBody>
          <a:bodyPr>
            <a:normAutofit/>
          </a:bodyPr>
          <a:lstStyle/>
          <a:p>
            <a:pPr marL="0" indent="0">
              <a:buNone/>
            </a:pPr>
            <a:r>
              <a:rPr lang="es-CO" sz="2000" b="1" dirty="0" smtClean="0">
                <a:solidFill>
                  <a:schemeClr val="accent1">
                    <a:lumMod val="75000"/>
                  </a:schemeClr>
                </a:solidFill>
                <a:latin typeface="Helvetica Neue"/>
              </a:rPr>
              <a:t>CAMPO</a:t>
            </a:r>
            <a:r>
              <a:rPr lang="es-CO" sz="2000" b="1" i="0" dirty="0" smtClean="0">
                <a:solidFill>
                  <a:schemeClr val="accent1">
                    <a:lumMod val="75000"/>
                  </a:schemeClr>
                </a:solidFill>
                <a:effectLst/>
                <a:latin typeface="Helvetica Neue"/>
              </a:rPr>
              <a:t> </a:t>
            </a:r>
            <a:r>
              <a:rPr lang="es-CO" sz="2000" b="1" dirty="0" smtClean="0">
                <a:solidFill>
                  <a:schemeClr val="accent1">
                    <a:lumMod val="75000"/>
                  </a:schemeClr>
                </a:solidFill>
                <a:latin typeface="Helvetica Neue"/>
              </a:rPr>
              <a:t>DE</a:t>
            </a:r>
            <a:r>
              <a:rPr lang="es-CO" sz="2000" b="1" i="0" dirty="0" smtClean="0">
                <a:solidFill>
                  <a:schemeClr val="accent1">
                    <a:lumMod val="75000"/>
                  </a:schemeClr>
                </a:solidFill>
                <a:effectLst/>
                <a:latin typeface="Helvetica Neue"/>
              </a:rPr>
              <a:t> </a:t>
            </a:r>
            <a:r>
              <a:rPr lang="es-CO" sz="2000" b="1" dirty="0" smtClean="0">
                <a:solidFill>
                  <a:schemeClr val="accent1">
                    <a:lumMod val="75000"/>
                  </a:schemeClr>
                </a:solidFill>
                <a:latin typeface="Helvetica Neue"/>
              </a:rPr>
              <a:t>V</a:t>
            </a:r>
            <a:r>
              <a:rPr lang="es-CO" sz="2000" b="1" dirty="0" smtClean="0">
                <a:solidFill>
                  <a:schemeClr val="accent1">
                    <a:lumMod val="75000"/>
                  </a:schemeClr>
                </a:solidFill>
                <a:latin typeface="Helvetica Neue"/>
              </a:rPr>
              <a:t>OL</a:t>
            </a:r>
            <a:r>
              <a:rPr lang="es-CO" sz="2000" b="1" i="0" dirty="0" smtClean="0">
                <a:solidFill>
                  <a:schemeClr val="accent1">
                    <a:lumMod val="75000"/>
                  </a:schemeClr>
                </a:solidFill>
                <a:effectLst/>
                <a:latin typeface="Helvetica Neue"/>
              </a:rPr>
              <a:t>EIBOL</a:t>
            </a:r>
            <a:r>
              <a:rPr lang="es-CO" sz="2000" b="1" dirty="0">
                <a:solidFill>
                  <a:srgbClr val="001133"/>
                </a:solidFill>
                <a:latin typeface="Helvetica Neue"/>
              </a:rPr>
              <a:t>:</a:t>
            </a:r>
            <a:r>
              <a:rPr lang="es-CO" sz="2000" b="0" i="0" dirty="0" smtClean="0">
                <a:solidFill>
                  <a:srgbClr val="001133"/>
                </a:solidFill>
                <a:effectLst/>
                <a:latin typeface="Helvetica Neue"/>
              </a:rPr>
              <a:t> Es el </a:t>
            </a:r>
            <a:r>
              <a:rPr lang="es-CO" sz="2000" b="0" i="0" u="none" strike="noStrike" dirty="0" smtClean="0">
                <a:solidFill>
                  <a:srgbClr val="0088DD"/>
                </a:solidFill>
                <a:effectLst/>
                <a:latin typeface="Helvetica Neue"/>
                <a:hlinkClick r:id="rId2" tooltip="Área"/>
              </a:rPr>
              <a:t>área</a:t>
            </a:r>
            <a:r>
              <a:rPr lang="es-CO" sz="2000" b="0" i="0" dirty="0" smtClean="0">
                <a:solidFill>
                  <a:srgbClr val="001133"/>
                </a:solidFill>
                <a:effectLst/>
                <a:latin typeface="Helvetica Neue"/>
              </a:rPr>
              <a:t> donde se desarrolla un partido de </a:t>
            </a:r>
            <a:r>
              <a:rPr lang="es-CO" sz="2000" b="0" i="0" u="none" strike="noStrike" dirty="0" smtClean="0">
                <a:solidFill>
                  <a:srgbClr val="0088DD"/>
                </a:solidFill>
                <a:effectLst/>
                <a:latin typeface="Helvetica Neue"/>
                <a:hlinkClick r:id="rId3" tooltip="Voleibol"/>
              </a:rPr>
              <a:t>voleibol</a:t>
            </a:r>
            <a:r>
              <a:rPr lang="es-CO" sz="2000" b="0" i="0" dirty="0" smtClean="0">
                <a:solidFill>
                  <a:srgbClr val="001133"/>
                </a:solidFill>
                <a:effectLst/>
                <a:latin typeface="Helvetica Neue"/>
              </a:rPr>
              <a:t> . es un </a:t>
            </a:r>
            <a:r>
              <a:rPr lang="es-CO" sz="2000" b="0" i="0" u="none" strike="noStrike" dirty="0" smtClean="0">
                <a:solidFill>
                  <a:srgbClr val="0088DD"/>
                </a:solidFill>
                <a:effectLst/>
                <a:latin typeface="Helvetica Neue"/>
                <a:hlinkClick r:id="rId4" tooltip="Rectángulo"/>
              </a:rPr>
              <a:t>rectángulo</a:t>
            </a:r>
            <a:r>
              <a:rPr lang="es-CO" sz="2000" b="0" i="0" dirty="0" smtClean="0">
                <a:solidFill>
                  <a:srgbClr val="001133"/>
                </a:solidFill>
                <a:effectLst/>
                <a:latin typeface="Helvetica Neue"/>
              </a:rPr>
              <a:t> de 18m de largo por 9m de ancho. El campo está dividido en su línea central por una red que separa los dos equipos participantes. El </a:t>
            </a:r>
            <a:r>
              <a:rPr lang="es-CO" sz="2000" b="0" i="0" u="none" strike="noStrike" dirty="0" smtClean="0">
                <a:solidFill>
                  <a:srgbClr val="0088DD"/>
                </a:solidFill>
                <a:effectLst/>
                <a:latin typeface="Helvetica Neue"/>
                <a:hlinkClick r:id="rId5" tooltip="Juego"/>
              </a:rPr>
              <a:t>juego</a:t>
            </a:r>
            <a:r>
              <a:rPr lang="es-CO" sz="2000" b="0" i="0" dirty="0" smtClean="0">
                <a:solidFill>
                  <a:srgbClr val="001133"/>
                </a:solidFill>
                <a:effectLst/>
                <a:latin typeface="Helvetica Neue"/>
              </a:rPr>
              <a:t> también se desarrolla en el exterior, llamada zona libre, la zona libre debe medir al menos 3m, se aumenta a 5m sobre las líneas laterales y 8m para las líneas de fondo. A 3m de la red una línea delimita en cada campo la zona de ataque.</a:t>
            </a:r>
            <a:endParaRPr lang="es-CO" sz="2000" dirty="0">
              <a:solidFill>
                <a:srgbClr val="000000"/>
              </a:solidFill>
            </a:endParaRPr>
          </a:p>
        </p:txBody>
      </p:sp>
    </p:spTree>
    <p:extLst>
      <p:ext uri="{BB962C8B-B14F-4D97-AF65-F5344CB8AC3E}">
        <p14:creationId xmlns:p14="http://schemas.microsoft.com/office/powerpoint/2010/main" val="170559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07504" y="332656"/>
            <a:ext cx="8784976" cy="6120680"/>
          </a:xfrm>
        </p:spPr>
        <p:txBody>
          <a:bodyPr>
            <a:noAutofit/>
          </a:bodyPr>
          <a:lstStyle/>
          <a:p>
            <a:pPr algn="ctr"/>
            <a:r>
              <a:rPr lang="es-CO" sz="2000" dirty="0" smtClean="0">
                <a:solidFill>
                  <a:schemeClr val="tx2">
                    <a:lumMod val="60000"/>
                    <a:lumOff val="40000"/>
                  </a:schemeClr>
                </a:solidFill>
                <a:latin typeface="Helvetica Neue"/>
              </a:rPr>
              <a:t>LÍNEA DE CANCHA :</a:t>
            </a:r>
            <a:endParaRPr lang="es-CO" sz="2000" b="0" i="0" dirty="0" smtClean="0">
              <a:solidFill>
                <a:schemeClr val="tx2">
                  <a:lumMod val="60000"/>
                  <a:lumOff val="40000"/>
                </a:schemeClr>
              </a:solidFill>
              <a:effectLst/>
              <a:latin typeface="Helvetica Neue"/>
            </a:endParaRPr>
          </a:p>
          <a:p>
            <a:pPr algn="ctr"/>
            <a:r>
              <a:rPr lang="es-CO" sz="1600" b="0" i="0" dirty="0" smtClean="0">
                <a:solidFill>
                  <a:srgbClr val="001133"/>
                </a:solidFill>
                <a:effectLst/>
                <a:latin typeface="Helvetica Neue"/>
              </a:rPr>
              <a:t>Las líneas son las que definen las áreas durante una partida de voleibol, sirviendo de límites.</a:t>
            </a:r>
          </a:p>
          <a:p>
            <a:pPr marL="0" indent="0" algn="ctr">
              <a:buNone/>
            </a:pPr>
            <a:r>
              <a:rPr lang="es-CO" sz="1600" dirty="0" smtClean="0">
                <a:solidFill>
                  <a:schemeClr val="tx2">
                    <a:lumMod val="60000"/>
                    <a:lumOff val="40000"/>
                  </a:schemeClr>
                </a:solidFill>
                <a:latin typeface="Helvetica Neue"/>
              </a:rPr>
              <a:t>   LÍNEA DE CUADRA: </a:t>
            </a:r>
            <a:r>
              <a:rPr lang="es-CO" sz="1600" b="0" i="0" dirty="0" smtClean="0">
                <a:solidFill>
                  <a:srgbClr val="001133"/>
                </a:solidFill>
                <a:effectLst/>
                <a:latin typeface="Helvetica Neue"/>
              </a:rPr>
              <a:t>Esta es la línea que rodea toda la pista y que marca los límites de    donde  la pelota está en juego. Lo que esto quiere decir es que si la pelota toca el suelo fuera de estas líneas, el equipo que haya tocado por último en la bola da un punto a ganar al equipo adversario, ya que ha mandado fuera del campo.</a:t>
            </a:r>
          </a:p>
          <a:p>
            <a:pPr algn="ctr"/>
            <a:r>
              <a:rPr lang="es-CO" sz="1600" dirty="0" smtClean="0">
                <a:solidFill>
                  <a:schemeClr val="tx2">
                    <a:lumMod val="60000"/>
                    <a:lumOff val="40000"/>
                  </a:schemeClr>
                </a:solidFill>
                <a:latin typeface="Helvetica Neue"/>
              </a:rPr>
              <a:t>LÍNEA CENTRAL: </a:t>
            </a:r>
            <a:r>
              <a:rPr lang="es-CO" sz="1600" b="0" i="0" dirty="0" smtClean="0">
                <a:solidFill>
                  <a:srgbClr val="001133"/>
                </a:solidFill>
                <a:effectLst/>
                <a:latin typeface="Helvetica Neue"/>
              </a:rPr>
              <a:t>La cancha se divide en dos mitades, quedando cortada en la longitud por la línea central. De esta forma es posible definir qué parte del campo pertenece a </a:t>
            </a:r>
            <a:r>
              <a:rPr lang="es-CO" sz="1600" b="0" i="0" dirty="0" err="1" smtClean="0">
                <a:solidFill>
                  <a:srgbClr val="001133"/>
                </a:solidFill>
                <a:effectLst/>
                <a:latin typeface="Helvetica Neue"/>
              </a:rPr>
              <a:t>A</a:t>
            </a:r>
            <a:r>
              <a:rPr lang="es-CO" sz="1600" b="0" i="0" dirty="0" smtClean="0">
                <a:solidFill>
                  <a:srgbClr val="001133"/>
                </a:solidFill>
                <a:effectLst/>
                <a:latin typeface="Helvetica Neue"/>
              </a:rPr>
              <a:t> o B y también sirve de guía para alinear la red.</a:t>
            </a:r>
          </a:p>
          <a:p>
            <a:pPr algn="ctr"/>
            <a:endParaRPr lang="es-CO" sz="1600" b="0" i="0" dirty="0" smtClean="0">
              <a:solidFill>
                <a:srgbClr val="001133"/>
              </a:solidFill>
              <a:effectLst/>
              <a:latin typeface="Helvetica Neue"/>
            </a:endParaRPr>
          </a:p>
          <a:p>
            <a:pPr algn="ctr"/>
            <a:r>
              <a:rPr lang="es-CO" sz="1600" dirty="0" smtClean="0">
                <a:solidFill>
                  <a:schemeClr val="tx2">
                    <a:lumMod val="60000"/>
                    <a:lumOff val="40000"/>
                  </a:schemeClr>
                </a:solidFill>
                <a:latin typeface="Helvetica Neue"/>
              </a:rPr>
              <a:t>LÍNEA DE ATAQUE</a:t>
            </a:r>
            <a:r>
              <a:rPr lang="es-CO" sz="1400" dirty="0" smtClean="0">
                <a:solidFill>
                  <a:schemeClr val="tx2">
                    <a:lumMod val="60000"/>
                    <a:lumOff val="40000"/>
                  </a:schemeClr>
                </a:solidFill>
                <a:latin typeface="Helvetica Neue"/>
              </a:rPr>
              <a:t>: </a:t>
            </a:r>
            <a:r>
              <a:rPr lang="es-CO" sz="1600" b="0" i="0" dirty="0" smtClean="0">
                <a:solidFill>
                  <a:srgbClr val="001133"/>
                </a:solidFill>
                <a:effectLst/>
                <a:latin typeface="Helvetica Neue"/>
              </a:rPr>
              <a:t>Hay una línea </a:t>
            </a:r>
            <a:r>
              <a:rPr lang="es-CO" sz="1600" b="0" i="0" u="none" strike="noStrike" dirty="0" smtClean="0">
                <a:solidFill>
                  <a:srgbClr val="0088DD"/>
                </a:solidFill>
                <a:effectLst/>
                <a:latin typeface="Helvetica Neue"/>
                <a:hlinkClick r:id="rId2" tooltip="Paralela"/>
              </a:rPr>
              <a:t>paralela</a:t>
            </a:r>
            <a:r>
              <a:rPr lang="es-CO" sz="1600" b="0" i="0" dirty="0" smtClean="0">
                <a:solidFill>
                  <a:srgbClr val="001133"/>
                </a:solidFill>
                <a:effectLst/>
                <a:latin typeface="Helvetica Neue"/>
              </a:rPr>
              <a:t> a la línea central, pero distanciada a </a:t>
            </a:r>
            <a:r>
              <a:rPr lang="es-CO" sz="1600" b="0" i="0" u="none" strike="noStrike" dirty="0" smtClean="0">
                <a:solidFill>
                  <a:srgbClr val="0088DD"/>
                </a:solidFill>
                <a:effectLst/>
                <a:latin typeface="Helvetica Neue"/>
                <a:hlinkClick r:id="rId3" tooltip="3"/>
              </a:rPr>
              <a:t>3</a:t>
            </a:r>
            <a:r>
              <a:rPr lang="es-CO" sz="1600" b="0" i="0" dirty="0" smtClean="0">
                <a:solidFill>
                  <a:srgbClr val="001133"/>
                </a:solidFill>
                <a:effectLst/>
                <a:latin typeface="Helvetica Neue"/>
              </a:rPr>
              <a:t> </a:t>
            </a:r>
            <a:r>
              <a:rPr lang="es-CO" sz="1600" b="0" i="0" u="none" strike="noStrike" dirty="0" smtClean="0">
                <a:solidFill>
                  <a:srgbClr val="0088DD"/>
                </a:solidFill>
                <a:effectLst/>
                <a:latin typeface="Helvetica Neue"/>
                <a:hlinkClick r:id="rId4" tooltip="Metros"/>
              </a:rPr>
              <a:t>metros</a:t>
            </a:r>
            <a:r>
              <a:rPr lang="es-CO" sz="1600" b="0" i="0" dirty="0" smtClean="0">
                <a:solidFill>
                  <a:srgbClr val="001133"/>
                </a:solidFill>
                <a:effectLst/>
                <a:latin typeface="Helvetica Neue"/>
              </a:rPr>
              <a:t> por cada mitad. Se llama línea de ataque y sirve para separar el área de ataque de la defensa. Su función en un partido es señalar cuál es el área prohibida de las defensas pisar y mandar el balón a la otra mitad de la cancha en una altura por encima de la </a:t>
            </a:r>
            <a:r>
              <a:rPr lang="es-CO" sz="1600" b="0" i="0" u="none" strike="noStrike" dirty="0" smtClean="0">
                <a:solidFill>
                  <a:srgbClr val="0088DD"/>
                </a:solidFill>
                <a:effectLst/>
                <a:latin typeface="Helvetica Neue"/>
                <a:hlinkClick r:id="rId5" tooltip="Red"/>
              </a:rPr>
              <a:t>red</a:t>
            </a:r>
            <a:r>
              <a:rPr lang="es-CO" sz="1600" b="0" i="0" dirty="0" smtClean="0">
                <a:solidFill>
                  <a:srgbClr val="001133"/>
                </a:solidFill>
                <a:effectLst/>
                <a:latin typeface="Helvetica Neue"/>
              </a:rPr>
              <a:t>. El jugador de la defensa puede, sin embargo, saltar antes de esa línea y hacer un toque en la bola por encima de la altura de la red mientras está en el aire suspendido.</a:t>
            </a:r>
          </a:p>
          <a:p>
            <a:pPr algn="ctr"/>
            <a:endParaRPr lang="es-CO" sz="1600" b="0" i="0" dirty="0" smtClean="0">
              <a:solidFill>
                <a:srgbClr val="001133"/>
              </a:solidFill>
              <a:effectLst/>
              <a:latin typeface="Helvetica Neue"/>
            </a:endParaRPr>
          </a:p>
          <a:p>
            <a:pPr algn="ctr"/>
            <a:r>
              <a:rPr lang="es-CO" sz="1600" b="0" i="0" dirty="0" smtClean="0">
                <a:solidFill>
                  <a:schemeClr val="tx2">
                    <a:lumMod val="60000"/>
                    <a:lumOff val="40000"/>
                  </a:schemeClr>
                </a:solidFill>
                <a:effectLst/>
                <a:latin typeface="Helvetica Neue"/>
              </a:rPr>
              <a:t>RESTRICCIÓN TÉCNICO</a:t>
            </a:r>
            <a:r>
              <a:rPr lang="es-CO" sz="1400" b="0" i="0" dirty="0" smtClean="0">
                <a:solidFill>
                  <a:schemeClr val="tx2">
                    <a:lumMod val="60000"/>
                    <a:lumOff val="40000"/>
                  </a:schemeClr>
                </a:solidFill>
                <a:effectLst/>
                <a:latin typeface="Helvetica Neue"/>
              </a:rPr>
              <a:t>: </a:t>
            </a:r>
            <a:r>
              <a:rPr lang="es-CO" sz="1600" b="0" i="0" dirty="0" smtClean="0">
                <a:solidFill>
                  <a:srgbClr val="001133"/>
                </a:solidFill>
                <a:effectLst/>
                <a:latin typeface="Helvetica Neue"/>
              </a:rPr>
              <a:t>Hay todavía dos áreas ya fuera de la pista y que sirven para delimitar el área en la que el técnico de cada equipo puede quedarse de pie. Es también en esa área donde queda el </a:t>
            </a:r>
            <a:r>
              <a:rPr lang="es-CO" sz="1600" b="0" i="0" u="none" strike="noStrike" dirty="0" smtClean="0">
                <a:solidFill>
                  <a:srgbClr val="0088DD"/>
                </a:solidFill>
                <a:effectLst/>
                <a:latin typeface="Helvetica Neue"/>
                <a:hlinkClick r:id="rId6" tooltip="Banco"/>
              </a:rPr>
              <a:t>banco</a:t>
            </a:r>
            <a:r>
              <a:rPr lang="es-CO" sz="1600" b="0" i="0" dirty="0" smtClean="0">
                <a:solidFill>
                  <a:srgbClr val="001133"/>
                </a:solidFill>
                <a:effectLst/>
                <a:latin typeface="Helvetica Neue"/>
              </a:rPr>
              <a:t> de las reservas.</a:t>
            </a:r>
          </a:p>
          <a:p>
            <a:pPr algn="ctr"/>
            <a:endParaRPr lang="es-CO" sz="1100" dirty="0"/>
          </a:p>
        </p:txBody>
      </p:sp>
    </p:spTree>
    <p:extLst>
      <p:ext uri="{BB962C8B-B14F-4D97-AF65-F5344CB8AC3E}">
        <p14:creationId xmlns:p14="http://schemas.microsoft.com/office/powerpoint/2010/main" val="1773444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8568952" cy="6048672"/>
          </a:xfrm>
        </p:spPr>
        <p:txBody>
          <a:bodyPr>
            <a:normAutofit fontScale="25000" lnSpcReduction="20000"/>
          </a:bodyPr>
          <a:lstStyle/>
          <a:p>
            <a:pPr algn="ctr"/>
            <a:r>
              <a:rPr lang="es-CO" sz="6400" b="0" i="0" dirty="0" smtClean="0">
                <a:solidFill>
                  <a:schemeClr val="tx2">
                    <a:lumMod val="60000"/>
                    <a:lumOff val="40000"/>
                  </a:schemeClr>
                </a:solidFill>
                <a:effectLst/>
                <a:latin typeface="Helvetica Neue"/>
              </a:rPr>
              <a:t>RED DE VOLEIBOL:</a:t>
            </a:r>
          </a:p>
          <a:p>
            <a:pPr algn="ctr"/>
            <a:r>
              <a:rPr lang="es-CO" sz="6400" b="0" i="0" dirty="0" smtClean="0">
                <a:solidFill>
                  <a:schemeClr val="tx2">
                    <a:lumMod val="60000"/>
                    <a:lumOff val="40000"/>
                  </a:schemeClr>
                </a:solidFill>
                <a:effectLst/>
                <a:latin typeface="Helvetica Neue"/>
              </a:rPr>
              <a:t> </a:t>
            </a:r>
          </a:p>
          <a:p>
            <a:pPr algn="ctr"/>
            <a:r>
              <a:rPr lang="es-CO" sz="6400" b="0" i="0" dirty="0" smtClean="0">
                <a:solidFill>
                  <a:srgbClr val="001133"/>
                </a:solidFill>
                <a:effectLst/>
                <a:latin typeface="Helvetica Neue"/>
              </a:rPr>
              <a:t>La red se coloca verticalmente sobre la línea central, será de fibras sintéticas, con dimensiones de 1 m de ancho y de 9,50 m a 10 m de largo, con malla negra a cuadros de 10 cm x 10 cm. La parte superior de la red se remata con una banda superior horizontal de </a:t>
            </a:r>
            <a:r>
              <a:rPr lang="es-CO" sz="6400" b="0" i="0" u="none" strike="noStrike" dirty="0" smtClean="0">
                <a:solidFill>
                  <a:srgbClr val="0088DD"/>
                </a:solidFill>
                <a:effectLst/>
                <a:latin typeface="Helvetica Neue"/>
                <a:hlinkClick r:id="rId2" tooltip="7"/>
              </a:rPr>
              <a:t>7</a:t>
            </a:r>
            <a:r>
              <a:rPr lang="es-CO" sz="6400" b="0" i="0" dirty="0" smtClean="0">
                <a:solidFill>
                  <a:srgbClr val="001133"/>
                </a:solidFill>
                <a:effectLst/>
                <a:latin typeface="Helvetica Neue"/>
              </a:rPr>
              <a:t> cm de ancho, de color </a:t>
            </a:r>
            <a:r>
              <a:rPr lang="es-CO" sz="6400" b="0" i="0" u="none" strike="noStrike" dirty="0" smtClean="0">
                <a:solidFill>
                  <a:srgbClr val="0088DD"/>
                </a:solidFill>
                <a:effectLst/>
                <a:latin typeface="Helvetica Neue"/>
                <a:hlinkClick r:id="rId3" tooltip="Blanco"/>
              </a:rPr>
              <a:t>blanco</a:t>
            </a:r>
            <a:r>
              <a:rPr lang="es-CO" sz="6400" b="0" i="0" dirty="0" smtClean="0">
                <a:solidFill>
                  <a:srgbClr val="001133"/>
                </a:solidFill>
                <a:effectLst/>
                <a:latin typeface="Helvetica Neue"/>
              </a:rPr>
              <a:t>, la parte inferior de la red se remata con una banda horizontal, de 5 cm de ancho, de características similares a la banda superior. Por el interior de la banda superior horizontal pasará un cable de sujeción de la red, además tendrán una cuerda de tensado superior y en el extremo inferior otra cuerda de tensado inferior. Verticalmente se colocan en la red dos bandas laterales de 5 cm de ancho y 1 m de largo que van sobre cada línea lateral del campo de juego. La altura de la red se indica en el cuadro adjunto y se mide desde el centro del campo. La altura por encima de las dos líneas laterales debe ser la misma y no debe exceder en más de 2 cm de la altura oficia</a:t>
            </a:r>
          </a:p>
          <a:p>
            <a:pPr algn="ctr"/>
            <a:endParaRPr lang="es-CO" sz="6400" b="0" i="0" dirty="0" smtClean="0">
              <a:solidFill>
                <a:srgbClr val="001133"/>
              </a:solidFill>
              <a:effectLst/>
              <a:latin typeface="Helvetica Neue"/>
            </a:endParaRPr>
          </a:p>
          <a:p>
            <a:pPr algn="ctr"/>
            <a:r>
              <a:rPr lang="es-CO" sz="6400" b="0" i="0" dirty="0" smtClean="0">
                <a:solidFill>
                  <a:schemeClr val="tx2">
                    <a:lumMod val="60000"/>
                    <a:lumOff val="40000"/>
                  </a:schemeClr>
                </a:solidFill>
                <a:effectLst/>
                <a:latin typeface="Helvetica Neue"/>
              </a:rPr>
              <a:t>ANTENAS:</a:t>
            </a:r>
          </a:p>
          <a:p>
            <a:pPr marL="0" indent="0" algn="ctr">
              <a:buNone/>
            </a:pPr>
            <a:r>
              <a:rPr lang="es-CO" sz="6400" b="0" i="0" dirty="0" smtClean="0">
                <a:solidFill>
                  <a:srgbClr val="001133"/>
                </a:solidFill>
                <a:effectLst/>
                <a:latin typeface="Helvetica Neue"/>
              </a:rPr>
              <a:t>Hay dos antenas, una en cada extremo de la red, que son esencialmente dos varas con cerca de 0.80 metros de altura sobre la red. La función de ellas es delimitar cuál es el área de juego. Esto significa que para la devolución del balón a la otra mitad de la cancha es válida, la pelota tiene que pasar por encima de la red y entre las antenas, sin tocar la antena. Son dos varillas flexibles de 1,80 m de largo y 10 mm de diámetro, de fibra de vidrio o de material similar, colocadas a ambos extremos de la red al exterior de cada banda lateral para delimitar los límites del área por donde puede jugarse el balón. Para voleibol sentado. Se dispondrán siempre en competiciones nacionales o internacionales y es optativa su utilización para uso escolar, recreativo o entrenamiento.</a:t>
            </a:r>
          </a:p>
          <a:p>
            <a:pPr algn="ctr"/>
            <a:endParaRPr lang="es-CO" dirty="0"/>
          </a:p>
        </p:txBody>
      </p:sp>
    </p:spTree>
    <p:extLst>
      <p:ext uri="{BB962C8B-B14F-4D97-AF65-F5344CB8AC3E}">
        <p14:creationId xmlns:p14="http://schemas.microsoft.com/office/powerpoint/2010/main" val="2773247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1243" y="-171400"/>
            <a:ext cx="8229600" cy="1143000"/>
          </a:xfrm>
        </p:spPr>
        <p:txBody>
          <a:bodyPr>
            <a:normAutofit/>
          </a:bodyPr>
          <a:lstStyle/>
          <a:p>
            <a:r>
              <a:rPr lang="es-CO" sz="3200" dirty="0" smtClean="0">
                <a:solidFill>
                  <a:schemeClr val="accent6">
                    <a:lumMod val="75000"/>
                  </a:schemeClr>
                </a:solidFill>
              </a:rPr>
              <a:t>RED Y ANTENAS</a:t>
            </a:r>
            <a:endParaRPr lang="es-CO" sz="3200" dirty="0">
              <a:solidFill>
                <a:schemeClr val="accent6">
                  <a:lumMod val="75000"/>
                </a:schemeClr>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3861048"/>
            <a:ext cx="3463106" cy="2880320"/>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0" y="3861048"/>
            <a:ext cx="4904923" cy="2923937"/>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2" y="836712"/>
            <a:ext cx="4815674" cy="2505384"/>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836712"/>
            <a:ext cx="3456384" cy="2614315"/>
          </a:xfrm>
          <a:prstGeom prst="rect">
            <a:avLst/>
          </a:prstGeom>
        </p:spPr>
      </p:pic>
    </p:spTree>
    <p:extLst>
      <p:ext uri="{BB962C8B-B14F-4D97-AF65-F5344CB8AC3E}">
        <p14:creationId xmlns:p14="http://schemas.microsoft.com/office/powerpoint/2010/main" val="1144398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2">
                    <a:lumMod val="75000"/>
                  </a:schemeClr>
                </a:solidFill>
              </a:rPr>
              <a:t>CAMPO DE JUEGO</a:t>
            </a:r>
            <a:endParaRPr lang="es-CO" dirty="0">
              <a:solidFill>
                <a:schemeClr val="accent2">
                  <a:lumMod val="75000"/>
                </a:schemeClr>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600201"/>
            <a:ext cx="4680520" cy="4781128"/>
          </a:xfrm>
        </p:spPr>
      </p:pic>
    </p:spTree>
    <p:extLst>
      <p:ext uri="{BB962C8B-B14F-4D97-AF65-F5344CB8AC3E}">
        <p14:creationId xmlns:p14="http://schemas.microsoft.com/office/powerpoint/2010/main" val="1799736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2">
                    <a:lumMod val="75000"/>
                  </a:schemeClr>
                </a:solidFill>
              </a:rPr>
              <a:t>ZONAS DEL CAMPO</a:t>
            </a:r>
            <a:endParaRPr lang="es-CO" dirty="0">
              <a:solidFill>
                <a:schemeClr val="accent2">
                  <a:lumMod val="75000"/>
                </a:schemeClr>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280" y="1600200"/>
            <a:ext cx="6043439" cy="4525963"/>
          </a:xfrm>
        </p:spPr>
      </p:pic>
    </p:spTree>
    <p:extLst>
      <p:ext uri="{BB962C8B-B14F-4D97-AF65-F5344CB8AC3E}">
        <p14:creationId xmlns:p14="http://schemas.microsoft.com/office/powerpoint/2010/main" val="191657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1706</Words>
  <Application>Microsoft Office PowerPoint</Application>
  <PresentationFormat>Presentación en pantalla (4:3)</PresentationFormat>
  <Paragraphs>83</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EL VOLEIBOL. </vt:lpstr>
      <vt:lpstr>HISTORIA DEL VOLEIBOL </vt:lpstr>
      <vt:lpstr>Presentación de PowerPoint</vt:lpstr>
      <vt:lpstr>EL CAMPO DE JUEGO </vt:lpstr>
      <vt:lpstr>Presentación de PowerPoint</vt:lpstr>
      <vt:lpstr>Presentación de PowerPoint</vt:lpstr>
      <vt:lpstr>RED Y ANTENAS</vt:lpstr>
      <vt:lpstr>CAMPO DE JUEGO</vt:lpstr>
      <vt:lpstr>ZONAS DEL CAMPO</vt:lpstr>
      <vt:lpstr>EL BALON</vt:lpstr>
      <vt:lpstr>Presentación de PowerPoint</vt:lpstr>
      <vt:lpstr>VESTIMENTA</vt:lpstr>
      <vt:lpstr>FUNDAMENTOS TECNICOS</vt:lpstr>
      <vt:lpstr>Presentación de PowerPoint</vt:lpstr>
      <vt:lpstr>Presentación de PowerPoint</vt:lpstr>
      <vt:lpstr>Presentación de PowerPoint</vt:lpstr>
      <vt:lpstr>SAQUE DE SUSPENSIÓN EN POTENCIA O FLOTANTE:</vt:lpstr>
      <vt:lpstr>Presentación de PowerPoint</vt:lpstr>
      <vt:lpstr>Presentación de PowerPoint</vt:lpstr>
      <vt:lpstr>Presentación de PowerPoint</vt:lpstr>
      <vt:lpstr>Presentación de PowerPoint</vt:lpstr>
      <vt:lpstr>RECEPCION Y PASE</vt:lpstr>
      <vt:lpstr>RECEPCION Y PASE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nelly buitrago</dc:creator>
  <cp:lastModifiedBy>nelly buitrago</cp:lastModifiedBy>
  <cp:revision>20</cp:revision>
  <dcterms:created xsi:type="dcterms:W3CDTF">2021-09-30T12:54:25Z</dcterms:created>
  <dcterms:modified xsi:type="dcterms:W3CDTF">2021-09-30T16:59:33Z</dcterms:modified>
</cp:coreProperties>
</file>