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Poppins" panose="020B0604020202020204" charset="0"/>
      <p:regular r:id="rId8"/>
      <p:bold r:id="rId9"/>
      <p:italic r:id="rId10"/>
      <p:boldItalic r:id="rId11"/>
    </p:embeddedFont>
    <p:embeddedFont>
      <p:font typeface="Catamaran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AACFFD-DFC4-4E7B-9C7C-8B40434FD356}">
  <a:tblStyle styleId="{26AACFFD-DFC4-4E7B-9C7C-8B40434FD3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132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e342f62d52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e342f62d52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0" y="4465"/>
            <a:ext cx="9144003" cy="513457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0" y="4600"/>
            <a:ext cx="9144000" cy="5134500"/>
          </a:xfrm>
          <a:prstGeom prst="frame">
            <a:avLst>
              <a:gd name="adj1" fmla="val 7049"/>
            </a:avLst>
          </a:prstGeom>
          <a:solidFill>
            <a:srgbClr val="8F5CF9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14400" y="1449500"/>
            <a:ext cx="4010100" cy="1025400"/>
          </a:xfrm>
          <a:prstGeom prst="rect">
            <a:avLst/>
          </a:prstGeom>
          <a:effectLst>
            <a:outerShdw dist="57150" dir="2940000" algn="bl" rotWithShape="0">
              <a:schemeClr val="dk2"/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 b="1"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2047800" y="3435100"/>
            <a:ext cx="5048400" cy="487500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2940000" algn="bl" rotWithShape="0">
              <a:schemeClr val="dk2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Catamaran"/>
                <a:ea typeface="Catamaran"/>
                <a:cs typeface="Catamaran"/>
                <a:sym typeface="Catamar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 idx="2"/>
          </p:nvPr>
        </p:nvSpPr>
        <p:spPr>
          <a:xfrm>
            <a:off x="2697100" y="2361850"/>
            <a:ext cx="5218200" cy="911100"/>
          </a:xfrm>
          <a:prstGeom prst="rect">
            <a:avLst/>
          </a:prstGeom>
          <a:effectLst>
            <a:outerShdw dist="57150" dir="2940000" algn="bl" rotWithShape="0">
              <a:schemeClr val="dk2"/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 b="1"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0" y="4465"/>
            <a:ext cx="9144003" cy="5134572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225" y="339059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13225" y="1200100"/>
            <a:ext cx="7717800" cy="33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0" y="-19050"/>
            <a:ext cx="362400" cy="51912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8783100" y="-19050"/>
            <a:ext cx="365700" cy="51912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646383" y="132501"/>
            <a:ext cx="489790" cy="487493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7260600" y="4598769"/>
            <a:ext cx="365704" cy="365755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1"/>
                </a:moveTo>
                <a:cubicBezTo>
                  <a:pt x="1691" y="940"/>
                  <a:pt x="939" y="1691"/>
                  <a:pt x="0" y="1691"/>
                </a:cubicBezTo>
                <a:cubicBezTo>
                  <a:pt x="939" y="1691"/>
                  <a:pt x="1691" y="2443"/>
                  <a:pt x="1691" y="3382"/>
                </a:cubicBezTo>
                <a:cubicBezTo>
                  <a:pt x="1691" y="2443"/>
                  <a:pt x="2442" y="1691"/>
                  <a:pt x="3381" y="1691"/>
                </a:cubicBezTo>
                <a:cubicBezTo>
                  <a:pt x="2442" y="1691"/>
                  <a:pt x="1691" y="940"/>
                  <a:pt x="1691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1489689" y="4671248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0"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" name="Google Shape;441;p35"/>
          <p:cNvPicPr preferRelativeResize="0"/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0" y="4465"/>
            <a:ext cx="9144003" cy="5134572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p35"/>
          <p:cNvSpPr/>
          <p:nvPr/>
        </p:nvSpPr>
        <p:spPr>
          <a:xfrm rot="5400000">
            <a:off x="4392548" y="-4410483"/>
            <a:ext cx="362400" cy="91917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35"/>
          <p:cNvSpPr/>
          <p:nvPr/>
        </p:nvSpPr>
        <p:spPr>
          <a:xfrm rot="5400000">
            <a:off x="4386000" y="361542"/>
            <a:ext cx="362400" cy="91917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4" name="Google Shape;444;p35"/>
          <p:cNvGrpSpPr/>
          <p:nvPr/>
        </p:nvGrpSpPr>
        <p:grpSpPr>
          <a:xfrm rot="-5400000" flipH="1">
            <a:off x="1026722" y="-189812"/>
            <a:ext cx="222033" cy="1680643"/>
            <a:chOff x="7829550" y="2941325"/>
            <a:chExt cx="219075" cy="1430700"/>
          </a:xfrm>
        </p:grpSpPr>
        <p:cxnSp>
          <p:nvCxnSpPr>
            <p:cNvPr id="445" name="Google Shape;445;p35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35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35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8" name="Google Shape;448;p35"/>
          <p:cNvGrpSpPr/>
          <p:nvPr/>
        </p:nvGrpSpPr>
        <p:grpSpPr>
          <a:xfrm flipH="1">
            <a:off x="8702335" y="2962151"/>
            <a:ext cx="222033" cy="1680643"/>
            <a:chOff x="7829550" y="2941325"/>
            <a:chExt cx="219075" cy="1430700"/>
          </a:xfrm>
        </p:grpSpPr>
        <p:cxnSp>
          <p:nvCxnSpPr>
            <p:cNvPr id="449" name="Google Shape;449;p35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0" name="Google Shape;450;p35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35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52" name="Google Shape;452;p35"/>
          <p:cNvSpPr/>
          <p:nvPr/>
        </p:nvSpPr>
        <p:spPr>
          <a:xfrm rot="10800000">
            <a:off x="583562" y="4220134"/>
            <a:ext cx="1108331" cy="556073"/>
          </a:xfrm>
          <a:custGeom>
            <a:avLst/>
            <a:gdLst/>
            <a:ahLst/>
            <a:cxnLst/>
            <a:rect l="l" t="t" r="r" b="b"/>
            <a:pathLst>
              <a:path w="11534" h="5787" extrusionOk="0">
                <a:moveTo>
                  <a:pt x="0" y="1"/>
                </a:moveTo>
                <a:cubicBezTo>
                  <a:pt x="0" y="3194"/>
                  <a:pt x="2555" y="5786"/>
                  <a:pt x="5748" y="5786"/>
                </a:cubicBezTo>
                <a:cubicBezTo>
                  <a:pt x="8942" y="5786"/>
                  <a:pt x="11534" y="3194"/>
                  <a:pt x="11534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35"/>
          <p:cNvSpPr/>
          <p:nvPr/>
        </p:nvSpPr>
        <p:spPr>
          <a:xfrm rot="5400000" flipH="1">
            <a:off x="7210428" y="59593"/>
            <a:ext cx="614736" cy="1229472"/>
          </a:xfrm>
          <a:custGeom>
            <a:avLst/>
            <a:gdLst/>
            <a:ahLst/>
            <a:cxnLst/>
            <a:rect l="l" t="t" r="r" b="b"/>
            <a:pathLst>
              <a:path w="11384" h="22768" extrusionOk="0">
                <a:moveTo>
                  <a:pt x="11384" y="0"/>
                </a:moveTo>
                <a:cubicBezTo>
                  <a:pt x="5072" y="0"/>
                  <a:pt x="0" y="5072"/>
                  <a:pt x="0" y="11384"/>
                </a:cubicBezTo>
                <a:cubicBezTo>
                  <a:pt x="0" y="17658"/>
                  <a:pt x="5072" y="22767"/>
                  <a:pt x="11384" y="22767"/>
                </a:cubicBezTo>
                <a:lnTo>
                  <a:pt x="11384" y="19236"/>
                </a:lnTo>
                <a:cubicBezTo>
                  <a:pt x="7026" y="19236"/>
                  <a:pt x="3494" y="15704"/>
                  <a:pt x="3494" y="11384"/>
                </a:cubicBezTo>
                <a:cubicBezTo>
                  <a:pt x="3494" y="7026"/>
                  <a:pt x="7026" y="3494"/>
                  <a:pt x="11384" y="3494"/>
                </a:cubicBezTo>
                <a:lnTo>
                  <a:pt x="11384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35"/>
          <p:cNvSpPr/>
          <p:nvPr/>
        </p:nvSpPr>
        <p:spPr>
          <a:xfrm>
            <a:off x="1691889" y="4086348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35"/>
          <p:cNvSpPr/>
          <p:nvPr/>
        </p:nvSpPr>
        <p:spPr>
          <a:xfrm>
            <a:off x="8212689" y="722098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35"/>
          <p:cNvSpPr/>
          <p:nvPr/>
        </p:nvSpPr>
        <p:spPr>
          <a:xfrm rot="10800000" flipH="1">
            <a:off x="193728" y="934447"/>
            <a:ext cx="321568" cy="320053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35"/>
          <p:cNvSpPr/>
          <p:nvPr/>
        </p:nvSpPr>
        <p:spPr>
          <a:xfrm rot="10800000" flipH="1">
            <a:off x="8212701" y="4383617"/>
            <a:ext cx="230158" cy="229080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"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Google Shape;459;p36"/>
          <p:cNvPicPr preferRelativeResize="0"/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0" y="4465"/>
            <a:ext cx="9144003" cy="5134572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36"/>
          <p:cNvSpPr/>
          <p:nvPr/>
        </p:nvSpPr>
        <p:spPr>
          <a:xfrm>
            <a:off x="0" y="4600"/>
            <a:ext cx="9144000" cy="5134500"/>
          </a:xfrm>
          <a:prstGeom prst="frame">
            <a:avLst>
              <a:gd name="adj1" fmla="val 7049"/>
            </a:avLst>
          </a:pr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1" name="Google Shape;461;p36"/>
          <p:cNvGrpSpPr/>
          <p:nvPr/>
        </p:nvGrpSpPr>
        <p:grpSpPr>
          <a:xfrm>
            <a:off x="7384600" y="539497"/>
            <a:ext cx="1235922" cy="556065"/>
            <a:chOff x="5145525" y="1416535"/>
            <a:chExt cx="1235922" cy="556065"/>
          </a:xfrm>
        </p:grpSpPr>
        <p:sp>
          <p:nvSpPr>
            <p:cNvPr id="462" name="Google Shape;462;p36"/>
            <p:cNvSpPr/>
            <p:nvPr/>
          </p:nvSpPr>
          <p:spPr>
            <a:xfrm rot="10800000" flipH="1">
              <a:off x="5145525" y="1416535"/>
              <a:ext cx="351490" cy="556065"/>
            </a:xfrm>
            <a:custGeom>
              <a:avLst/>
              <a:gdLst/>
              <a:ahLst/>
              <a:cxnLst/>
              <a:rect l="l" t="t" r="r" b="b"/>
              <a:pathLst>
                <a:path w="4584" h="7252" extrusionOk="0">
                  <a:moveTo>
                    <a:pt x="3644" y="1"/>
                  </a:moveTo>
                  <a:cubicBezTo>
                    <a:pt x="3541" y="1"/>
                    <a:pt x="3438" y="38"/>
                    <a:pt x="3344" y="113"/>
                  </a:cubicBezTo>
                  <a:lnTo>
                    <a:pt x="151" y="3344"/>
                  </a:lnTo>
                  <a:cubicBezTo>
                    <a:pt x="0" y="3495"/>
                    <a:pt x="0" y="3758"/>
                    <a:pt x="151" y="3908"/>
                  </a:cubicBezTo>
                  <a:lnTo>
                    <a:pt x="3344" y="7139"/>
                  </a:lnTo>
                  <a:cubicBezTo>
                    <a:pt x="3438" y="7214"/>
                    <a:pt x="3541" y="7251"/>
                    <a:pt x="3644" y="7251"/>
                  </a:cubicBezTo>
                  <a:cubicBezTo>
                    <a:pt x="3748" y="7251"/>
                    <a:pt x="3851" y="7214"/>
                    <a:pt x="3945" y="7139"/>
                  </a:cubicBezTo>
                  <a:lnTo>
                    <a:pt x="4433" y="6688"/>
                  </a:lnTo>
                  <a:cubicBezTo>
                    <a:pt x="4584" y="6538"/>
                    <a:pt x="4584" y="6275"/>
                    <a:pt x="4433" y="6124"/>
                  </a:cubicBezTo>
                  <a:lnTo>
                    <a:pt x="1916" y="3645"/>
                  </a:lnTo>
                  <a:lnTo>
                    <a:pt x="4396" y="1165"/>
                  </a:lnTo>
                  <a:cubicBezTo>
                    <a:pt x="4546" y="1015"/>
                    <a:pt x="4546" y="752"/>
                    <a:pt x="4396" y="602"/>
                  </a:cubicBezTo>
                  <a:lnTo>
                    <a:pt x="3945" y="113"/>
                  </a:lnTo>
                  <a:cubicBezTo>
                    <a:pt x="3851" y="38"/>
                    <a:pt x="3748" y="1"/>
                    <a:pt x="364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6"/>
            <p:cNvSpPr/>
            <p:nvPr/>
          </p:nvSpPr>
          <p:spPr>
            <a:xfrm rot="10800000" flipH="1">
              <a:off x="5439364" y="1416535"/>
              <a:ext cx="351490" cy="556065"/>
            </a:xfrm>
            <a:custGeom>
              <a:avLst/>
              <a:gdLst/>
              <a:ahLst/>
              <a:cxnLst/>
              <a:rect l="l" t="t" r="r" b="b"/>
              <a:pathLst>
                <a:path w="4584" h="7252" extrusionOk="0">
                  <a:moveTo>
                    <a:pt x="3668" y="1"/>
                  </a:moveTo>
                  <a:cubicBezTo>
                    <a:pt x="3560" y="1"/>
                    <a:pt x="3457" y="38"/>
                    <a:pt x="3382" y="113"/>
                  </a:cubicBezTo>
                  <a:lnTo>
                    <a:pt x="188" y="3344"/>
                  </a:lnTo>
                  <a:cubicBezTo>
                    <a:pt x="0" y="3495"/>
                    <a:pt x="0" y="3758"/>
                    <a:pt x="188" y="3908"/>
                  </a:cubicBezTo>
                  <a:lnTo>
                    <a:pt x="3382" y="7139"/>
                  </a:lnTo>
                  <a:cubicBezTo>
                    <a:pt x="3457" y="7214"/>
                    <a:pt x="3560" y="7251"/>
                    <a:pt x="3668" y="7251"/>
                  </a:cubicBezTo>
                  <a:cubicBezTo>
                    <a:pt x="3776" y="7251"/>
                    <a:pt x="3889" y="7214"/>
                    <a:pt x="3983" y="7139"/>
                  </a:cubicBezTo>
                  <a:lnTo>
                    <a:pt x="4433" y="6688"/>
                  </a:lnTo>
                  <a:cubicBezTo>
                    <a:pt x="4584" y="6538"/>
                    <a:pt x="4584" y="6275"/>
                    <a:pt x="4433" y="6124"/>
                  </a:cubicBezTo>
                  <a:lnTo>
                    <a:pt x="1954" y="3645"/>
                  </a:lnTo>
                  <a:lnTo>
                    <a:pt x="4433" y="1165"/>
                  </a:lnTo>
                  <a:cubicBezTo>
                    <a:pt x="4584" y="1015"/>
                    <a:pt x="4584" y="752"/>
                    <a:pt x="4433" y="602"/>
                  </a:cubicBezTo>
                  <a:lnTo>
                    <a:pt x="3983" y="113"/>
                  </a:lnTo>
                  <a:cubicBezTo>
                    <a:pt x="3889" y="38"/>
                    <a:pt x="3776" y="1"/>
                    <a:pt x="3668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6"/>
            <p:cNvSpPr/>
            <p:nvPr/>
          </p:nvSpPr>
          <p:spPr>
            <a:xfrm rot="10800000" flipH="1">
              <a:off x="5736041" y="1416535"/>
              <a:ext cx="351566" cy="556065"/>
            </a:xfrm>
            <a:custGeom>
              <a:avLst/>
              <a:gdLst/>
              <a:ahLst/>
              <a:cxnLst/>
              <a:rect l="l" t="t" r="r" b="b"/>
              <a:pathLst>
                <a:path w="4585" h="7252" extrusionOk="0">
                  <a:moveTo>
                    <a:pt x="3664" y="1"/>
                  </a:moveTo>
                  <a:cubicBezTo>
                    <a:pt x="3561" y="1"/>
                    <a:pt x="3457" y="38"/>
                    <a:pt x="3382" y="113"/>
                  </a:cubicBezTo>
                  <a:lnTo>
                    <a:pt x="151" y="3344"/>
                  </a:lnTo>
                  <a:cubicBezTo>
                    <a:pt x="1" y="3495"/>
                    <a:pt x="1" y="3758"/>
                    <a:pt x="151" y="3908"/>
                  </a:cubicBezTo>
                  <a:lnTo>
                    <a:pt x="3382" y="7139"/>
                  </a:lnTo>
                  <a:cubicBezTo>
                    <a:pt x="3457" y="7214"/>
                    <a:pt x="3561" y="7251"/>
                    <a:pt x="3664" y="7251"/>
                  </a:cubicBezTo>
                  <a:cubicBezTo>
                    <a:pt x="3767" y="7251"/>
                    <a:pt x="3871" y="7214"/>
                    <a:pt x="3946" y="7139"/>
                  </a:cubicBezTo>
                  <a:lnTo>
                    <a:pt x="4434" y="6688"/>
                  </a:lnTo>
                  <a:cubicBezTo>
                    <a:pt x="4584" y="6538"/>
                    <a:pt x="4584" y="6275"/>
                    <a:pt x="4434" y="6124"/>
                  </a:cubicBezTo>
                  <a:lnTo>
                    <a:pt x="1955" y="3645"/>
                  </a:lnTo>
                  <a:lnTo>
                    <a:pt x="4434" y="1165"/>
                  </a:lnTo>
                  <a:cubicBezTo>
                    <a:pt x="4584" y="1015"/>
                    <a:pt x="4584" y="752"/>
                    <a:pt x="4434" y="602"/>
                  </a:cubicBezTo>
                  <a:lnTo>
                    <a:pt x="3946" y="113"/>
                  </a:lnTo>
                  <a:cubicBezTo>
                    <a:pt x="3871" y="38"/>
                    <a:pt x="3767" y="1"/>
                    <a:pt x="366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6"/>
            <p:cNvSpPr/>
            <p:nvPr/>
          </p:nvSpPr>
          <p:spPr>
            <a:xfrm rot="10800000" flipH="1">
              <a:off x="6032794" y="1416535"/>
              <a:ext cx="348653" cy="556065"/>
            </a:xfrm>
            <a:custGeom>
              <a:avLst/>
              <a:gdLst/>
              <a:ahLst/>
              <a:cxnLst/>
              <a:rect l="l" t="t" r="r" b="b"/>
              <a:pathLst>
                <a:path w="4547" h="7252" extrusionOk="0">
                  <a:moveTo>
                    <a:pt x="3664" y="1"/>
                  </a:moveTo>
                  <a:cubicBezTo>
                    <a:pt x="3560" y="1"/>
                    <a:pt x="3457" y="38"/>
                    <a:pt x="3382" y="113"/>
                  </a:cubicBezTo>
                  <a:lnTo>
                    <a:pt x="151" y="3344"/>
                  </a:lnTo>
                  <a:cubicBezTo>
                    <a:pt x="1" y="3495"/>
                    <a:pt x="1" y="3758"/>
                    <a:pt x="151" y="3908"/>
                  </a:cubicBezTo>
                  <a:lnTo>
                    <a:pt x="3382" y="7139"/>
                  </a:lnTo>
                  <a:cubicBezTo>
                    <a:pt x="3457" y="7214"/>
                    <a:pt x="3560" y="7251"/>
                    <a:pt x="3664" y="7251"/>
                  </a:cubicBezTo>
                  <a:cubicBezTo>
                    <a:pt x="3767" y="7251"/>
                    <a:pt x="3870" y="7214"/>
                    <a:pt x="3945" y="7139"/>
                  </a:cubicBezTo>
                  <a:lnTo>
                    <a:pt x="4396" y="6688"/>
                  </a:lnTo>
                  <a:cubicBezTo>
                    <a:pt x="4546" y="6538"/>
                    <a:pt x="4546" y="6275"/>
                    <a:pt x="4396" y="6124"/>
                  </a:cubicBezTo>
                  <a:lnTo>
                    <a:pt x="1954" y="3645"/>
                  </a:lnTo>
                  <a:lnTo>
                    <a:pt x="4396" y="1165"/>
                  </a:lnTo>
                  <a:cubicBezTo>
                    <a:pt x="4546" y="1015"/>
                    <a:pt x="4546" y="752"/>
                    <a:pt x="4396" y="602"/>
                  </a:cubicBezTo>
                  <a:lnTo>
                    <a:pt x="3945" y="113"/>
                  </a:lnTo>
                  <a:cubicBezTo>
                    <a:pt x="3870" y="38"/>
                    <a:pt x="3767" y="1"/>
                    <a:pt x="366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6" name="Google Shape;466;p36"/>
          <p:cNvSpPr/>
          <p:nvPr/>
        </p:nvSpPr>
        <p:spPr>
          <a:xfrm flipH="1">
            <a:off x="774433" y="3830101"/>
            <a:ext cx="489790" cy="487493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36"/>
          <p:cNvSpPr/>
          <p:nvPr/>
        </p:nvSpPr>
        <p:spPr>
          <a:xfrm flipH="1">
            <a:off x="586352" y="4278626"/>
            <a:ext cx="316378" cy="316428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1"/>
                </a:moveTo>
                <a:cubicBezTo>
                  <a:pt x="1691" y="940"/>
                  <a:pt x="939" y="1691"/>
                  <a:pt x="0" y="1691"/>
                </a:cubicBezTo>
                <a:cubicBezTo>
                  <a:pt x="939" y="1691"/>
                  <a:pt x="1691" y="2443"/>
                  <a:pt x="1691" y="3382"/>
                </a:cubicBezTo>
                <a:cubicBezTo>
                  <a:pt x="1691" y="2443"/>
                  <a:pt x="2442" y="1691"/>
                  <a:pt x="3381" y="1691"/>
                </a:cubicBezTo>
                <a:cubicBezTo>
                  <a:pt x="2442" y="1691"/>
                  <a:pt x="1691" y="940"/>
                  <a:pt x="1691" y="1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6"/>
          <p:cNvSpPr/>
          <p:nvPr/>
        </p:nvSpPr>
        <p:spPr>
          <a:xfrm flipH="1">
            <a:off x="1264242" y="427862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6"/>
          <p:cNvSpPr/>
          <p:nvPr/>
        </p:nvSpPr>
        <p:spPr>
          <a:xfrm flipH="1">
            <a:off x="6979242" y="539498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2"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" name="Google Shape;471;p37"/>
          <p:cNvPicPr preferRelativeResize="0"/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>
            <a:off x="0" y="4465"/>
            <a:ext cx="9144003" cy="5134572"/>
          </a:xfrm>
          <a:prstGeom prst="rect">
            <a:avLst/>
          </a:prstGeom>
          <a:noFill/>
          <a:ln>
            <a:noFill/>
          </a:ln>
        </p:spPr>
      </p:pic>
      <p:sp>
        <p:nvSpPr>
          <p:cNvPr id="472" name="Google Shape;472;p37"/>
          <p:cNvSpPr/>
          <p:nvPr/>
        </p:nvSpPr>
        <p:spPr>
          <a:xfrm>
            <a:off x="0" y="-19050"/>
            <a:ext cx="362400" cy="5191200"/>
          </a:xfrm>
          <a:prstGeom prst="rect">
            <a:avLst/>
          </a:pr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37"/>
          <p:cNvSpPr/>
          <p:nvPr/>
        </p:nvSpPr>
        <p:spPr>
          <a:xfrm>
            <a:off x="8783100" y="-19050"/>
            <a:ext cx="365700" cy="5191200"/>
          </a:xfrm>
          <a:prstGeom prst="rect">
            <a:avLst/>
          </a:pr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37"/>
          <p:cNvSpPr/>
          <p:nvPr/>
        </p:nvSpPr>
        <p:spPr>
          <a:xfrm>
            <a:off x="8068764" y="22642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7"/>
          <p:cNvSpPr/>
          <p:nvPr/>
        </p:nvSpPr>
        <p:spPr>
          <a:xfrm>
            <a:off x="8068775" y="536607"/>
            <a:ext cx="489798" cy="489764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0"/>
                </a:moveTo>
                <a:cubicBezTo>
                  <a:pt x="1691" y="917"/>
                  <a:pt x="976" y="1691"/>
                  <a:pt x="68" y="1692"/>
                </a:cubicBezTo>
                <a:lnTo>
                  <a:pt x="68" y="1692"/>
                </a:lnTo>
                <a:cubicBezTo>
                  <a:pt x="46" y="1691"/>
                  <a:pt x="23" y="1691"/>
                  <a:pt x="1" y="1691"/>
                </a:cubicBezTo>
                <a:cubicBezTo>
                  <a:pt x="22" y="1692"/>
                  <a:pt x="44" y="1692"/>
                  <a:pt x="65" y="1692"/>
                </a:cubicBezTo>
                <a:cubicBezTo>
                  <a:pt x="66" y="1692"/>
                  <a:pt x="67" y="1692"/>
                  <a:pt x="68" y="1692"/>
                </a:cubicBezTo>
                <a:lnTo>
                  <a:pt x="68" y="1692"/>
                </a:lnTo>
                <a:cubicBezTo>
                  <a:pt x="976" y="1727"/>
                  <a:pt x="1691" y="2465"/>
                  <a:pt x="1691" y="3382"/>
                </a:cubicBezTo>
                <a:cubicBezTo>
                  <a:pt x="1691" y="2442"/>
                  <a:pt x="2443" y="1691"/>
                  <a:pt x="3382" y="1691"/>
                </a:cubicBezTo>
                <a:cubicBezTo>
                  <a:pt x="2443" y="1691"/>
                  <a:pt x="1691" y="940"/>
                  <a:pt x="1691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37"/>
          <p:cNvSpPr/>
          <p:nvPr/>
        </p:nvSpPr>
        <p:spPr>
          <a:xfrm>
            <a:off x="8168353" y="3832618"/>
            <a:ext cx="614736" cy="1229472"/>
          </a:xfrm>
          <a:custGeom>
            <a:avLst/>
            <a:gdLst/>
            <a:ahLst/>
            <a:cxnLst/>
            <a:rect l="l" t="t" r="r" b="b"/>
            <a:pathLst>
              <a:path w="11384" h="22768" extrusionOk="0">
                <a:moveTo>
                  <a:pt x="11384" y="0"/>
                </a:moveTo>
                <a:cubicBezTo>
                  <a:pt x="5072" y="0"/>
                  <a:pt x="0" y="5072"/>
                  <a:pt x="0" y="11384"/>
                </a:cubicBezTo>
                <a:cubicBezTo>
                  <a:pt x="0" y="17658"/>
                  <a:pt x="5072" y="22767"/>
                  <a:pt x="11384" y="22767"/>
                </a:cubicBezTo>
                <a:lnTo>
                  <a:pt x="11384" y="19236"/>
                </a:lnTo>
                <a:cubicBezTo>
                  <a:pt x="7026" y="19236"/>
                  <a:pt x="3494" y="15704"/>
                  <a:pt x="3494" y="11384"/>
                </a:cubicBezTo>
                <a:cubicBezTo>
                  <a:pt x="3494" y="7026"/>
                  <a:pt x="7026" y="3494"/>
                  <a:pt x="11384" y="3494"/>
                </a:cubicBezTo>
                <a:lnTo>
                  <a:pt x="11384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7" name="Google Shape;477;p37"/>
          <p:cNvGrpSpPr/>
          <p:nvPr/>
        </p:nvGrpSpPr>
        <p:grpSpPr>
          <a:xfrm rot="5400000">
            <a:off x="1290429" y="-555399"/>
            <a:ext cx="222033" cy="1680643"/>
            <a:chOff x="7829550" y="2941325"/>
            <a:chExt cx="219075" cy="1430700"/>
          </a:xfrm>
        </p:grpSpPr>
        <p:cxnSp>
          <p:nvCxnSpPr>
            <p:cNvPr id="478" name="Google Shape;478;p37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9" name="Google Shape;479;p37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0" name="Google Shape;480;p37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81" name="Google Shape;481;p37"/>
          <p:cNvSpPr/>
          <p:nvPr/>
        </p:nvSpPr>
        <p:spPr>
          <a:xfrm rot="10800000" flipH="1">
            <a:off x="552440" y="4595047"/>
            <a:ext cx="321568" cy="320053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37"/>
          <p:cNvSpPr/>
          <p:nvPr/>
        </p:nvSpPr>
        <p:spPr>
          <a:xfrm>
            <a:off x="496389" y="446127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  <a:effectLst>
            <a:outerShdw dist="47625" dir="2940000" algn="bl" rotWithShape="0">
              <a:srgbClr val="000000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"/>
              <a:buNone/>
              <a:defRPr sz="35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●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●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●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○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tamaran"/>
              <a:buChar char="■"/>
              <a:defRPr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81" r:id="rId4"/>
    <p:sldLayoutId id="2147483682" r:id="rId5"/>
    <p:sldLayoutId id="214748368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40"/>
          <p:cNvSpPr txBox="1">
            <a:spLocks noGrp="1"/>
          </p:cNvSpPr>
          <p:nvPr>
            <p:ph type="ctrTitle"/>
          </p:nvPr>
        </p:nvSpPr>
        <p:spPr>
          <a:xfrm>
            <a:off x="548274" y="1449500"/>
            <a:ext cx="5580045" cy="102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 smtClean="0"/>
              <a:t>magnitudes</a:t>
            </a:r>
            <a:endParaRPr dirty="0"/>
          </a:p>
        </p:txBody>
      </p:sp>
      <p:sp>
        <p:nvSpPr>
          <p:cNvPr id="492" name="Google Shape;492;p40"/>
          <p:cNvSpPr txBox="1">
            <a:spLocks noGrp="1"/>
          </p:cNvSpPr>
          <p:nvPr>
            <p:ph type="subTitle" idx="1"/>
          </p:nvPr>
        </p:nvSpPr>
        <p:spPr>
          <a:xfrm>
            <a:off x="2014705" y="3862664"/>
            <a:ext cx="5048400" cy="48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Gloria Daniela Bonilla </a:t>
            </a:r>
            <a:endParaRPr dirty="0"/>
          </a:p>
        </p:txBody>
      </p:sp>
      <p:sp>
        <p:nvSpPr>
          <p:cNvPr id="493" name="Google Shape;493;p40"/>
          <p:cNvSpPr/>
          <p:nvPr/>
        </p:nvSpPr>
        <p:spPr>
          <a:xfrm rot="-5400000">
            <a:off x="7399417" y="779405"/>
            <a:ext cx="877057" cy="876824"/>
          </a:xfrm>
          <a:custGeom>
            <a:avLst/>
            <a:gdLst/>
            <a:ahLst/>
            <a:cxnLst/>
            <a:rect l="l" t="t" r="r" b="b"/>
            <a:pathLst>
              <a:path w="9168" h="9167" extrusionOk="0">
                <a:moveTo>
                  <a:pt x="1" y="0"/>
                </a:moveTo>
                <a:lnTo>
                  <a:pt x="1" y="9167"/>
                </a:lnTo>
                <a:cubicBezTo>
                  <a:pt x="5073" y="9167"/>
                  <a:pt x="9168" y="5072"/>
                  <a:pt x="916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40"/>
          <p:cNvSpPr txBox="1">
            <a:spLocks noGrp="1"/>
          </p:cNvSpPr>
          <p:nvPr>
            <p:ph type="ctrTitle" idx="2"/>
          </p:nvPr>
        </p:nvSpPr>
        <p:spPr>
          <a:xfrm>
            <a:off x="2534758" y="2987901"/>
            <a:ext cx="5218200" cy="9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dirty="0" smtClean="0">
                <a:solidFill>
                  <a:schemeClr val="accent1"/>
                </a:solidFill>
              </a:rPr>
              <a:t>Unidades de masa </a:t>
            </a:r>
            <a:endParaRPr sz="5400" dirty="0">
              <a:solidFill>
                <a:schemeClr val="accent1"/>
              </a:solidFill>
            </a:endParaRPr>
          </a:p>
        </p:txBody>
      </p:sp>
      <p:sp>
        <p:nvSpPr>
          <p:cNvPr id="495" name="Google Shape;495;p40"/>
          <p:cNvSpPr/>
          <p:nvPr/>
        </p:nvSpPr>
        <p:spPr>
          <a:xfrm>
            <a:off x="2133608" y="2673151"/>
            <a:ext cx="489790" cy="487493"/>
          </a:xfrm>
          <a:custGeom>
            <a:avLst/>
            <a:gdLst/>
            <a:ahLst/>
            <a:cxnLst/>
            <a:rect l="l" t="t" r="r" b="b"/>
            <a:pathLst>
              <a:path w="7966" h="7928" extrusionOk="0">
                <a:moveTo>
                  <a:pt x="3983" y="1"/>
                </a:moveTo>
                <a:cubicBezTo>
                  <a:pt x="3983" y="2180"/>
                  <a:pt x="2217" y="3983"/>
                  <a:pt x="1" y="3983"/>
                </a:cubicBezTo>
                <a:cubicBezTo>
                  <a:pt x="2217" y="3983"/>
                  <a:pt x="3983" y="5749"/>
                  <a:pt x="3983" y="7928"/>
                </a:cubicBezTo>
                <a:cubicBezTo>
                  <a:pt x="3983" y="5749"/>
                  <a:pt x="5749" y="3983"/>
                  <a:pt x="7965" y="3983"/>
                </a:cubicBezTo>
                <a:cubicBezTo>
                  <a:pt x="5749" y="3983"/>
                  <a:pt x="3983" y="2180"/>
                  <a:pt x="3983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40"/>
          <p:cNvSpPr/>
          <p:nvPr/>
        </p:nvSpPr>
        <p:spPr>
          <a:xfrm>
            <a:off x="8007093" y="3376568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40"/>
          <p:cNvSpPr/>
          <p:nvPr/>
        </p:nvSpPr>
        <p:spPr>
          <a:xfrm>
            <a:off x="2960038" y="1150345"/>
            <a:ext cx="219078" cy="219052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0"/>
                </a:moveTo>
                <a:cubicBezTo>
                  <a:pt x="1691" y="917"/>
                  <a:pt x="976" y="1691"/>
                  <a:pt x="68" y="1692"/>
                </a:cubicBezTo>
                <a:lnTo>
                  <a:pt x="68" y="1692"/>
                </a:lnTo>
                <a:cubicBezTo>
                  <a:pt x="46" y="1691"/>
                  <a:pt x="23" y="1691"/>
                  <a:pt x="1" y="1691"/>
                </a:cubicBezTo>
                <a:cubicBezTo>
                  <a:pt x="22" y="1692"/>
                  <a:pt x="44" y="1692"/>
                  <a:pt x="65" y="1692"/>
                </a:cubicBezTo>
                <a:cubicBezTo>
                  <a:pt x="66" y="1692"/>
                  <a:pt x="67" y="1692"/>
                  <a:pt x="68" y="1692"/>
                </a:cubicBezTo>
                <a:lnTo>
                  <a:pt x="68" y="1692"/>
                </a:lnTo>
                <a:cubicBezTo>
                  <a:pt x="976" y="1727"/>
                  <a:pt x="1691" y="2465"/>
                  <a:pt x="1691" y="3382"/>
                </a:cubicBezTo>
                <a:cubicBezTo>
                  <a:pt x="1691" y="2442"/>
                  <a:pt x="2443" y="1691"/>
                  <a:pt x="3382" y="1691"/>
                </a:cubicBezTo>
                <a:cubicBezTo>
                  <a:pt x="2443" y="1691"/>
                  <a:pt x="1691" y="940"/>
                  <a:pt x="1691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40"/>
          <p:cNvSpPr/>
          <p:nvPr/>
        </p:nvSpPr>
        <p:spPr>
          <a:xfrm>
            <a:off x="1081177" y="1284126"/>
            <a:ext cx="316378" cy="316428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1"/>
                </a:moveTo>
                <a:cubicBezTo>
                  <a:pt x="1691" y="940"/>
                  <a:pt x="939" y="1691"/>
                  <a:pt x="0" y="1691"/>
                </a:cubicBezTo>
                <a:cubicBezTo>
                  <a:pt x="939" y="1691"/>
                  <a:pt x="1691" y="2443"/>
                  <a:pt x="1691" y="3382"/>
                </a:cubicBezTo>
                <a:cubicBezTo>
                  <a:pt x="1691" y="2443"/>
                  <a:pt x="2442" y="1691"/>
                  <a:pt x="3381" y="1691"/>
                </a:cubicBezTo>
                <a:cubicBezTo>
                  <a:pt x="2442" y="1691"/>
                  <a:pt x="1691" y="940"/>
                  <a:pt x="1691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9" name="Google Shape;499;p40"/>
          <p:cNvGrpSpPr/>
          <p:nvPr/>
        </p:nvGrpSpPr>
        <p:grpSpPr>
          <a:xfrm>
            <a:off x="6116798" y="1705034"/>
            <a:ext cx="1235922" cy="556065"/>
            <a:chOff x="5145525" y="1416535"/>
            <a:chExt cx="1235922" cy="556065"/>
          </a:xfrm>
        </p:grpSpPr>
        <p:sp>
          <p:nvSpPr>
            <p:cNvPr id="500" name="Google Shape;500;p40"/>
            <p:cNvSpPr/>
            <p:nvPr/>
          </p:nvSpPr>
          <p:spPr>
            <a:xfrm rot="10800000" flipH="1">
              <a:off x="5145525" y="1416535"/>
              <a:ext cx="351490" cy="556065"/>
            </a:xfrm>
            <a:custGeom>
              <a:avLst/>
              <a:gdLst/>
              <a:ahLst/>
              <a:cxnLst/>
              <a:rect l="l" t="t" r="r" b="b"/>
              <a:pathLst>
                <a:path w="4584" h="7252" extrusionOk="0">
                  <a:moveTo>
                    <a:pt x="3644" y="1"/>
                  </a:moveTo>
                  <a:cubicBezTo>
                    <a:pt x="3541" y="1"/>
                    <a:pt x="3438" y="38"/>
                    <a:pt x="3344" y="113"/>
                  </a:cubicBezTo>
                  <a:lnTo>
                    <a:pt x="151" y="3344"/>
                  </a:lnTo>
                  <a:cubicBezTo>
                    <a:pt x="0" y="3495"/>
                    <a:pt x="0" y="3758"/>
                    <a:pt x="151" y="3908"/>
                  </a:cubicBezTo>
                  <a:lnTo>
                    <a:pt x="3344" y="7139"/>
                  </a:lnTo>
                  <a:cubicBezTo>
                    <a:pt x="3438" y="7214"/>
                    <a:pt x="3541" y="7251"/>
                    <a:pt x="3644" y="7251"/>
                  </a:cubicBezTo>
                  <a:cubicBezTo>
                    <a:pt x="3748" y="7251"/>
                    <a:pt x="3851" y="7214"/>
                    <a:pt x="3945" y="7139"/>
                  </a:cubicBezTo>
                  <a:lnTo>
                    <a:pt x="4433" y="6688"/>
                  </a:lnTo>
                  <a:cubicBezTo>
                    <a:pt x="4584" y="6538"/>
                    <a:pt x="4584" y="6275"/>
                    <a:pt x="4433" y="6124"/>
                  </a:cubicBezTo>
                  <a:lnTo>
                    <a:pt x="1916" y="3645"/>
                  </a:lnTo>
                  <a:lnTo>
                    <a:pt x="4396" y="1165"/>
                  </a:lnTo>
                  <a:cubicBezTo>
                    <a:pt x="4546" y="1015"/>
                    <a:pt x="4546" y="752"/>
                    <a:pt x="4396" y="602"/>
                  </a:cubicBezTo>
                  <a:lnTo>
                    <a:pt x="3945" y="113"/>
                  </a:lnTo>
                  <a:cubicBezTo>
                    <a:pt x="3851" y="38"/>
                    <a:pt x="3748" y="1"/>
                    <a:pt x="364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 rot="10800000" flipH="1">
              <a:off x="5439364" y="1416535"/>
              <a:ext cx="351490" cy="556065"/>
            </a:xfrm>
            <a:custGeom>
              <a:avLst/>
              <a:gdLst/>
              <a:ahLst/>
              <a:cxnLst/>
              <a:rect l="l" t="t" r="r" b="b"/>
              <a:pathLst>
                <a:path w="4584" h="7252" extrusionOk="0">
                  <a:moveTo>
                    <a:pt x="3668" y="1"/>
                  </a:moveTo>
                  <a:cubicBezTo>
                    <a:pt x="3560" y="1"/>
                    <a:pt x="3457" y="38"/>
                    <a:pt x="3382" y="113"/>
                  </a:cubicBezTo>
                  <a:lnTo>
                    <a:pt x="188" y="3344"/>
                  </a:lnTo>
                  <a:cubicBezTo>
                    <a:pt x="0" y="3495"/>
                    <a:pt x="0" y="3758"/>
                    <a:pt x="188" y="3908"/>
                  </a:cubicBezTo>
                  <a:lnTo>
                    <a:pt x="3382" y="7139"/>
                  </a:lnTo>
                  <a:cubicBezTo>
                    <a:pt x="3457" y="7214"/>
                    <a:pt x="3560" y="7251"/>
                    <a:pt x="3668" y="7251"/>
                  </a:cubicBezTo>
                  <a:cubicBezTo>
                    <a:pt x="3776" y="7251"/>
                    <a:pt x="3889" y="7214"/>
                    <a:pt x="3983" y="7139"/>
                  </a:cubicBezTo>
                  <a:lnTo>
                    <a:pt x="4433" y="6688"/>
                  </a:lnTo>
                  <a:cubicBezTo>
                    <a:pt x="4584" y="6538"/>
                    <a:pt x="4584" y="6275"/>
                    <a:pt x="4433" y="6124"/>
                  </a:cubicBezTo>
                  <a:lnTo>
                    <a:pt x="1954" y="3645"/>
                  </a:lnTo>
                  <a:lnTo>
                    <a:pt x="4433" y="1165"/>
                  </a:lnTo>
                  <a:cubicBezTo>
                    <a:pt x="4584" y="1015"/>
                    <a:pt x="4584" y="752"/>
                    <a:pt x="4433" y="602"/>
                  </a:cubicBezTo>
                  <a:lnTo>
                    <a:pt x="3983" y="113"/>
                  </a:lnTo>
                  <a:cubicBezTo>
                    <a:pt x="3889" y="38"/>
                    <a:pt x="3776" y="1"/>
                    <a:pt x="3668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 rot="10800000" flipH="1">
              <a:off x="5736041" y="1416535"/>
              <a:ext cx="351566" cy="556065"/>
            </a:xfrm>
            <a:custGeom>
              <a:avLst/>
              <a:gdLst/>
              <a:ahLst/>
              <a:cxnLst/>
              <a:rect l="l" t="t" r="r" b="b"/>
              <a:pathLst>
                <a:path w="4585" h="7252" extrusionOk="0">
                  <a:moveTo>
                    <a:pt x="3664" y="1"/>
                  </a:moveTo>
                  <a:cubicBezTo>
                    <a:pt x="3561" y="1"/>
                    <a:pt x="3457" y="38"/>
                    <a:pt x="3382" y="113"/>
                  </a:cubicBezTo>
                  <a:lnTo>
                    <a:pt x="151" y="3344"/>
                  </a:lnTo>
                  <a:cubicBezTo>
                    <a:pt x="1" y="3495"/>
                    <a:pt x="1" y="3758"/>
                    <a:pt x="151" y="3908"/>
                  </a:cubicBezTo>
                  <a:lnTo>
                    <a:pt x="3382" y="7139"/>
                  </a:lnTo>
                  <a:cubicBezTo>
                    <a:pt x="3457" y="7214"/>
                    <a:pt x="3561" y="7251"/>
                    <a:pt x="3664" y="7251"/>
                  </a:cubicBezTo>
                  <a:cubicBezTo>
                    <a:pt x="3767" y="7251"/>
                    <a:pt x="3871" y="7214"/>
                    <a:pt x="3946" y="7139"/>
                  </a:cubicBezTo>
                  <a:lnTo>
                    <a:pt x="4434" y="6688"/>
                  </a:lnTo>
                  <a:cubicBezTo>
                    <a:pt x="4584" y="6538"/>
                    <a:pt x="4584" y="6275"/>
                    <a:pt x="4434" y="6124"/>
                  </a:cubicBezTo>
                  <a:lnTo>
                    <a:pt x="1955" y="3645"/>
                  </a:lnTo>
                  <a:lnTo>
                    <a:pt x="4434" y="1165"/>
                  </a:lnTo>
                  <a:cubicBezTo>
                    <a:pt x="4584" y="1015"/>
                    <a:pt x="4584" y="752"/>
                    <a:pt x="4434" y="602"/>
                  </a:cubicBezTo>
                  <a:lnTo>
                    <a:pt x="3946" y="113"/>
                  </a:lnTo>
                  <a:cubicBezTo>
                    <a:pt x="3871" y="38"/>
                    <a:pt x="3767" y="1"/>
                    <a:pt x="366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 rot="10800000" flipH="1">
              <a:off x="6032794" y="1416535"/>
              <a:ext cx="348653" cy="556065"/>
            </a:xfrm>
            <a:custGeom>
              <a:avLst/>
              <a:gdLst/>
              <a:ahLst/>
              <a:cxnLst/>
              <a:rect l="l" t="t" r="r" b="b"/>
              <a:pathLst>
                <a:path w="4547" h="7252" extrusionOk="0">
                  <a:moveTo>
                    <a:pt x="3664" y="1"/>
                  </a:moveTo>
                  <a:cubicBezTo>
                    <a:pt x="3560" y="1"/>
                    <a:pt x="3457" y="38"/>
                    <a:pt x="3382" y="113"/>
                  </a:cubicBezTo>
                  <a:lnTo>
                    <a:pt x="151" y="3344"/>
                  </a:lnTo>
                  <a:cubicBezTo>
                    <a:pt x="1" y="3495"/>
                    <a:pt x="1" y="3758"/>
                    <a:pt x="151" y="3908"/>
                  </a:cubicBezTo>
                  <a:lnTo>
                    <a:pt x="3382" y="7139"/>
                  </a:lnTo>
                  <a:cubicBezTo>
                    <a:pt x="3457" y="7214"/>
                    <a:pt x="3560" y="7251"/>
                    <a:pt x="3664" y="7251"/>
                  </a:cubicBezTo>
                  <a:cubicBezTo>
                    <a:pt x="3767" y="7251"/>
                    <a:pt x="3870" y="7214"/>
                    <a:pt x="3945" y="7139"/>
                  </a:cubicBezTo>
                  <a:lnTo>
                    <a:pt x="4396" y="6688"/>
                  </a:lnTo>
                  <a:cubicBezTo>
                    <a:pt x="4546" y="6538"/>
                    <a:pt x="4546" y="6275"/>
                    <a:pt x="4396" y="6124"/>
                  </a:cubicBezTo>
                  <a:lnTo>
                    <a:pt x="1954" y="3645"/>
                  </a:lnTo>
                  <a:lnTo>
                    <a:pt x="4396" y="1165"/>
                  </a:lnTo>
                  <a:cubicBezTo>
                    <a:pt x="4546" y="1015"/>
                    <a:pt x="4546" y="752"/>
                    <a:pt x="4396" y="602"/>
                  </a:cubicBezTo>
                  <a:lnTo>
                    <a:pt x="3945" y="113"/>
                  </a:lnTo>
                  <a:cubicBezTo>
                    <a:pt x="3870" y="38"/>
                    <a:pt x="3767" y="1"/>
                    <a:pt x="3664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4" name="Google Shape;504;p40"/>
          <p:cNvSpPr/>
          <p:nvPr/>
        </p:nvSpPr>
        <p:spPr>
          <a:xfrm>
            <a:off x="1815089" y="433187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40"/>
          <p:cNvSpPr/>
          <p:nvPr/>
        </p:nvSpPr>
        <p:spPr>
          <a:xfrm>
            <a:off x="8364039" y="64552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40"/>
          <p:cNvSpPr/>
          <p:nvPr/>
        </p:nvSpPr>
        <p:spPr>
          <a:xfrm>
            <a:off x="871303" y="2987906"/>
            <a:ext cx="614736" cy="1229472"/>
          </a:xfrm>
          <a:custGeom>
            <a:avLst/>
            <a:gdLst/>
            <a:ahLst/>
            <a:cxnLst/>
            <a:rect l="l" t="t" r="r" b="b"/>
            <a:pathLst>
              <a:path w="11384" h="22768" extrusionOk="0">
                <a:moveTo>
                  <a:pt x="11384" y="0"/>
                </a:moveTo>
                <a:cubicBezTo>
                  <a:pt x="5072" y="0"/>
                  <a:pt x="0" y="5072"/>
                  <a:pt x="0" y="11384"/>
                </a:cubicBezTo>
                <a:cubicBezTo>
                  <a:pt x="0" y="17658"/>
                  <a:pt x="5072" y="22767"/>
                  <a:pt x="11384" y="22767"/>
                </a:cubicBezTo>
                <a:lnTo>
                  <a:pt x="11384" y="19236"/>
                </a:lnTo>
                <a:cubicBezTo>
                  <a:pt x="7026" y="19236"/>
                  <a:pt x="3494" y="15704"/>
                  <a:pt x="3494" y="11384"/>
                </a:cubicBezTo>
                <a:cubicBezTo>
                  <a:pt x="3494" y="7026"/>
                  <a:pt x="7026" y="3494"/>
                  <a:pt x="11384" y="3494"/>
                </a:cubicBezTo>
                <a:lnTo>
                  <a:pt x="11384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7" name="Google Shape;507;p40"/>
          <p:cNvGrpSpPr/>
          <p:nvPr/>
        </p:nvGrpSpPr>
        <p:grpSpPr>
          <a:xfrm rot="5400000">
            <a:off x="1277579" y="-8237"/>
            <a:ext cx="222033" cy="1680643"/>
            <a:chOff x="7829550" y="2941325"/>
            <a:chExt cx="219075" cy="1430700"/>
          </a:xfrm>
        </p:grpSpPr>
        <p:cxnSp>
          <p:nvCxnSpPr>
            <p:cNvPr id="508" name="Google Shape;508;p40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40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40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11" name="Google Shape;511;p40"/>
          <p:cNvSpPr/>
          <p:nvPr/>
        </p:nvSpPr>
        <p:spPr>
          <a:xfrm>
            <a:off x="4514850" y="366222"/>
            <a:ext cx="1108331" cy="556073"/>
          </a:xfrm>
          <a:custGeom>
            <a:avLst/>
            <a:gdLst/>
            <a:ahLst/>
            <a:cxnLst/>
            <a:rect l="l" t="t" r="r" b="b"/>
            <a:pathLst>
              <a:path w="11534" h="5787" extrusionOk="0">
                <a:moveTo>
                  <a:pt x="0" y="1"/>
                </a:moveTo>
                <a:cubicBezTo>
                  <a:pt x="0" y="3194"/>
                  <a:pt x="2555" y="5786"/>
                  <a:pt x="5748" y="5786"/>
                </a:cubicBezTo>
                <a:cubicBezTo>
                  <a:pt x="8942" y="5786"/>
                  <a:pt x="11534" y="3194"/>
                  <a:pt x="11534" y="1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40"/>
          <p:cNvSpPr/>
          <p:nvPr/>
        </p:nvSpPr>
        <p:spPr>
          <a:xfrm>
            <a:off x="5707950" y="943100"/>
            <a:ext cx="133725" cy="13377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40"/>
          <p:cNvSpPr/>
          <p:nvPr/>
        </p:nvSpPr>
        <p:spPr>
          <a:xfrm>
            <a:off x="7096200" y="4105282"/>
            <a:ext cx="489798" cy="489764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0"/>
                </a:moveTo>
                <a:cubicBezTo>
                  <a:pt x="1691" y="917"/>
                  <a:pt x="976" y="1691"/>
                  <a:pt x="68" y="1692"/>
                </a:cubicBezTo>
                <a:lnTo>
                  <a:pt x="68" y="1692"/>
                </a:lnTo>
                <a:cubicBezTo>
                  <a:pt x="46" y="1691"/>
                  <a:pt x="23" y="1691"/>
                  <a:pt x="1" y="1691"/>
                </a:cubicBezTo>
                <a:cubicBezTo>
                  <a:pt x="22" y="1692"/>
                  <a:pt x="44" y="1692"/>
                  <a:pt x="65" y="1692"/>
                </a:cubicBezTo>
                <a:cubicBezTo>
                  <a:pt x="66" y="1692"/>
                  <a:pt x="67" y="1692"/>
                  <a:pt x="68" y="1692"/>
                </a:cubicBezTo>
                <a:lnTo>
                  <a:pt x="68" y="1692"/>
                </a:lnTo>
                <a:cubicBezTo>
                  <a:pt x="976" y="1727"/>
                  <a:pt x="1691" y="2465"/>
                  <a:pt x="1691" y="3382"/>
                </a:cubicBezTo>
                <a:cubicBezTo>
                  <a:pt x="1691" y="2442"/>
                  <a:pt x="2443" y="1691"/>
                  <a:pt x="3382" y="1691"/>
                </a:cubicBezTo>
                <a:cubicBezTo>
                  <a:pt x="2443" y="1691"/>
                  <a:pt x="1691" y="940"/>
                  <a:pt x="1691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14" name="Google Shape;514;p40"/>
          <p:cNvGrpSpPr/>
          <p:nvPr/>
        </p:nvGrpSpPr>
        <p:grpSpPr>
          <a:xfrm>
            <a:off x="8319879" y="2987901"/>
            <a:ext cx="222033" cy="1680643"/>
            <a:chOff x="7829550" y="2941325"/>
            <a:chExt cx="219075" cy="1430700"/>
          </a:xfrm>
        </p:grpSpPr>
        <p:cxnSp>
          <p:nvCxnSpPr>
            <p:cNvPr id="515" name="Google Shape;515;p40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40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40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41"/>
          <p:cNvSpPr txBox="1">
            <a:spLocks noGrp="1"/>
          </p:cNvSpPr>
          <p:nvPr>
            <p:ph type="title"/>
          </p:nvPr>
        </p:nvSpPr>
        <p:spPr>
          <a:xfrm>
            <a:off x="713225" y="339059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 smtClean="0">
                <a:solidFill>
                  <a:schemeClr val="accent1"/>
                </a:solidFill>
              </a:rPr>
              <a:t>UNIDADES DE MASA 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523" name="Google Shape;523;p41"/>
          <p:cNvSpPr txBox="1">
            <a:spLocks noGrp="1"/>
          </p:cNvSpPr>
          <p:nvPr>
            <p:ph type="body" idx="1"/>
          </p:nvPr>
        </p:nvSpPr>
        <p:spPr>
          <a:xfrm>
            <a:off x="713225" y="1200100"/>
            <a:ext cx="7717800" cy="33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1200"/>
              </a:spcBef>
              <a:buNone/>
            </a:pPr>
            <a:r>
              <a:rPr lang="es-ES" dirty="0"/>
              <a:t>La masa es una magnitud física que mide la cantidad de materia contenida en un </a:t>
            </a:r>
            <a:r>
              <a:rPr lang="es-ES" dirty="0" smtClean="0"/>
              <a:t>cuerpo. En </a:t>
            </a:r>
            <a:r>
              <a:rPr lang="es-ES" dirty="0"/>
              <a:t>el Sistema Internacional de Unidades la unidad oficial de masa es el kilogramo. En el sistema </a:t>
            </a:r>
            <a:r>
              <a:rPr lang="es-ES" dirty="0" err="1"/>
              <a:t>cgs</a:t>
            </a:r>
            <a:r>
              <a:rPr lang="es-ES" dirty="0"/>
              <a:t> es el </a:t>
            </a:r>
            <a:r>
              <a:rPr lang="es-ES" dirty="0" smtClean="0"/>
              <a:t>gramo.</a:t>
            </a:r>
            <a:endParaRPr dirty="0"/>
          </a:p>
        </p:txBody>
      </p:sp>
      <p:sp>
        <p:nvSpPr>
          <p:cNvPr id="525" name="Google Shape;525;p41"/>
          <p:cNvSpPr/>
          <p:nvPr/>
        </p:nvSpPr>
        <p:spPr>
          <a:xfrm>
            <a:off x="8151002" y="4021310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6" name="Google Shape;526;p41"/>
          <p:cNvGrpSpPr/>
          <p:nvPr/>
        </p:nvGrpSpPr>
        <p:grpSpPr>
          <a:xfrm>
            <a:off x="595104" y="3216501"/>
            <a:ext cx="222033" cy="1680643"/>
            <a:chOff x="7829550" y="2941325"/>
            <a:chExt cx="219075" cy="1430700"/>
          </a:xfrm>
        </p:grpSpPr>
        <p:cxnSp>
          <p:nvCxnSpPr>
            <p:cNvPr id="527" name="Google Shape;527;p41"/>
            <p:cNvCxnSpPr/>
            <p:nvPr/>
          </p:nvCxnSpPr>
          <p:spPr>
            <a:xfrm>
              <a:off x="7829550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8" name="Google Shape;528;p41"/>
            <p:cNvCxnSpPr/>
            <p:nvPr/>
          </p:nvCxnSpPr>
          <p:spPr>
            <a:xfrm>
              <a:off x="7939088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41"/>
            <p:cNvCxnSpPr/>
            <p:nvPr/>
          </p:nvCxnSpPr>
          <p:spPr>
            <a:xfrm>
              <a:off x="8048625" y="2941325"/>
              <a:ext cx="0" cy="14307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30" name="Google Shape;530;p41"/>
          <p:cNvSpPr/>
          <p:nvPr/>
        </p:nvSpPr>
        <p:spPr>
          <a:xfrm>
            <a:off x="8364039" y="645523"/>
            <a:ext cx="133725" cy="133766"/>
          </a:xfrm>
          <a:custGeom>
            <a:avLst/>
            <a:gdLst/>
            <a:ahLst/>
            <a:cxnLst/>
            <a:rect l="l" t="t" r="r" b="b"/>
            <a:pathLst>
              <a:path w="2067" h="2067" extrusionOk="0">
                <a:moveTo>
                  <a:pt x="789" y="0"/>
                </a:moveTo>
                <a:lnTo>
                  <a:pt x="789" y="789"/>
                </a:lnTo>
                <a:lnTo>
                  <a:pt x="0" y="789"/>
                </a:lnTo>
                <a:lnTo>
                  <a:pt x="0" y="1278"/>
                </a:lnTo>
                <a:lnTo>
                  <a:pt x="789" y="1278"/>
                </a:lnTo>
                <a:lnTo>
                  <a:pt x="789" y="2066"/>
                </a:lnTo>
                <a:lnTo>
                  <a:pt x="1278" y="2066"/>
                </a:lnTo>
                <a:lnTo>
                  <a:pt x="1278" y="1278"/>
                </a:lnTo>
                <a:lnTo>
                  <a:pt x="2067" y="1278"/>
                </a:lnTo>
                <a:lnTo>
                  <a:pt x="2067" y="789"/>
                </a:lnTo>
                <a:lnTo>
                  <a:pt x="1278" y="789"/>
                </a:lnTo>
                <a:lnTo>
                  <a:pt x="127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41"/>
          <p:cNvSpPr/>
          <p:nvPr/>
        </p:nvSpPr>
        <p:spPr>
          <a:xfrm>
            <a:off x="8108313" y="911745"/>
            <a:ext cx="219078" cy="219052"/>
          </a:xfrm>
          <a:custGeom>
            <a:avLst/>
            <a:gdLst/>
            <a:ahLst/>
            <a:cxnLst/>
            <a:rect l="l" t="t" r="r" b="b"/>
            <a:pathLst>
              <a:path w="3382" h="3382" extrusionOk="0">
                <a:moveTo>
                  <a:pt x="1691" y="0"/>
                </a:moveTo>
                <a:cubicBezTo>
                  <a:pt x="1691" y="917"/>
                  <a:pt x="976" y="1691"/>
                  <a:pt x="68" y="1692"/>
                </a:cubicBezTo>
                <a:lnTo>
                  <a:pt x="68" y="1692"/>
                </a:lnTo>
                <a:cubicBezTo>
                  <a:pt x="46" y="1691"/>
                  <a:pt x="23" y="1691"/>
                  <a:pt x="1" y="1691"/>
                </a:cubicBezTo>
                <a:cubicBezTo>
                  <a:pt x="22" y="1692"/>
                  <a:pt x="44" y="1692"/>
                  <a:pt x="65" y="1692"/>
                </a:cubicBezTo>
                <a:cubicBezTo>
                  <a:pt x="66" y="1692"/>
                  <a:pt x="67" y="1692"/>
                  <a:pt x="68" y="1692"/>
                </a:cubicBezTo>
                <a:lnTo>
                  <a:pt x="68" y="1692"/>
                </a:lnTo>
                <a:cubicBezTo>
                  <a:pt x="976" y="1727"/>
                  <a:pt x="1691" y="2465"/>
                  <a:pt x="1691" y="3382"/>
                </a:cubicBezTo>
                <a:cubicBezTo>
                  <a:pt x="1691" y="2442"/>
                  <a:pt x="2443" y="1691"/>
                  <a:pt x="3382" y="1691"/>
                </a:cubicBezTo>
                <a:cubicBezTo>
                  <a:pt x="2443" y="1691"/>
                  <a:pt x="1691" y="940"/>
                  <a:pt x="1691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 descr="Longitud, Masa y Capacidad | Blog de los Recursos de JESUS MAR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76" y="1630069"/>
            <a:ext cx="487680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MASA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s-ES" dirty="0"/>
              <a:t>La masa es la cantidad de materia que posee un cuerpo y su unidad en el sistema internacional de unidades es el kilogramo.</a:t>
            </a:r>
          </a:p>
          <a:p>
            <a:pPr marL="152400" indent="0">
              <a:buNone/>
            </a:pPr>
            <a:endParaRPr lang="es-ES" dirty="0"/>
          </a:p>
          <a:p>
            <a:pPr marL="152400" indent="0">
              <a:buNone/>
            </a:pPr>
            <a:r>
              <a:rPr lang="es-ES" dirty="0"/>
              <a:t>Como bien sabes, el kilogramo es una unidad que se nos queda pequeña para expresar la masa de objetos muy grandes, como un camión, un trasatlántico,... y es demasiado grande para expresar masas de objetos pequeños como un terrón de azúcar, una hoja de </a:t>
            </a:r>
            <a:r>
              <a:rPr lang="es-ES" dirty="0" smtClean="0"/>
              <a:t>papel.</a:t>
            </a:r>
          </a:p>
          <a:p>
            <a:pPr marL="152400" indent="0" algn="ctr">
              <a:buNone/>
            </a:pPr>
            <a:endParaRPr lang="en-US" b="1" dirty="0" smtClean="0"/>
          </a:p>
          <a:p>
            <a:pPr marL="152400" indent="0" algn="ctr">
              <a:buNone/>
            </a:pPr>
            <a:endParaRPr lang="en-US" b="1" dirty="0"/>
          </a:p>
        </p:txBody>
      </p:sp>
      <p:sp>
        <p:nvSpPr>
          <p:cNvPr id="4" name="Llamada de flecha a la izquierda 3"/>
          <p:cNvSpPr/>
          <p:nvPr/>
        </p:nvSpPr>
        <p:spPr>
          <a:xfrm>
            <a:off x="4033520" y="2712721"/>
            <a:ext cx="3037840" cy="2236860"/>
          </a:xfrm>
          <a:prstGeom prst="left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Kilogramo</a:t>
            </a:r>
            <a:r>
              <a:rPr lang="en-US" sz="1600" dirty="0">
                <a:solidFill>
                  <a:schemeClr val="bg2"/>
                </a:solidFill>
              </a:rPr>
              <a:t> – kg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Hectogramo</a:t>
            </a:r>
            <a:r>
              <a:rPr lang="en-US" sz="1600" dirty="0">
                <a:solidFill>
                  <a:schemeClr val="bg2"/>
                </a:solidFill>
              </a:rPr>
              <a:t> – hg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Decagramo</a:t>
            </a:r>
            <a:r>
              <a:rPr lang="en-US" sz="1600" dirty="0">
                <a:solidFill>
                  <a:schemeClr val="bg2"/>
                </a:solidFill>
              </a:rPr>
              <a:t> – dag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Gramo</a:t>
            </a:r>
            <a:r>
              <a:rPr lang="en-US" sz="1600" dirty="0">
                <a:solidFill>
                  <a:schemeClr val="bg2"/>
                </a:solidFill>
              </a:rPr>
              <a:t> – 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Decigramo</a:t>
            </a:r>
            <a:r>
              <a:rPr lang="en-US" sz="1600" dirty="0">
                <a:solidFill>
                  <a:schemeClr val="bg2"/>
                </a:solidFill>
              </a:rPr>
              <a:t> – dg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Centigramo</a:t>
            </a:r>
            <a:r>
              <a:rPr lang="en-US" sz="1600" dirty="0">
                <a:solidFill>
                  <a:schemeClr val="bg2"/>
                </a:solidFill>
              </a:rPr>
              <a:t>- cg</a:t>
            </a:r>
          </a:p>
          <a:p>
            <a:pPr marL="152400" indent="0" algn="ctr">
              <a:buNone/>
            </a:pPr>
            <a:r>
              <a:rPr lang="en-US" sz="1600" dirty="0" err="1">
                <a:solidFill>
                  <a:schemeClr val="bg2"/>
                </a:solidFill>
              </a:rPr>
              <a:t>Miligramo</a:t>
            </a:r>
            <a:r>
              <a:rPr lang="en-US" sz="1600" dirty="0">
                <a:solidFill>
                  <a:schemeClr val="bg2"/>
                </a:solidFill>
              </a:rPr>
              <a:t> - mg</a:t>
            </a:r>
          </a:p>
          <a:p>
            <a:pPr marL="152400" indent="0">
              <a:buNone/>
            </a:pPr>
            <a:endParaRPr lang="en-US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60265" y="3164068"/>
            <a:ext cx="2873255" cy="1333869"/>
          </a:xfrm>
          <a:prstGeom prst="rect">
            <a:avLst/>
          </a:prstGeom>
          <a:noFill/>
          <a:ln>
            <a:noFill/>
          </a:ln>
          <a:effectLst>
            <a:outerShdw dist="47625" dir="2940000" algn="bl" rotWithShape="0">
              <a:srgbClr val="000000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"/>
              <a:buNone/>
              <a:defRPr sz="3500" b="1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 smtClean="0">
                <a:solidFill>
                  <a:schemeClr val="bg1">
                    <a:lumMod val="50000"/>
                  </a:schemeClr>
                </a:solidFill>
              </a:rPr>
              <a:t>Sistema 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decimal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58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3225" y="339059"/>
            <a:ext cx="7717800" cy="1155444"/>
          </a:xfrm>
        </p:spPr>
        <p:txBody>
          <a:bodyPr/>
          <a:lstStyle/>
          <a:p>
            <a:r>
              <a:rPr lang="es-ES" dirty="0"/>
              <a:t>Múltiplos y submúltiplos de medidas de mesa</a:t>
            </a:r>
            <a:br>
              <a:rPr lang="es-ES" dirty="0"/>
            </a:b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13225" y="1494502"/>
            <a:ext cx="7717800" cy="3024497"/>
          </a:xfrm>
        </p:spPr>
        <p:txBody>
          <a:bodyPr/>
          <a:lstStyle/>
          <a:p>
            <a:pPr marL="323850" indent="-171450">
              <a:buFont typeface="Arial" panose="020B0604020202020204" pitchFamily="34" charset="0"/>
              <a:buChar char="•"/>
            </a:pPr>
            <a:r>
              <a:rPr lang="en-US" dirty="0" smtClean="0"/>
              <a:t>Los </a:t>
            </a:r>
            <a:r>
              <a:rPr lang="en-US" dirty="0" err="1"/>
              <a:t>múltiplos</a:t>
            </a:r>
            <a:r>
              <a:rPr lang="en-US" dirty="0"/>
              <a:t>:  kilo, </a:t>
            </a:r>
            <a:r>
              <a:rPr lang="en-US" dirty="0" err="1"/>
              <a:t>hecto</a:t>
            </a:r>
            <a:r>
              <a:rPr lang="en-US" dirty="0"/>
              <a:t>, </a:t>
            </a:r>
            <a:r>
              <a:rPr lang="en-US" dirty="0" err="1" smtClean="0"/>
              <a:t>deca</a:t>
            </a:r>
            <a:endParaRPr lang="en-US" dirty="0" smtClean="0"/>
          </a:p>
          <a:p>
            <a:pPr marL="152400" indent="0">
              <a:buNone/>
            </a:pPr>
            <a:endParaRPr lang="en-US" dirty="0"/>
          </a:p>
          <a:p>
            <a:pPr marL="323850" indent="-171450">
              <a:buFont typeface="Arial" panose="020B0604020202020204" pitchFamily="34" charset="0"/>
              <a:buChar char="•"/>
            </a:pPr>
            <a:r>
              <a:rPr lang="en-US" dirty="0"/>
              <a:t>Los </a:t>
            </a:r>
            <a:r>
              <a:rPr lang="en-US" dirty="0" err="1"/>
              <a:t>submúltiplos</a:t>
            </a:r>
            <a:r>
              <a:rPr lang="en-US" dirty="0"/>
              <a:t>: à </a:t>
            </a:r>
            <a:r>
              <a:rPr lang="en-US" dirty="0" err="1"/>
              <a:t>deci</a:t>
            </a:r>
            <a:r>
              <a:rPr lang="en-US" dirty="0"/>
              <a:t>, </a:t>
            </a:r>
            <a:r>
              <a:rPr lang="en-US" dirty="0" err="1"/>
              <a:t>centi</a:t>
            </a:r>
            <a:r>
              <a:rPr lang="en-US" dirty="0"/>
              <a:t>, </a:t>
            </a:r>
            <a:r>
              <a:rPr lang="en-US" dirty="0" err="1" smtClean="0"/>
              <a:t>mili</a:t>
            </a:r>
            <a:endParaRPr lang="en-US" dirty="0" smtClean="0"/>
          </a:p>
          <a:p>
            <a:pPr marL="152400" indent="0">
              <a:buNone/>
            </a:pPr>
            <a:endParaRPr lang="es-ES" dirty="0"/>
          </a:p>
          <a:p>
            <a:pPr marL="152400" indent="0" algn="just">
              <a:buNone/>
            </a:pPr>
            <a:r>
              <a:rPr lang="es-ES" dirty="0"/>
              <a:t>La unidad principal para medir masas es el </a:t>
            </a:r>
            <a:r>
              <a:rPr lang="es-ES" b="1" dirty="0"/>
              <a:t>gramo</a:t>
            </a:r>
            <a:r>
              <a:rPr lang="es-ES" dirty="0" smtClean="0"/>
              <a:t>.</a:t>
            </a:r>
          </a:p>
          <a:p>
            <a:pPr marL="152400" indent="0" algn="just">
              <a:buNone/>
            </a:pPr>
            <a:r>
              <a:rPr lang="es-ES" dirty="0" smtClean="0"/>
              <a:t>Existen </a:t>
            </a:r>
            <a:r>
              <a:rPr lang="es-ES" dirty="0"/>
              <a:t>otras unidades para medir cantidades mayores y </a:t>
            </a:r>
            <a:r>
              <a:rPr lang="es-ES" dirty="0" smtClean="0"/>
              <a:t>menores.</a:t>
            </a:r>
            <a:endParaRPr lang="es-ES" dirty="0"/>
          </a:p>
          <a:p>
            <a:pPr marL="152400" indent="0" algn="just">
              <a:buNone/>
            </a:pPr>
            <a:endParaRPr lang="en-US" dirty="0" smtClean="0"/>
          </a:p>
          <a:p>
            <a:pPr marL="152400" indent="0" algn="just">
              <a:buNone/>
            </a:pPr>
            <a:r>
              <a:rPr lang="es-ES" dirty="0"/>
              <a:t>Si queremos pasar de una unidad a otra tenemos que: </a:t>
            </a:r>
            <a:r>
              <a:rPr lang="es-ES" dirty="0" smtClean="0"/>
              <a:t>multiplicar</a:t>
            </a:r>
          </a:p>
          <a:p>
            <a:pPr marL="152400" indent="0" algn="just">
              <a:buNone/>
            </a:pPr>
            <a:r>
              <a:rPr lang="es-ES" dirty="0" smtClean="0"/>
              <a:t>(</a:t>
            </a:r>
            <a:r>
              <a:rPr lang="es-ES" dirty="0"/>
              <a:t>si es de una unidad mayor a otra menor</a:t>
            </a:r>
            <a:r>
              <a:rPr lang="es-ES" dirty="0" smtClean="0"/>
              <a:t>)</a:t>
            </a:r>
          </a:p>
          <a:p>
            <a:pPr marL="152400" indent="0" algn="just">
              <a:buNone/>
            </a:pPr>
            <a:r>
              <a:rPr lang="es-ES" dirty="0" smtClean="0"/>
              <a:t>o </a:t>
            </a:r>
            <a:r>
              <a:rPr lang="es-ES" dirty="0"/>
              <a:t>dividir (si es de una unidad menor a otra mayor</a:t>
            </a:r>
            <a:r>
              <a:rPr lang="es-ES" dirty="0" smtClean="0"/>
              <a:t>)</a:t>
            </a:r>
          </a:p>
          <a:p>
            <a:pPr marL="152400" indent="0" algn="just">
              <a:buNone/>
            </a:pPr>
            <a:r>
              <a:rPr lang="es-ES" dirty="0" smtClean="0"/>
              <a:t>por </a:t>
            </a:r>
            <a:r>
              <a:rPr lang="es-ES" dirty="0"/>
              <a:t>la unidad seguida de tantos ceros como lugares haya entre ellas.</a:t>
            </a:r>
          </a:p>
          <a:p>
            <a:pPr marL="152400" indent="0" algn="just">
              <a:buNone/>
            </a:pPr>
            <a:endParaRPr lang="es-ES" dirty="0"/>
          </a:p>
          <a:p>
            <a:pPr marL="152400" indent="0" algn="just">
              <a:buNone/>
            </a:pPr>
            <a:r>
              <a:rPr lang="es-ES" dirty="0"/>
              <a:t> </a:t>
            </a:r>
            <a:endParaRPr lang="en-US" dirty="0"/>
          </a:p>
        </p:txBody>
      </p:sp>
      <p:pic>
        <p:nvPicPr>
          <p:cNvPr id="1026" name="Picture 2" descr="Medidas de ma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874" y="1576156"/>
            <a:ext cx="1644431" cy="286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02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Equivalencias</a:t>
            </a:r>
            <a:r>
              <a:rPr lang="en-US" dirty="0"/>
              <a:t> de masa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Unidades de Medida. Ejercicios con Litros, Metros y Kilos.【pdf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142" y="1131766"/>
            <a:ext cx="2979511" cy="338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entágono 4"/>
          <p:cNvSpPr/>
          <p:nvPr/>
        </p:nvSpPr>
        <p:spPr>
          <a:xfrm>
            <a:off x="620857" y="1214476"/>
            <a:ext cx="4681734" cy="33045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libra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453,59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0,45359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kilogramos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libra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16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onzas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453,592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kilogramo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1000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2,2046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libras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gramo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6,022 × 10</a:t>
            </a:r>
            <a:r>
              <a:rPr lang="en-US" baseline="30000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23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 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unidades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de masa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atómica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tonelada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métrica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1000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kilogramos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2204,62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libras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tonelada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corta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2000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libras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907,2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kilogramos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1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onza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 = 28,3495 </a:t>
            </a:r>
            <a:r>
              <a:rPr lang="en-US" dirty="0" err="1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gramos</a:t>
            </a:r>
            <a:r>
              <a:rPr lang="en-US" dirty="0">
                <a:solidFill>
                  <a:schemeClr val="bg2"/>
                </a:solidFill>
                <a:latin typeface="Poppins" panose="020B0604020202020204" charset="0"/>
                <a:cs typeface="Poppins" panose="020B0604020202020204" charset="0"/>
              </a:rPr>
              <a:t>.</a:t>
            </a:r>
          </a:p>
          <a:p>
            <a:pPr marL="152400" indent="0">
              <a:buNone/>
            </a:pPr>
            <a:endParaRPr lang="es-ES" dirty="0"/>
          </a:p>
          <a:p>
            <a:pPr marL="1524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2406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Colors Day by Slidesgo">
  <a:themeElements>
    <a:clrScheme name="Simple Light">
      <a:dk1>
        <a:srgbClr val="F272C5"/>
      </a:dk1>
      <a:lt1>
        <a:srgbClr val="EBE2F1"/>
      </a:lt1>
      <a:dk2>
        <a:srgbClr val="000000"/>
      </a:dk2>
      <a:lt2>
        <a:srgbClr val="25C7D9"/>
      </a:lt2>
      <a:accent1>
        <a:srgbClr val="F2B705"/>
      </a:accent1>
      <a:accent2>
        <a:srgbClr val="F23005"/>
      </a:accent2>
      <a:accent3>
        <a:srgbClr val="8F5CF9"/>
      </a:accent3>
      <a:accent4>
        <a:srgbClr val="EE8426"/>
      </a:accent4>
      <a:accent5>
        <a:srgbClr val="D3CDE7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176</Words>
  <Application>Microsoft Office PowerPoint</Application>
  <PresentationFormat>Presentación en pantalla (16:9)</PresentationFormat>
  <Paragraphs>39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Poppins</vt:lpstr>
      <vt:lpstr>Arial</vt:lpstr>
      <vt:lpstr>Catamaran</vt:lpstr>
      <vt:lpstr>College Colors Day by Slidesgo</vt:lpstr>
      <vt:lpstr>magnitudes</vt:lpstr>
      <vt:lpstr>UNIDADES DE MASA </vt:lpstr>
      <vt:lpstr>LA MASA</vt:lpstr>
      <vt:lpstr>Múltiplos y submúltiplos de medidas de mesa </vt:lpstr>
      <vt:lpstr>Equivalencias de masa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</dc:title>
  <dc:creator>Daniela Cardozo</dc:creator>
  <cp:lastModifiedBy>DANIELA CARDOZO RUBO</cp:lastModifiedBy>
  <cp:revision>7</cp:revision>
  <dcterms:modified xsi:type="dcterms:W3CDTF">2021-09-23T21:05:47Z</dcterms:modified>
</cp:coreProperties>
</file>