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7" d="100"/>
          <a:sy n="67"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E68804B-BB36-4C5B-9522-048BA37DB8F0}" type="datetimeFigureOut">
              <a:rPr lang="en-US" smtClean="0"/>
              <a:t>9/16/2021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232378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E68804B-BB36-4C5B-9522-048BA37DB8F0}" type="datetimeFigureOut">
              <a:rPr lang="en-US" smtClean="0"/>
              <a:t>9/16/2021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205435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E68804B-BB36-4C5B-9522-048BA37DB8F0}" type="datetimeFigureOut">
              <a:rPr lang="en-US" smtClean="0"/>
              <a:t>9/16/2021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205336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E68804B-BB36-4C5B-9522-048BA37DB8F0}" type="datetimeFigureOut">
              <a:rPr lang="en-US" smtClean="0"/>
              <a:t>9/16/2021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115437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E68804B-BB36-4C5B-9522-048BA37DB8F0}" type="datetimeFigureOut">
              <a:rPr lang="en-US" smtClean="0"/>
              <a:t>9/16/2021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111121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E68804B-BB36-4C5B-9522-048BA37DB8F0}" type="datetimeFigureOut">
              <a:rPr lang="en-US" smtClean="0"/>
              <a:t>9/16/2021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2449895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E68804B-BB36-4C5B-9522-048BA37DB8F0}" type="datetimeFigureOut">
              <a:rPr lang="en-US" smtClean="0"/>
              <a:t>9/16/2021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186770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E68804B-BB36-4C5B-9522-048BA37DB8F0}" type="datetimeFigureOut">
              <a:rPr lang="en-US" smtClean="0"/>
              <a:t>9/16/2021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304805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E68804B-BB36-4C5B-9522-048BA37DB8F0}" type="datetimeFigureOut">
              <a:rPr lang="en-US" smtClean="0"/>
              <a:t>9/16/2021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376151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E68804B-BB36-4C5B-9522-048BA37DB8F0}" type="datetimeFigureOut">
              <a:rPr lang="en-US" smtClean="0"/>
              <a:t>9/16/2021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349486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E68804B-BB36-4C5B-9522-048BA37DB8F0}" type="datetimeFigureOut">
              <a:rPr lang="en-US" smtClean="0"/>
              <a:t>9/16/2021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680ED4C-AB85-48A4-930C-695725AEC3D4}" type="slidenum">
              <a:rPr lang="en-US" smtClean="0"/>
              <a:t>‹Nº›</a:t>
            </a:fld>
            <a:endParaRPr lang="en-US"/>
          </a:p>
        </p:txBody>
      </p:sp>
    </p:spTree>
    <p:extLst>
      <p:ext uri="{BB962C8B-B14F-4D97-AF65-F5344CB8AC3E}">
        <p14:creationId xmlns:p14="http://schemas.microsoft.com/office/powerpoint/2010/main" val="3285218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8804B-BB36-4C5B-9522-048BA37DB8F0}" type="datetimeFigureOut">
              <a:rPr lang="en-US" smtClean="0"/>
              <a:t>9/16/2021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0ED4C-AB85-48A4-930C-695725AEC3D4}" type="slidenum">
              <a:rPr lang="en-US" smtClean="0"/>
              <a:t>‹Nº›</a:t>
            </a:fld>
            <a:endParaRPr lang="en-US"/>
          </a:p>
        </p:txBody>
      </p:sp>
    </p:spTree>
    <p:extLst>
      <p:ext uri="{BB962C8B-B14F-4D97-AF65-F5344CB8AC3E}">
        <p14:creationId xmlns:p14="http://schemas.microsoft.com/office/powerpoint/2010/main" val="1030009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s.wikipedia.org/wiki/Romanticismo" TargetMode="Externa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ector angular 6"/>
          <p:cNvCxnSpPr/>
          <p:nvPr/>
        </p:nvCxnSpPr>
        <p:spPr>
          <a:xfrm>
            <a:off x="3390466" y="1236486"/>
            <a:ext cx="1233921" cy="4208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Conector angular 18"/>
          <p:cNvCxnSpPr>
            <a:endCxn id="39" idx="1"/>
          </p:cNvCxnSpPr>
          <p:nvPr/>
        </p:nvCxnSpPr>
        <p:spPr>
          <a:xfrm rot="16200000" flipH="1">
            <a:off x="4942050" y="1625435"/>
            <a:ext cx="487825" cy="112315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Conector angular 28"/>
          <p:cNvCxnSpPr>
            <a:endCxn id="46" idx="0"/>
          </p:cNvCxnSpPr>
          <p:nvPr/>
        </p:nvCxnSpPr>
        <p:spPr>
          <a:xfrm rot="5400000">
            <a:off x="4462973" y="3535105"/>
            <a:ext cx="2621759" cy="609319"/>
          </a:xfrm>
          <a:prstGeom prst="bentConnector3">
            <a:avLst>
              <a:gd name="adj1" fmla="val 3474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ectángulo 29"/>
          <p:cNvSpPr/>
          <p:nvPr/>
        </p:nvSpPr>
        <p:spPr>
          <a:xfrm>
            <a:off x="490537" y="3819495"/>
            <a:ext cx="3986213" cy="1277273"/>
          </a:xfrm>
          <a:prstGeom prst="rect">
            <a:avLst/>
          </a:prstGeom>
        </p:spPr>
        <p:txBody>
          <a:bodyPr wrap="square">
            <a:spAutoFit/>
          </a:bodyPr>
          <a:lstStyle/>
          <a:p>
            <a:pPr>
              <a:buFont typeface="Arial" panose="020B0604020202020204" pitchFamily="34" charset="0"/>
              <a:buChar char="•"/>
            </a:pPr>
            <a:r>
              <a:rPr lang="en-US" sz="1100" b="1" i="0" dirty="0" smtClean="0">
                <a:solidFill>
                  <a:srgbClr val="202124"/>
                </a:solidFill>
                <a:effectLst/>
                <a:latin typeface="arial" panose="020B0604020202020204" pitchFamily="34" charset="0"/>
              </a:rPr>
              <a:t>"La </a:t>
            </a:r>
            <a:r>
              <a:rPr lang="en-US" sz="1100" b="1" i="0" dirty="0" err="1" smtClean="0">
                <a:solidFill>
                  <a:srgbClr val="202124"/>
                </a:solidFill>
                <a:effectLst/>
                <a:latin typeface="arial" panose="020B0604020202020204" pitchFamily="34" charset="0"/>
              </a:rPr>
              <a:t>Odisea</a:t>
            </a: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Homero</a:t>
            </a: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Siglo</a:t>
            </a:r>
            <a:r>
              <a:rPr lang="en-US" sz="1100" b="1" i="0" dirty="0" smtClean="0">
                <a:solidFill>
                  <a:srgbClr val="202124"/>
                </a:solidFill>
                <a:effectLst/>
                <a:latin typeface="arial" panose="020B0604020202020204" pitchFamily="34" charset="0"/>
              </a:rPr>
              <a:t> VIII </a:t>
            </a:r>
            <a:r>
              <a:rPr lang="en-US" sz="1100" b="1" i="0" dirty="0" err="1" smtClean="0">
                <a:solidFill>
                  <a:srgbClr val="202124"/>
                </a:solidFill>
                <a:effectLst/>
                <a:latin typeface="arial" panose="020B0604020202020204" pitchFamily="34" charset="0"/>
              </a:rPr>
              <a:t>a.C</a:t>
            </a:r>
            <a:r>
              <a:rPr lang="en-US" sz="1100" b="1" i="0" dirty="0" smtClean="0">
                <a:solidFill>
                  <a:srgbClr val="202124"/>
                </a:solidFill>
                <a:effectLst/>
                <a:latin typeface="arial" panose="020B0604020202020204" pitchFamily="34" charset="0"/>
              </a:rPr>
              <a:t>.)</a:t>
            </a:r>
          </a:p>
          <a:p>
            <a:pPr>
              <a:buFont typeface="Arial" panose="020B0604020202020204" pitchFamily="34" charset="0"/>
              <a:buChar char="•"/>
            </a:pPr>
            <a:r>
              <a:rPr lang="en-US" sz="1100" b="1" i="0" dirty="0" smtClean="0">
                <a:solidFill>
                  <a:srgbClr val="202124"/>
                </a:solidFill>
                <a:effectLst/>
                <a:latin typeface="arial" panose="020B0604020202020204" pitchFamily="34" charset="0"/>
              </a:rPr>
              <a:t>" La Cabaña del </a:t>
            </a:r>
            <a:r>
              <a:rPr lang="en-US" sz="1100" b="1" i="0" dirty="0" err="1" smtClean="0">
                <a:solidFill>
                  <a:srgbClr val="202124"/>
                </a:solidFill>
                <a:effectLst/>
                <a:latin typeface="arial" panose="020B0604020202020204" pitchFamily="34" charset="0"/>
              </a:rPr>
              <a:t>Tío</a:t>
            </a:r>
            <a:r>
              <a:rPr lang="en-US" sz="1100" b="1" i="0" dirty="0" smtClean="0">
                <a:solidFill>
                  <a:srgbClr val="202124"/>
                </a:solidFill>
                <a:effectLst/>
                <a:latin typeface="arial" panose="020B0604020202020204" pitchFamily="34" charset="0"/>
              </a:rPr>
              <a:t> Tom" (Harriet Beecher Stowe, 1852)</a:t>
            </a:r>
          </a:p>
          <a:p>
            <a:pPr>
              <a:buFont typeface="Arial" panose="020B0604020202020204" pitchFamily="34" charset="0"/>
              <a:buChar char="•"/>
            </a:pPr>
            <a:r>
              <a:rPr lang="en-US" sz="1100" b="1" i="0" dirty="0" smtClean="0">
                <a:solidFill>
                  <a:srgbClr val="202124"/>
                </a:solidFill>
                <a:effectLst/>
                <a:latin typeface="arial" panose="020B0604020202020204" pitchFamily="34" charset="0"/>
              </a:rPr>
              <a:t>" Frankenstein" (Mary Shelley, 1818)</a:t>
            </a:r>
          </a:p>
          <a:p>
            <a:pPr>
              <a:buFont typeface="Arial" panose="020B0604020202020204" pitchFamily="34" charset="0"/>
              <a:buChar char="•"/>
            </a:pPr>
            <a:r>
              <a:rPr lang="en-US" sz="1100" b="1" i="0" dirty="0" smtClean="0">
                <a:solidFill>
                  <a:srgbClr val="202124"/>
                </a:solidFill>
                <a:effectLst/>
                <a:latin typeface="arial" panose="020B0604020202020204" pitchFamily="34" charset="0"/>
              </a:rPr>
              <a:t>" 1984" (George Orwell, 1949)</a:t>
            </a:r>
          </a:p>
          <a:p>
            <a:pPr>
              <a:buFont typeface="Arial" panose="020B0604020202020204" pitchFamily="34" charset="0"/>
              <a:buChar char="•"/>
            </a:pP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Todo</a:t>
            </a:r>
            <a:r>
              <a:rPr lang="en-US" sz="1100" b="1" i="0" dirty="0" smtClean="0">
                <a:solidFill>
                  <a:srgbClr val="202124"/>
                </a:solidFill>
                <a:effectLst/>
                <a:latin typeface="arial" panose="020B0604020202020204" pitchFamily="34" charset="0"/>
              </a:rPr>
              <a:t> Se </a:t>
            </a:r>
            <a:r>
              <a:rPr lang="en-US" sz="1100" b="1" i="0" dirty="0" err="1" smtClean="0">
                <a:solidFill>
                  <a:srgbClr val="202124"/>
                </a:solidFill>
                <a:effectLst/>
                <a:latin typeface="arial" panose="020B0604020202020204" pitchFamily="34" charset="0"/>
              </a:rPr>
              <a:t>Derrumba</a:t>
            </a:r>
            <a:r>
              <a:rPr lang="en-US" sz="1100" b="1" i="0" dirty="0" smtClean="0">
                <a:solidFill>
                  <a:srgbClr val="202124"/>
                </a:solidFill>
                <a:effectLst/>
                <a:latin typeface="arial" panose="020B0604020202020204" pitchFamily="34" charset="0"/>
              </a:rPr>
              <a:t>" (Chinua Achebe, 1958)</a:t>
            </a:r>
          </a:p>
          <a:p>
            <a:pPr>
              <a:buFont typeface="Arial" panose="020B0604020202020204" pitchFamily="34" charset="0"/>
              <a:buChar char="•"/>
            </a:pPr>
            <a:r>
              <a:rPr lang="en-US" sz="1100" b="1" i="0" dirty="0" smtClean="0">
                <a:solidFill>
                  <a:srgbClr val="202124"/>
                </a:solidFill>
                <a:effectLst/>
                <a:latin typeface="arial" panose="020B0604020202020204" pitchFamily="34" charset="0"/>
              </a:rPr>
              <a:t>" Las Mil y </a:t>
            </a:r>
            <a:r>
              <a:rPr lang="en-US" sz="1100" b="1" i="0" dirty="0" err="1" smtClean="0">
                <a:solidFill>
                  <a:srgbClr val="202124"/>
                </a:solidFill>
                <a:effectLst/>
                <a:latin typeface="arial" panose="020B0604020202020204" pitchFamily="34" charset="0"/>
              </a:rPr>
              <a:t>Una</a:t>
            </a: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Noches</a:t>
            </a: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Varios</a:t>
            </a: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autores</a:t>
            </a:r>
            <a:r>
              <a:rPr lang="en-US" sz="1100" b="1" i="0" dirty="0" smtClean="0">
                <a:solidFill>
                  <a:srgbClr val="202124"/>
                </a:solidFill>
                <a:effectLst/>
                <a:latin typeface="arial" panose="020B0604020202020204" pitchFamily="34" charset="0"/>
              </a:rPr>
              <a:t>, </a:t>
            </a:r>
            <a:r>
              <a:rPr lang="en-US" sz="1100" b="1" i="0" dirty="0" err="1" smtClean="0">
                <a:solidFill>
                  <a:srgbClr val="202124"/>
                </a:solidFill>
                <a:effectLst/>
                <a:latin typeface="arial" panose="020B0604020202020204" pitchFamily="34" charset="0"/>
              </a:rPr>
              <a:t>siglos</a:t>
            </a:r>
            <a:r>
              <a:rPr lang="en-US" sz="1100" b="1" i="0" dirty="0" smtClean="0">
                <a:solidFill>
                  <a:srgbClr val="202124"/>
                </a:solidFill>
                <a:effectLst/>
                <a:latin typeface="arial" panose="020B0604020202020204" pitchFamily="34" charset="0"/>
              </a:rPr>
              <a:t> VIII al XVIII)</a:t>
            </a:r>
            <a:endParaRPr lang="en-US" sz="1100" b="1" i="0" dirty="0">
              <a:solidFill>
                <a:srgbClr val="202124"/>
              </a:solidFill>
              <a:effectLst/>
              <a:latin typeface="arial" panose="020B0604020202020204" pitchFamily="34" charset="0"/>
            </a:endParaRPr>
          </a:p>
        </p:txBody>
      </p:sp>
      <p:sp>
        <p:nvSpPr>
          <p:cNvPr id="34" name="Rectángulo 33"/>
          <p:cNvSpPr/>
          <p:nvPr/>
        </p:nvSpPr>
        <p:spPr>
          <a:xfrm>
            <a:off x="800100" y="512586"/>
            <a:ext cx="2552700" cy="1892826"/>
          </a:xfrm>
          <a:prstGeom prst="rect">
            <a:avLst/>
          </a:prstGeom>
        </p:spPr>
        <p:txBody>
          <a:bodyPr wrap="square">
            <a:spAutoFit/>
          </a:bodyPr>
          <a:lstStyle/>
          <a:p>
            <a:r>
              <a:rPr lang="es-MX" sz="1100" b="1" i="0" dirty="0" smtClean="0">
                <a:solidFill>
                  <a:srgbClr val="202124"/>
                </a:solidFill>
                <a:effectLst/>
                <a:latin typeface="arial" panose="020B0604020202020204" pitchFamily="34" charset="0"/>
              </a:rPr>
              <a:t>El Realismo fue un movimiento artístico y literario cuyo propósito fue la representación objetiva de la realidad basada en la observación de los aspectos cotidianos que brindaba la vida de la época. Esta contemporaneidad facilitó a los artistas un amplio campo de representación entre 1840 y 1880</a:t>
            </a:r>
            <a:r>
              <a:rPr lang="es-MX" b="0" i="0" dirty="0" smtClean="0">
                <a:solidFill>
                  <a:srgbClr val="202124"/>
                </a:solidFill>
                <a:effectLst/>
                <a:latin typeface="arial" panose="020B0604020202020204" pitchFamily="34" charset="0"/>
              </a:rPr>
              <a:t>.</a:t>
            </a:r>
            <a:endParaRPr lang="en-US" dirty="0"/>
          </a:p>
        </p:txBody>
      </p:sp>
      <p:cxnSp>
        <p:nvCxnSpPr>
          <p:cNvPr id="36" name="Conector angular 35"/>
          <p:cNvCxnSpPr/>
          <p:nvPr/>
        </p:nvCxnSpPr>
        <p:spPr>
          <a:xfrm rot="10800000" flipV="1">
            <a:off x="2776758" y="3461881"/>
            <a:ext cx="2669972" cy="3954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9" name="Rectángulo 38"/>
          <p:cNvSpPr/>
          <p:nvPr/>
        </p:nvSpPr>
        <p:spPr>
          <a:xfrm>
            <a:off x="5747538" y="2292424"/>
            <a:ext cx="1310487" cy="276999"/>
          </a:xfrm>
          <a:prstGeom prst="rect">
            <a:avLst/>
          </a:prstGeom>
        </p:spPr>
        <p:txBody>
          <a:bodyPr wrap="none">
            <a:spAutoFit/>
          </a:bodyPr>
          <a:lstStyle/>
          <a:p>
            <a:r>
              <a:rPr lang="en-US" sz="1200" b="1" dirty="0" err="1"/>
              <a:t>R</a:t>
            </a:r>
            <a:r>
              <a:rPr lang="en-US" sz="1200" b="1" dirty="0" err="1" smtClean="0"/>
              <a:t>ealismo</a:t>
            </a:r>
            <a:r>
              <a:rPr lang="en-US" sz="1200" b="1" dirty="0" smtClean="0"/>
              <a:t> </a:t>
            </a:r>
            <a:r>
              <a:rPr lang="en-US" sz="1200" b="1" dirty="0" err="1" smtClean="0"/>
              <a:t>literario</a:t>
            </a:r>
            <a:endParaRPr lang="en-US" sz="1200" b="1" dirty="0"/>
          </a:p>
        </p:txBody>
      </p:sp>
      <p:sp>
        <p:nvSpPr>
          <p:cNvPr id="41" name="Rectángulo 40"/>
          <p:cNvSpPr/>
          <p:nvPr/>
        </p:nvSpPr>
        <p:spPr>
          <a:xfrm>
            <a:off x="4288393" y="1667767"/>
            <a:ext cx="747320" cy="307777"/>
          </a:xfrm>
          <a:prstGeom prst="rect">
            <a:avLst/>
          </a:prstGeom>
        </p:spPr>
        <p:txBody>
          <a:bodyPr wrap="none">
            <a:spAutoFit/>
          </a:bodyPr>
          <a:lstStyle/>
          <a:p>
            <a:r>
              <a:rPr lang="en-US" sz="1400" b="1" dirty="0" smtClean="0"/>
              <a:t>que </a:t>
            </a:r>
            <a:r>
              <a:rPr lang="en-US" sz="1400" b="1" dirty="0" err="1" smtClean="0"/>
              <a:t>es</a:t>
            </a:r>
            <a:r>
              <a:rPr lang="en-US" sz="1400" b="1" dirty="0" smtClean="0"/>
              <a:t>?</a:t>
            </a:r>
            <a:endParaRPr lang="en-US" sz="1400" b="1" dirty="0"/>
          </a:p>
        </p:txBody>
      </p:sp>
      <p:sp>
        <p:nvSpPr>
          <p:cNvPr id="46" name="Rectángulo 45"/>
          <p:cNvSpPr/>
          <p:nvPr/>
        </p:nvSpPr>
        <p:spPr>
          <a:xfrm>
            <a:off x="4535603" y="5150644"/>
            <a:ext cx="1867178" cy="276999"/>
          </a:xfrm>
          <a:prstGeom prst="rect">
            <a:avLst/>
          </a:prstGeom>
        </p:spPr>
        <p:txBody>
          <a:bodyPr wrap="none">
            <a:spAutoFit/>
          </a:bodyPr>
          <a:lstStyle/>
          <a:p>
            <a:r>
              <a:rPr lang="en-US" sz="1200" b="1" dirty="0" err="1" smtClean="0"/>
              <a:t>principales</a:t>
            </a:r>
            <a:r>
              <a:rPr lang="en-US" sz="1200" b="1" dirty="0" smtClean="0"/>
              <a:t> </a:t>
            </a:r>
            <a:r>
              <a:rPr lang="en-US" sz="1200" b="1" dirty="0" err="1" smtClean="0"/>
              <a:t>obras</a:t>
            </a:r>
            <a:r>
              <a:rPr lang="en-US" sz="1200" b="1" dirty="0" smtClean="0"/>
              <a:t> </a:t>
            </a:r>
            <a:r>
              <a:rPr lang="en-US" sz="1200" b="1" dirty="0" err="1" smtClean="0"/>
              <a:t>literarias</a:t>
            </a:r>
            <a:endParaRPr lang="en-US" sz="1200" b="1" dirty="0"/>
          </a:p>
        </p:txBody>
      </p:sp>
      <p:sp>
        <p:nvSpPr>
          <p:cNvPr id="51" name="Rectángulo 50"/>
          <p:cNvSpPr/>
          <p:nvPr/>
        </p:nvSpPr>
        <p:spPr>
          <a:xfrm>
            <a:off x="6119551" y="901012"/>
            <a:ext cx="2188612" cy="276999"/>
          </a:xfrm>
          <a:prstGeom prst="rect">
            <a:avLst/>
          </a:prstGeom>
        </p:spPr>
        <p:txBody>
          <a:bodyPr wrap="none">
            <a:spAutoFit/>
          </a:bodyPr>
          <a:lstStyle/>
          <a:p>
            <a:r>
              <a:rPr lang="es-MX" sz="1200" b="1" dirty="0" smtClean="0"/>
              <a:t>objetivo de la literatura realista</a:t>
            </a:r>
            <a:endParaRPr lang="en-US" sz="1200" b="1" dirty="0"/>
          </a:p>
        </p:txBody>
      </p:sp>
      <p:sp>
        <p:nvSpPr>
          <p:cNvPr id="52" name="Rectángulo 51"/>
          <p:cNvSpPr/>
          <p:nvPr/>
        </p:nvSpPr>
        <p:spPr>
          <a:xfrm>
            <a:off x="9296400" y="664866"/>
            <a:ext cx="2721530" cy="1785104"/>
          </a:xfrm>
          <a:prstGeom prst="rect">
            <a:avLst/>
          </a:prstGeom>
        </p:spPr>
        <p:txBody>
          <a:bodyPr wrap="square">
            <a:spAutoFit/>
          </a:bodyPr>
          <a:lstStyle/>
          <a:p>
            <a:r>
              <a:rPr lang="es-MX" sz="1100" b="1" i="0" dirty="0" smtClean="0">
                <a:solidFill>
                  <a:srgbClr val="202124"/>
                </a:solidFill>
                <a:effectLst/>
                <a:latin typeface="arial" panose="020B0604020202020204" pitchFamily="34" charset="0"/>
              </a:rPr>
              <a:t>El Realismo fue un movimiento artístico y literario cuyo propósito fue la representación objetiva de la realidad basada en la observación de los aspectos cotidianos que brindaba la vida de la época. ... Este Realismo comenzará como movimiento reivindicativo: la representación del pueblo sin idealismo</a:t>
            </a:r>
            <a:endParaRPr lang="en-US" sz="1100" b="1" dirty="0"/>
          </a:p>
        </p:txBody>
      </p:sp>
      <p:cxnSp>
        <p:nvCxnSpPr>
          <p:cNvPr id="63" name="Conector angular 62"/>
          <p:cNvCxnSpPr>
            <a:stCxn id="39" idx="0"/>
            <a:endCxn id="51" idx="2"/>
          </p:cNvCxnSpPr>
          <p:nvPr/>
        </p:nvCxnSpPr>
        <p:spPr>
          <a:xfrm rot="5400000" flipH="1" flipV="1">
            <a:off x="6251113" y="1329681"/>
            <a:ext cx="1114413" cy="811075"/>
          </a:xfrm>
          <a:prstGeom prst="bentConnector3">
            <a:avLst>
              <a:gd name="adj1" fmla="val 56838"/>
            </a:avLst>
          </a:prstGeom>
        </p:spPr>
        <p:style>
          <a:lnRef idx="1">
            <a:schemeClr val="accent1"/>
          </a:lnRef>
          <a:fillRef idx="0">
            <a:schemeClr val="accent1"/>
          </a:fillRef>
          <a:effectRef idx="0">
            <a:schemeClr val="accent1"/>
          </a:effectRef>
          <a:fontRef idx="minor">
            <a:schemeClr val="tx1"/>
          </a:fontRef>
        </p:style>
      </p:cxnSp>
      <p:cxnSp>
        <p:nvCxnSpPr>
          <p:cNvPr id="66" name="Conector angular 65"/>
          <p:cNvCxnSpPr>
            <a:stCxn id="51" idx="2"/>
          </p:cNvCxnSpPr>
          <p:nvPr/>
        </p:nvCxnSpPr>
        <p:spPr>
          <a:xfrm rot="16200000" flipH="1">
            <a:off x="7559422" y="832445"/>
            <a:ext cx="1391412" cy="208254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8" name="Rectángulo 67"/>
          <p:cNvSpPr/>
          <p:nvPr/>
        </p:nvSpPr>
        <p:spPr>
          <a:xfrm>
            <a:off x="7003403" y="3664307"/>
            <a:ext cx="1773178" cy="276999"/>
          </a:xfrm>
          <a:prstGeom prst="rect">
            <a:avLst/>
          </a:prstGeom>
        </p:spPr>
        <p:txBody>
          <a:bodyPr wrap="none">
            <a:spAutoFit/>
          </a:bodyPr>
          <a:lstStyle/>
          <a:p>
            <a:r>
              <a:rPr lang="en-US" sz="1200" b="1" dirty="0" err="1"/>
              <a:t>objetivo</a:t>
            </a:r>
            <a:r>
              <a:rPr lang="en-US" sz="1200" b="1" dirty="0"/>
              <a:t> de la </a:t>
            </a:r>
            <a:r>
              <a:rPr lang="en-US" sz="1200" b="1" dirty="0" err="1"/>
              <a:t>exposicion</a:t>
            </a:r>
            <a:endParaRPr lang="en-US" sz="1200" b="1" dirty="0"/>
          </a:p>
        </p:txBody>
      </p:sp>
      <p:cxnSp>
        <p:nvCxnSpPr>
          <p:cNvPr id="76" name="Conector angular 75"/>
          <p:cNvCxnSpPr>
            <a:stCxn id="39" idx="2"/>
            <a:endCxn id="68" idx="0"/>
          </p:cNvCxnSpPr>
          <p:nvPr/>
        </p:nvCxnSpPr>
        <p:spPr>
          <a:xfrm rot="16200000" flipH="1">
            <a:off x="6598945" y="2373260"/>
            <a:ext cx="1094884" cy="1487210"/>
          </a:xfrm>
          <a:prstGeom prst="bentConnector3">
            <a:avLst>
              <a:gd name="adj1" fmla="val 79578"/>
            </a:avLst>
          </a:prstGeom>
        </p:spPr>
        <p:style>
          <a:lnRef idx="1">
            <a:schemeClr val="accent1"/>
          </a:lnRef>
          <a:fillRef idx="0">
            <a:schemeClr val="accent1"/>
          </a:fillRef>
          <a:effectRef idx="0">
            <a:schemeClr val="accent1"/>
          </a:effectRef>
          <a:fontRef idx="minor">
            <a:schemeClr val="tx1"/>
          </a:fontRef>
        </p:style>
      </p:cxnSp>
      <p:sp>
        <p:nvSpPr>
          <p:cNvPr id="78" name="Rectángulo 77"/>
          <p:cNvSpPr/>
          <p:nvPr/>
        </p:nvSpPr>
        <p:spPr>
          <a:xfrm>
            <a:off x="8308163" y="4919811"/>
            <a:ext cx="3370475" cy="1015663"/>
          </a:xfrm>
          <a:prstGeom prst="rect">
            <a:avLst/>
          </a:prstGeom>
        </p:spPr>
        <p:txBody>
          <a:bodyPr wrap="square">
            <a:spAutoFit/>
          </a:bodyPr>
          <a:lstStyle/>
          <a:p>
            <a:r>
              <a:rPr lang="es-MX" sz="1200" b="1" i="0" dirty="0" smtClean="0">
                <a:solidFill>
                  <a:srgbClr val="202124"/>
                </a:solidFill>
                <a:effectLst/>
                <a:latin typeface="arial" panose="020B0604020202020204" pitchFamily="34" charset="0"/>
              </a:rPr>
              <a:t>El Realismo fue un movimiento artístico y literario cuyo propósito fue la representación objetiva de la realidad basada en la observación de los aspectos cotidianos que brindaba la vida de la época</a:t>
            </a:r>
            <a:endParaRPr lang="en-US" sz="1200" b="1" dirty="0"/>
          </a:p>
        </p:txBody>
      </p:sp>
      <p:cxnSp>
        <p:nvCxnSpPr>
          <p:cNvPr id="80" name="Conector angular 79"/>
          <p:cNvCxnSpPr>
            <a:stCxn id="68" idx="2"/>
            <a:endCxn id="78" idx="0"/>
          </p:cNvCxnSpPr>
          <p:nvPr/>
        </p:nvCxnSpPr>
        <p:spPr>
          <a:xfrm rot="16200000" flipH="1">
            <a:off x="8452444" y="3378853"/>
            <a:ext cx="978505" cy="21034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1026" name="Picture 2" descr="Realismo literario - Wikipedia, la enciclopedia lib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64436" y="1483161"/>
            <a:ext cx="977561" cy="960833"/>
          </a:xfrm>
          <a:prstGeom prst="rect">
            <a:avLst/>
          </a:prstGeom>
          <a:noFill/>
          <a:extLst>
            <a:ext uri="{909E8E84-426E-40DD-AFC4-6F175D3DCCD1}">
              <a14:hiddenFill xmlns:a14="http://schemas.microsoft.com/office/drawing/2010/main">
                <a:solidFill>
                  <a:srgbClr val="FFFFFF"/>
                </a:solidFill>
              </a14:hiddenFill>
            </a:ext>
          </a:extLst>
        </p:spPr>
      </p:pic>
      <p:pic>
        <p:nvPicPr>
          <p:cNvPr id="84" name="Imagen 83"/>
          <p:cNvPicPr>
            <a:picLocks noChangeAspect="1"/>
          </p:cNvPicPr>
          <p:nvPr/>
        </p:nvPicPr>
        <p:blipFill>
          <a:blip r:embed="rId3"/>
          <a:stretch>
            <a:fillRect/>
          </a:stretch>
        </p:blipFill>
        <p:spPr>
          <a:xfrm>
            <a:off x="7789924" y="1350745"/>
            <a:ext cx="1547283" cy="976621"/>
          </a:xfrm>
          <a:prstGeom prst="rect">
            <a:avLst/>
          </a:prstGeom>
        </p:spPr>
      </p:pic>
      <p:pic>
        <p:nvPicPr>
          <p:cNvPr id="85" name="Imagen 84"/>
          <p:cNvPicPr>
            <a:picLocks noChangeAspect="1"/>
          </p:cNvPicPr>
          <p:nvPr/>
        </p:nvPicPr>
        <p:blipFill>
          <a:blip r:embed="rId4"/>
          <a:stretch>
            <a:fillRect/>
          </a:stretch>
        </p:blipFill>
        <p:spPr>
          <a:xfrm>
            <a:off x="3239542" y="5014475"/>
            <a:ext cx="1304760" cy="1081525"/>
          </a:xfrm>
          <a:prstGeom prst="rect">
            <a:avLst/>
          </a:prstGeom>
        </p:spPr>
      </p:pic>
      <p:pic>
        <p:nvPicPr>
          <p:cNvPr id="86" name="Imagen 85"/>
          <p:cNvPicPr>
            <a:picLocks noChangeAspect="1"/>
          </p:cNvPicPr>
          <p:nvPr/>
        </p:nvPicPr>
        <p:blipFill>
          <a:blip r:embed="rId5"/>
          <a:stretch>
            <a:fillRect/>
          </a:stretch>
        </p:blipFill>
        <p:spPr>
          <a:xfrm>
            <a:off x="8845245" y="3351882"/>
            <a:ext cx="1658767" cy="1010925"/>
          </a:xfrm>
          <a:prstGeom prst="rect">
            <a:avLst/>
          </a:prstGeom>
        </p:spPr>
      </p:pic>
    </p:spTree>
    <p:extLst>
      <p:ext uri="{BB962C8B-B14F-4D97-AF65-F5344CB8AC3E}">
        <p14:creationId xmlns:p14="http://schemas.microsoft.com/office/powerpoint/2010/main" val="168677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58874" y="1201222"/>
            <a:ext cx="908967" cy="369332"/>
          </a:xfrm>
          <a:prstGeom prst="rect">
            <a:avLst/>
          </a:prstGeom>
        </p:spPr>
        <p:txBody>
          <a:bodyPr wrap="none">
            <a:spAutoFit/>
          </a:bodyPr>
          <a:lstStyle/>
          <a:p>
            <a:r>
              <a:rPr lang="en-US" sz="1200" b="1" dirty="0" smtClean="0"/>
              <a:t>REALISMO</a:t>
            </a:r>
            <a:r>
              <a:rPr lang="en-US" dirty="0" smtClean="0"/>
              <a:t> </a:t>
            </a:r>
            <a:endParaRPr lang="en-US" dirty="0"/>
          </a:p>
        </p:txBody>
      </p:sp>
      <p:cxnSp>
        <p:nvCxnSpPr>
          <p:cNvPr id="4" name="Conector angular 3"/>
          <p:cNvCxnSpPr/>
          <p:nvPr/>
        </p:nvCxnSpPr>
        <p:spPr>
          <a:xfrm>
            <a:off x="2185501" y="1351646"/>
            <a:ext cx="2965732" cy="309368"/>
          </a:xfrm>
          <a:prstGeom prst="bentConnector3">
            <a:avLst>
              <a:gd name="adj1" fmla="val 100102"/>
            </a:avLst>
          </a:prstGeom>
          <a:ln>
            <a:tailEnd type="triangle"/>
          </a:ln>
        </p:spPr>
        <p:style>
          <a:lnRef idx="3">
            <a:schemeClr val="dk1"/>
          </a:lnRef>
          <a:fillRef idx="0">
            <a:schemeClr val="dk1"/>
          </a:fillRef>
          <a:effectRef idx="2">
            <a:schemeClr val="dk1"/>
          </a:effectRef>
          <a:fontRef idx="minor">
            <a:schemeClr val="tx1"/>
          </a:fontRef>
        </p:style>
      </p:cxnSp>
      <p:sp>
        <p:nvSpPr>
          <p:cNvPr id="5" name="Rectángulo 4"/>
          <p:cNvSpPr/>
          <p:nvPr/>
        </p:nvSpPr>
        <p:spPr>
          <a:xfrm>
            <a:off x="4210927" y="924223"/>
            <a:ext cx="1336328" cy="276999"/>
          </a:xfrm>
          <a:prstGeom prst="rect">
            <a:avLst/>
          </a:prstGeom>
        </p:spPr>
        <p:txBody>
          <a:bodyPr wrap="none">
            <a:spAutoFit/>
          </a:bodyPr>
          <a:lstStyle/>
          <a:p>
            <a:r>
              <a:rPr lang="en-US" sz="1200" b="1" dirty="0" smtClean="0"/>
              <a:t>CARACTERISTICAS</a:t>
            </a:r>
            <a:endParaRPr lang="en-US" sz="1200" b="1" dirty="0"/>
          </a:p>
        </p:txBody>
      </p:sp>
      <p:cxnSp>
        <p:nvCxnSpPr>
          <p:cNvPr id="7" name="Conector angular 6"/>
          <p:cNvCxnSpPr>
            <a:stCxn id="5" idx="3"/>
          </p:cNvCxnSpPr>
          <p:nvPr/>
        </p:nvCxnSpPr>
        <p:spPr>
          <a:xfrm>
            <a:off x="5547255" y="1062723"/>
            <a:ext cx="2661472" cy="1182740"/>
          </a:xfrm>
          <a:prstGeom prst="bentConnector3">
            <a:avLst>
              <a:gd name="adj1" fmla="val 50000"/>
            </a:avLst>
          </a:prstGeom>
          <a:ln>
            <a:tailEnd type="triangle"/>
          </a:ln>
        </p:spPr>
        <p:style>
          <a:lnRef idx="3">
            <a:schemeClr val="dk1"/>
          </a:lnRef>
          <a:fillRef idx="0">
            <a:schemeClr val="dk1"/>
          </a:fillRef>
          <a:effectRef idx="2">
            <a:schemeClr val="dk1"/>
          </a:effectRef>
          <a:fontRef idx="minor">
            <a:schemeClr val="tx1"/>
          </a:fontRef>
        </p:style>
      </p:cxnSp>
      <p:sp>
        <p:nvSpPr>
          <p:cNvPr id="9" name="Rectángulo 8"/>
          <p:cNvSpPr/>
          <p:nvPr/>
        </p:nvSpPr>
        <p:spPr>
          <a:xfrm>
            <a:off x="8180969" y="564101"/>
            <a:ext cx="2846562" cy="3816429"/>
          </a:xfrm>
          <a:prstGeom prst="rect">
            <a:avLst/>
          </a:prstGeom>
        </p:spPr>
        <p:txBody>
          <a:bodyPr wrap="square">
            <a:spAutoFit/>
          </a:bodyPr>
          <a:lstStyle/>
          <a:p>
            <a:pPr>
              <a:buFont typeface="Arial" panose="020B0604020202020204" pitchFamily="34" charset="0"/>
              <a:buChar char="•"/>
            </a:pPr>
            <a:r>
              <a:rPr lang="es-MX" sz="1100" b="1" dirty="0">
                <a:solidFill>
                  <a:srgbClr val="202122"/>
                </a:solidFill>
                <a:latin typeface="Arial" panose="020B0604020202020204" pitchFamily="34" charset="0"/>
              </a:rPr>
              <a:t>Procura mostrar en las obras una reproducción fiel y muy apegada a los detalles de la realidad, por lo que abunda en descripciones.</a:t>
            </a:r>
          </a:p>
          <a:p>
            <a:pPr>
              <a:buFont typeface="Arial" panose="020B0604020202020204" pitchFamily="34" charset="0"/>
              <a:buChar char="•"/>
            </a:pPr>
            <a:r>
              <a:rPr lang="es-MX" sz="1100" b="1" dirty="0">
                <a:solidFill>
                  <a:srgbClr val="202122"/>
                </a:solidFill>
                <a:latin typeface="Arial" panose="020B0604020202020204" pitchFamily="34" charset="0"/>
              </a:rPr>
              <a:t>Se opone al </a:t>
            </a:r>
            <a:r>
              <a:rPr lang="es-MX" sz="1100" b="1" dirty="0">
                <a:solidFill>
                  <a:srgbClr val="0645AD"/>
                </a:solidFill>
                <a:latin typeface="Arial" panose="020B0604020202020204" pitchFamily="34" charset="0"/>
                <a:hlinkClick r:id="rId2" tooltip="Romanticismo"/>
              </a:rPr>
              <a:t>Romanticismo</a:t>
            </a:r>
            <a:r>
              <a:rPr lang="es-MX" sz="1100" b="1" dirty="0">
                <a:solidFill>
                  <a:srgbClr val="202122"/>
                </a:solidFill>
                <a:latin typeface="Arial" panose="020B0604020202020204" pitchFamily="34" charset="0"/>
              </a:rPr>
              <a:t> en su rechazo de lo sentimental y lo trascendental y en su alejamiento de los escenarios exóticos; aspira, en cambio, a reflejar la realidad individual y social burguesa en el marco del devenir </a:t>
            </a:r>
            <a:r>
              <a:rPr lang="es-MX" sz="1100" b="1" dirty="0" smtClean="0">
                <a:solidFill>
                  <a:srgbClr val="202122"/>
                </a:solidFill>
                <a:latin typeface="Arial" panose="020B0604020202020204" pitchFamily="34" charset="0"/>
              </a:rPr>
              <a:t>histórico.</a:t>
            </a:r>
            <a:endParaRPr lang="es-MX" sz="1100" b="1" dirty="0">
              <a:solidFill>
                <a:srgbClr val="202122"/>
              </a:solidFill>
              <a:latin typeface="Arial" panose="020B0604020202020204" pitchFamily="34" charset="0"/>
            </a:endParaRPr>
          </a:p>
          <a:p>
            <a:pPr>
              <a:buFont typeface="Arial" panose="020B0604020202020204" pitchFamily="34" charset="0"/>
              <a:buChar char="•"/>
            </a:pPr>
            <a:r>
              <a:rPr lang="es-MX" sz="1100" b="1" dirty="0">
                <a:solidFill>
                  <a:srgbClr val="202122"/>
                </a:solidFill>
                <a:latin typeface="Arial" panose="020B0604020202020204" pitchFamily="34" charset="0"/>
              </a:rPr>
              <a:t>El lenguaje utilizado en los diálogos de estas obras abarca diversos registros y niveles, ya que expresa el habla común de todas las capas de la sociedad e incluso reproduce el habla popular, el registro coloquial y las características propias de las hablas regionales; en los pasajes narrativos, sin embargo, el estilo es académico, de largos y complejos periodos henchidos de subordinación</a:t>
            </a:r>
            <a:r>
              <a:rPr lang="es-MX" sz="1100" b="1" dirty="0" smtClean="0">
                <a:solidFill>
                  <a:srgbClr val="202122"/>
                </a:solidFill>
                <a:latin typeface="Arial" panose="020B0604020202020204" pitchFamily="34" charset="0"/>
              </a:rPr>
              <a:t>.</a:t>
            </a:r>
            <a:endParaRPr lang="es-MX" sz="1100" b="1" dirty="0">
              <a:solidFill>
                <a:srgbClr val="202122"/>
              </a:solidFill>
              <a:latin typeface="Arial" panose="020B0604020202020204" pitchFamily="34" charset="0"/>
            </a:endParaRPr>
          </a:p>
        </p:txBody>
      </p:sp>
      <p:sp>
        <p:nvSpPr>
          <p:cNvPr id="15" name="Rectángulo 14"/>
          <p:cNvSpPr/>
          <p:nvPr/>
        </p:nvSpPr>
        <p:spPr>
          <a:xfrm>
            <a:off x="1603586" y="2233285"/>
            <a:ext cx="919547" cy="276999"/>
          </a:xfrm>
          <a:prstGeom prst="rect">
            <a:avLst/>
          </a:prstGeom>
        </p:spPr>
        <p:txBody>
          <a:bodyPr wrap="none">
            <a:spAutoFit/>
          </a:bodyPr>
          <a:lstStyle/>
          <a:p>
            <a:r>
              <a:rPr lang="en-US" sz="1200" b="1" dirty="0" err="1" smtClean="0"/>
              <a:t>Decadencia</a:t>
            </a:r>
            <a:endParaRPr lang="en-US" sz="1200" b="1" dirty="0"/>
          </a:p>
        </p:txBody>
      </p:sp>
      <p:sp>
        <p:nvSpPr>
          <p:cNvPr id="16" name="Rectángulo 15"/>
          <p:cNvSpPr/>
          <p:nvPr/>
        </p:nvSpPr>
        <p:spPr>
          <a:xfrm>
            <a:off x="1302755" y="3173015"/>
            <a:ext cx="2009775" cy="1384995"/>
          </a:xfrm>
          <a:prstGeom prst="rect">
            <a:avLst/>
          </a:prstGeom>
        </p:spPr>
        <p:txBody>
          <a:bodyPr wrap="square">
            <a:spAutoFit/>
          </a:bodyPr>
          <a:lstStyle/>
          <a:p>
            <a:r>
              <a:rPr lang="es-MX" sz="1200" b="1" dirty="0" smtClean="0"/>
              <a:t>La literatura realista tuvo su </a:t>
            </a:r>
            <a:r>
              <a:rPr lang="es-MX" sz="1200" b="1" dirty="0" err="1" smtClean="0"/>
              <a:t>caida</a:t>
            </a:r>
            <a:r>
              <a:rPr lang="es-MX" sz="1200" b="1" dirty="0" smtClean="0"/>
              <a:t> en la </a:t>
            </a:r>
            <a:r>
              <a:rPr lang="es-MX" sz="1200" b="1" dirty="0" err="1" smtClean="0"/>
              <a:t>decada</a:t>
            </a:r>
            <a:r>
              <a:rPr lang="es-MX" sz="1200" b="1" dirty="0" smtClean="0"/>
              <a:t> de 1900 debido principalmente al cambio de contexto </a:t>
            </a:r>
            <a:r>
              <a:rPr lang="es-MX" sz="1200" b="1" dirty="0" err="1" smtClean="0"/>
              <a:t>historico</a:t>
            </a:r>
            <a:r>
              <a:rPr lang="es-MX" sz="1200" b="1" dirty="0" smtClean="0"/>
              <a:t> y la llegada de nuevas tendencias como el posromanticismo</a:t>
            </a:r>
            <a:endParaRPr lang="en-US" sz="1200" b="1" dirty="0"/>
          </a:p>
        </p:txBody>
      </p:sp>
      <p:cxnSp>
        <p:nvCxnSpPr>
          <p:cNvPr id="18" name="Conector angular 17"/>
          <p:cNvCxnSpPr>
            <a:stCxn id="15" idx="2"/>
            <a:endCxn id="16" idx="0"/>
          </p:cNvCxnSpPr>
          <p:nvPr/>
        </p:nvCxnSpPr>
        <p:spPr>
          <a:xfrm rot="16200000" flipH="1">
            <a:off x="1854136" y="2719507"/>
            <a:ext cx="662731" cy="244283"/>
          </a:xfrm>
          <a:prstGeom prst="bentConnector3">
            <a:avLst>
              <a:gd name="adj1" fmla="val 71559"/>
            </a:avLst>
          </a:prstGeom>
          <a:ln>
            <a:tailEnd type="triangle"/>
          </a:ln>
        </p:spPr>
        <p:style>
          <a:lnRef idx="3">
            <a:schemeClr val="dk1"/>
          </a:lnRef>
          <a:fillRef idx="0">
            <a:schemeClr val="dk1"/>
          </a:fillRef>
          <a:effectRef idx="2">
            <a:schemeClr val="dk1"/>
          </a:effectRef>
          <a:fontRef idx="minor">
            <a:schemeClr val="tx1"/>
          </a:fontRef>
        </p:style>
      </p:cxnSp>
      <p:cxnSp>
        <p:nvCxnSpPr>
          <p:cNvPr id="21" name="Conector angular 20"/>
          <p:cNvCxnSpPr>
            <a:stCxn id="2" idx="2"/>
            <a:endCxn id="15" idx="0"/>
          </p:cNvCxnSpPr>
          <p:nvPr/>
        </p:nvCxnSpPr>
        <p:spPr>
          <a:xfrm rot="16200000" flipH="1">
            <a:off x="1656994" y="1826918"/>
            <a:ext cx="662731" cy="150002"/>
          </a:xfrm>
          <a:prstGeom prst="bentConnector3">
            <a:avLst>
              <a:gd name="adj1" fmla="val 78026"/>
            </a:avLst>
          </a:prstGeom>
          <a:ln>
            <a:tailEnd type="triangle"/>
          </a:ln>
        </p:spPr>
        <p:style>
          <a:lnRef idx="3">
            <a:schemeClr val="dk1"/>
          </a:lnRef>
          <a:fillRef idx="0">
            <a:schemeClr val="dk1"/>
          </a:fillRef>
          <a:effectRef idx="2">
            <a:schemeClr val="dk1"/>
          </a:effectRef>
          <a:fontRef idx="minor">
            <a:schemeClr val="tx1"/>
          </a:fontRef>
        </p:style>
      </p:cxnSp>
      <p:sp>
        <p:nvSpPr>
          <p:cNvPr id="25" name="Rectángulo 24"/>
          <p:cNvSpPr/>
          <p:nvPr/>
        </p:nvSpPr>
        <p:spPr>
          <a:xfrm>
            <a:off x="4779657" y="2657518"/>
            <a:ext cx="1659365" cy="276999"/>
          </a:xfrm>
          <a:prstGeom prst="rect">
            <a:avLst/>
          </a:prstGeom>
        </p:spPr>
        <p:txBody>
          <a:bodyPr wrap="none">
            <a:spAutoFit/>
          </a:bodyPr>
          <a:lstStyle/>
          <a:p>
            <a:r>
              <a:rPr lang="en-US" sz="1200" b="1" dirty="0" err="1" smtClean="0"/>
              <a:t>Principales</a:t>
            </a:r>
            <a:r>
              <a:rPr lang="en-US" sz="1200" b="1" dirty="0" smtClean="0"/>
              <a:t> </a:t>
            </a:r>
            <a:r>
              <a:rPr lang="en-US" sz="1200" b="1" dirty="0" err="1" smtClean="0"/>
              <a:t>Exponentes</a:t>
            </a:r>
            <a:endParaRPr lang="en-US" sz="1200" b="1" dirty="0"/>
          </a:p>
        </p:txBody>
      </p:sp>
      <p:sp>
        <p:nvSpPr>
          <p:cNvPr id="26" name="Rectángulo 25"/>
          <p:cNvSpPr/>
          <p:nvPr/>
        </p:nvSpPr>
        <p:spPr>
          <a:xfrm>
            <a:off x="5039605" y="3123381"/>
            <a:ext cx="3416320" cy="276999"/>
          </a:xfrm>
          <a:prstGeom prst="rect">
            <a:avLst/>
          </a:prstGeom>
        </p:spPr>
        <p:txBody>
          <a:bodyPr wrap="square">
            <a:spAutoFit/>
          </a:bodyPr>
          <a:lstStyle/>
          <a:p>
            <a:r>
              <a:rPr lang="en-US" sz="1200" b="1" i="0" dirty="0" smtClean="0">
                <a:solidFill>
                  <a:srgbClr val="000000"/>
                </a:solidFill>
                <a:effectLst/>
                <a:latin typeface="roboto"/>
              </a:rPr>
              <a:t>1- Gustave Flaubert – </a:t>
            </a:r>
            <a:r>
              <a:rPr lang="en-US" sz="1200" b="1" i="0" dirty="0" err="1" smtClean="0">
                <a:solidFill>
                  <a:srgbClr val="000000"/>
                </a:solidFill>
                <a:effectLst/>
                <a:latin typeface="roboto"/>
              </a:rPr>
              <a:t>Francia</a:t>
            </a:r>
            <a:endParaRPr lang="en-US" sz="1200" b="0" i="0" dirty="0">
              <a:solidFill>
                <a:srgbClr val="000000"/>
              </a:solidFill>
              <a:effectLst/>
              <a:latin typeface="roboto"/>
            </a:endParaRPr>
          </a:p>
        </p:txBody>
      </p:sp>
      <p:sp>
        <p:nvSpPr>
          <p:cNvPr id="27" name="Rectángulo 26"/>
          <p:cNvSpPr/>
          <p:nvPr/>
        </p:nvSpPr>
        <p:spPr>
          <a:xfrm>
            <a:off x="2561339" y="4515476"/>
            <a:ext cx="6096000" cy="553998"/>
          </a:xfrm>
          <a:prstGeom prst="rect">
            <a:avLst/>
          </a:prstGeom>
        </p:spPr>
        <p:txBody>
          <a:bodyPr>
            <a:spAutoFit/>
          </a:bodyPr>
          <a:lstStyle/>
          <a:p>
            <a:r>
              <a:rPr lang="en-US" dirty="0" smtClean="0"/>
              <a:t/>
            </a:r>
            <a:br>
              <a:rPr lang="en-US" dirty="0" smtClean="0"/>
            </a:br>
            <a:r>
              <a:rPr lang="en-US" sz="1200" b="1" dirty="0">
                <a:solidFill>
                  <a:srgbClr val="000000"/>
                </a:solidFill>
                <a:latin typeface="roboto"/>
              </a:rPr>
              <a:t>2- Henrik Ibsen – </a:t>
            </a:r>
            <a:r>
              <a:rPr lang="en-US" sz="1200" b="1" dirty="0" err="1" smtClean="0">
                <a:solidFill>
                  <a:srgbClr val="000000"/>
                </a:solidFill>
                <a:latin typeface="roboto"/>
              </a:rPr>
              <a:t>Noruega</a:t>
            </a:r>
            <a:endParaRPr lang="en-US" sz="1200" dirty="0"/>
          </a:p>
        </p:txBody>
      </p:sp>
      <p:sp>
        <p:nvSpPr>
          <p:cNvPr id="28" name="Rectángulo 27"/>
          <p:cNvSpPr/>
          <p:nvPr/>
        </p:nvSpPr>
        <p:spPr>
          <a:xfrm>
            <a:off x="5214629" y="5006477"/>
            <a:ext cx="6096000" cy="830997"/>
          </a:xfrm>
          <a:prstGeom prst="rect">
            <a:avLst/>
          </a:prstGeom>
        </p:spPr>
        <p:txBody>
          <a:bodyPr>
            <a:spAutoFit/>
          </a:bodyPr>
          <a:lstStyle/>
          <a:p>
            <a:r>
              <a:rPr lang="en-US" sz="1200" b="1" i="0" dirty="0" smtClean="0">
                <a:solidFill>
                  <a:srgbClr val="000000"/>
                </a:solidFill>
                <a:effectLst/>
                <a:latin typeface="roboto"/>
              </a:rPr>
              <a:t>3- Alexandre Dumas </a:t>
            </a:r>
            <a:r>
              <a:rPr lang="en-US" sz="1200" b="1" i="0" dirty="0" err="1" smtClean="0">
                <a:solidFill>
                  <a:srgbClr val="000000"/>
                </a:solidFill>
                <a:effectLst/>
                <a:latin typeface="roboto"/>
              </a:rPr>
              <a:t>hijo</a:t>
            </a:r>
            <a:r>
              <a:rPr lang="en-US" sz="1200" b="1" i="0" dirty="0" smtClean="0">
                <a:solidFill>
                  <a:srgbClr val="000000"/>
                </a:solidFill>
                <a:effectLst/>
                <a:latin typeface="roboto"/>
              </a:rPr>
              <a:t> – </a:t>
            </a:r>
            <a:r>
              <a:rPr lang="en-US" sz="1200" b="1" i="0" dirty="0" err="1" smtClean="0">
                <a:solidFill>
                  <a:srgbClr val="000000"/>
                </a:solidFill>
                <a:effectLst/>
                <a:latin typeface="roboto"/>
              </a:rPr>
              <a:t>Francia</a:t>
            </a:r>
            <a:endParaRPr lang="en-US" sz="1200" b="0" i="0" dirty="0" smtClean="0">
              <a:solidFill>
                <a:srgbClr val="000000"/>
              </a:solidFill>
              <a:effectLst/>
              <a:latin typeface="roboto"/>
            </a:endParaRPr>
          </a:p>
          <a:p>
            <a:r>
              <a:rPr lang="en-US" dirty="0" smtClean="0"/>
              <a:t/>
            </a:r>
            <a:br>
              <a:rPr lang="en-US" dirty="0" smtClean="0"/>
            </a:br>
            <a:endParaRPr lang="en-US" dirty="0"/>
          </a:p>
        </p:txBody>
      </p:sp>
      <p:sp>
        <p:nvSpPr>
          <p:cNvPr id="29" name="Rectángulo 28"/>
          <p:cNvSpPr/>
          <p:nvPr/>
        </p:nvSpPr>
        <p:spPr>
          <a:xfrm>
            <a:off x="8657339" y="4639841"/>
            <a:ext cx="2653290" cy="276999"/>
          </a:xfrm>
          <a:prstGeom prst="rect">
            <a:avLst/>
          </a:prstGeom>
        </p:spPr>
        <p:txBody>
          <a:bodyPr wrap="none">
            <a:spAutoFit/>
          </a:bodyPr>
          <a:lstStyle/>
          <a:p>
            <a:r>
              <a:rPr lang="pt-BR" sz="1200" b="1" i="0" dirty="0" smtClean="0">
                <a:solidFill>
                  <a:srgbClr val="000000"/>
                </a:solidFill>
                <a:effectLst/>
                <a:latin typeface="roboto"/>
              </a:rPr>
              <a:t>4- Henry James – Estados Unidos</a:t>
            </a:r>
            <a:endParaRPr lang="pt-BR" sz="1200" b="0" i="0" dirty="0">
              <a:solidFill>
                <a:srgbClr val="000000"/>
              </a:solidFill>
              <a:effectLst/>
              <a:latin typeface="roboto"/>
            </a:endParaRPr>
          </a:p>
        </p:txBody>
      </p:sp>
      <p:cxnSp>
        <p:nvCxnSpPr>
          <p:cNvPr id="31" name="Conector angular 30"/>
          <p:cNvCxnSpPr>
            <a:endCxn id="25" idx="0"/>
          </p:cNvCxnSpPr>
          <p:nvPr/>
        </p:nvCxnSpPr>
        <p:spPr>
          <a:xfrm rot="16200000" flipH="1">
            <a:off x="4878576" y="1926753"/>
            <a:ext cx="1003423" cy="458105"/>
          </a:xfrm>
          <a:prstGeom prst="bentConnector3">
            <a:avLst>
              <a:gd name="adj1" fmla="val 50000"/>
            </a:avLst>
          </a:prstGeom>
          <a:ln>
            <a:tailEnd type="triangle"/>
          </a:ln>
        </p:spPr>
        <p:style>
          <a:lnRef idx="3">
            <a:schemeClr val="dk1"/>
          </a:lnRef>
          <a:fillRef idx="0">
            <a:schemeClr val="dk1"/>
          </a:fillRef>
          <a:effectRef idx="2">
            <a:schemeClr val="dk1"/>
          </a:effectRef>
          <a:fontRef idx="minor">
            <a:schemeClr val="tx1"/>
          </a:fontRef>
        </p:style>
      </p:cxnSp>
      <p:pic>
        <p:nvPicPr>
          <p:cNvPr id="35" name="Imagen 34"/>
          <p:cNvPicPr>
            <a:picLocks noChangeAspect="1"/>
          </p:cNvPicPr>
          <p:nvPr/>
        </p:nvPicPr>
        <p:blipFill>
          <a:blip r:embed="rId3"/>
          <a:stretch>
            <a:fillRect/>
          </a:stretch>
        </p:blipFill>
        <p:spPr>
          <a:xfrm>
            <a:off x="5527679" y="3527776"/>
            <a:ext cx="1220086" cy="1249122"/>
          </a:xfrm>
          <a:prstGeom prst="rect">
            <a:avLst/>
          </a:prstGeom>
        </p:spPr>
      </p:pic>
      <p:pic>
        <p:nvPicPr>
          <p:cNvPr id="36" name="Imagen 35"/>
          <p:cNvPicPr>
            <a:picLocks noChangeAspect="1"/>
          </p:cNvPicPr>
          <p:nvPr/>
        </p:nvPicPr>
        <p:blipFill>
          <a:blip r:embed="rId4"/>
          <a:stretch>
            <a:fillRect/>
          </a:stretch>
        </p:blipFill>
        <p:spPr>
          <a:xfrm>
            <a:off x="3012670" y="5069474"/>
            <a:ext cx="1198257" cy="1511201"/>
          </a:xfrm>
          <a:prstGeom prst="rect">
            <a:avLst/>
          </a:prstGeom>
        </p:spPr>
      </p:pic>
      <p:pic>
        <p:nvPicPr>
          <p:cNvPr id="37" name="Imagen 36"/>
          <p:cNvPicPr>
            <a:picLocks noChangeAspect="1"/>
          </p:cNvPicPr>
          <p:nvPr/>
        </p:nvPicPr>
        <p:blipFill>
          <a:blip r:embed="rId5"/>
          <a:stretch>
            <a:fillRect/>
          </a:stretch>
        </p:blipFill>
        <p:spPr>
          <a:xfrm>
            <a:off x="6061644" y="5346226"/>
            <a:ext cx="1339089" cy="1421895"/>
          </a:xfrm>
          <a:prstGeom prst="rect">
            <a:avLst/>
          </a:prstGeom>
          <a:scene3d>
            <a:camera prst="orthographicFront"/>
            <a:lightRig rig="threePt" dir="t"/>
          </a:scene3d>
          <a:sp3d>
            <a:bevelB prst="angle"/>
          </a:sp3d>
        </p:spPr>
      </p:pic>
      <p:pic>
        <p:nvPicPr>
          <p:cNvPr id="38" name="Imagen 37"/>
          <p:cNvPicPr>
            <a:picLocks noChangeAspect="1"/>
          </p:cNvPicPr>
          <p:nvPr/>
        </p:nvPicPr>
        <p:blipFill>
          <a:blip r:embed="rId6"/>
          <a:stretch>
            <a:fillRect/>
          </a:stretch>
        </p:blipFill>
        <p:spPr>
          <a:xfrm>
            <a:off x="9576678" y="5069474"/>
            <a:ext cx="1450853" cy="1466295"/>
          </a:xfrm>
          <a:prstGeom prst="rect">
            <a:avLst/>
          </a:prstGeom>
          <a:scene3d>
            <a:camera prst="orthographicFront"/>
            <a:lightRig rig="threePt" dir="t"/>
          </a:scene3d>
          <a:sp3d>
            <a:bevelB w="139700" h="139700" prst="divot"/>
          </a:sp3d>
        </p:spPr>
      </p:pic>
    </p:spTree>
    <p:extLst>
      <p:ext uri="{BB962C8B-B14F-4D97-AF65-F5344CB8AC3E}">
        <p14:creationId xmlns:p14="http://schemas.microsoft.com/office/powerpoint/2010/main" val="2210470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TotalTime>
  <Words>167</Words>
  <Application>Microsoft Office PowerPoint</Application>
  <PresentationFormat>Panorámica</PresentationFormat>
  <Paragraphs>27</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Arial</vt:lpstr>
      <vt:lpstr>Calibri</vt:lpstr>
      <vt:lpstr>Calibri Light</vt:lpstr>
      <vt:lpstr>roboto</vt:lpstr>
      <vt:lpstr>Tema de Office</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12</cp:revision>
  <dcterms:created xsi:type="dcterms:W3CDTF">2021-09-17T02:20:17Z</dcterms:created>
  <dcterms:modified xsi:type="dcterms:W3CDTF">2021-09-17T16:23:46Z</dcterms:modified>
</cp:coreProperties>
</file>