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E7A3A26-5927-4500-BFC5-5F6719EA86A4}" type="datetimeFigureOut">
              <a:rPr lang="en-US" smtClean="0"/>
              <a:t>9/23/2021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73425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384631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377099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376BAF7-7069-46EC-A8B2-4153323E3257}" type="slidenum">
              <a:rPr lang="en-US" smtClean="0"/>
              <a:t>‹Nº›</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391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76723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3E7A3A26-5927-4500-BFC5-5F6719EA86A4}"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63733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3E7A3A26-5927-4500-BFC5-5F6719EA86A4}"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88876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7A3A26-5927-4500-BFC5-5F6719EA86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1814339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E7A3A26-5927-4500-BFC5-5F6719EA86A4}" type="datetimeFigureOut">
              <a:rPr lang="en-US" smtClean="0"/>
              <a:t>9/23/2021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103623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7A3A26-5927-4500-BFC5-5F6719EA86A4}"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357571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E7A3A26-5927-4500-BFC5-5F6719EA86A4}" type="datetimeFigureOut">
              <a:rPr lang="en-US" smtClean="0"/>
              <a:t>9/23/2021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81685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414415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7A3A26-5927-4500-BFC5-5F6719EA86A4}"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20523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7A3A26-5927-4500-BFC5-5F6719EA86A4}"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378435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A3A26-5927-4500-BFC5-5F6719EA86A4}"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0634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178721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E7A3A26-5927-4500-BFC5-5F6719EA86A4}"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BAF7-7069-46EC-A8B2-4153323E3257}" type="slidenum">
              <a:rPr lang="en-US" smtClean="0"/>
              <a:t>‹Nº›</a:t>
            </a:fld>
            <a:endParaRPr lang="en-US"/>
          </a:p>
        </p:txBody>
      </p:sp>
    </p:spTree>
    <p:extLst>
      <p:ext uri="{BB962C8B-B14F-4D97-AF65-F5344CB8AC3E}">
        <p14:creationId xmlns:p14="http://schemas.microsoft.com/office/powerpoint/2010/main" val="222834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7A3A26-5927-4500-BFC5-5F6719EA86A4}" type="datetimeFigureOut">
              <a:rPr lang="en-US" smtClean="0"/>
              <a:t>9/23/2021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76BAF7-7069-46EC-A8B2-4153323E3257}" type="slidenum">
              <a:rPr lang="en-US" smtClean="0"/>
              <a:t>‹Nº›</a:t>
            </a:fld>
            <a:endParaRPr lang="en-US"/>
          </a:p>
        </p:txBody>
      </p:sp>
    </p:spTree>
    <p:extLst>
      <p:ext uri="{BB962C8B-B14F-4D97-AF65-F5344CB8AC3E}">
        <p14:creationId xmlns:p14="http://schemas.microsoft.com/office/powerpoint/2010/main" val="14413570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versoformulas.com/matematicas/geometria/conicas/" TargetMode="Externa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hyperlink" Target="https://www.universoformulas.com/matematicas/geometria/parabola/" TargetMode="External"/><Relationship Id="rId5" Type="http://schemas.openxmlformats.org/officeDocument/2006/relationships/hyperlink" Target="https://www.universoformulas.com/matematicas/geometria/elipse/" TargetMode="External"/><Relationship Id="rId4" Type="http://schemas.openxmlformats.org/officeDocument/2006/relationships/hyperlink" Target="https://www.universoformulas.com/matematicas/geometria/con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niversoformulas.com/matematicas/geometria/conicas/" TargetMode="External"/><Relationship Id="rId2" Type="http://schemas.openxmlformats.org/officeDocument/2006/relationships/hyperlink" Target="https://www.monografias.com/trabajos10/era/era.shtml" TargetMode="External"/><Relationship Id="rId1" Type="http://schemas.openxmlformats.org/officeDocument/2006/relationships/slideLayout" Target="../slideLayouts/slideLayout2.xml"/><Relationship Id="rId4" Type="http://schemas.openxmlformats.org/officeDocument/2006/relationships/hyperlink" Target="https://www.universoformulas.com/matematicas/geometria/parabol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historia y </a:t>
            </a:r>
            <a:r>
              <a:rPr lang="es-MX" dirty="0" err="1"/>
              <a:t>aplicacion</a:t>
            </a:r>
            <a:r>
              <a:rPr lang="es-MX" dirty="0"/>
              <a:t> de las </a:t>
            </a:r>
            <a:r>
              <a:rPr lang="es-MX" dirty="0" err="1"/>
              <a:t>conicas</a:t>
            </a:r>
            <a:endParaRPr lang="en-US" dirty="0"/>
          </a:p>
        </p:txBody>
      </p:sp>
      <p:sp>
        <p:nvSpPr>
          <p:cNvPr id="3" name="Subtítulo 2"/>
          <p:cNvSpPr>
            <a:spLocks noGrp="1"/>
          </p:cNvSpPr>
          <p:nvPr>
            <p:ph type="subTitle" idx="1"/>
          </p:nvPr>
        </p:nvSpPr>
        <p:spPr/>
        <p:txBody>
          <a:bodyPr/>
          <a:lstStyle/>
          <a:p>
            <a:r>
              <a:rPr lang="es-CO" dirty="0" smtClean="0"/>
              <a:t>DANIELA MONTEALEGRE  10-2 </a:t>
            </a:r>
            <a:endParaRPr lang="en-US" dirty="0"/>
          </a:p>
        </p:txBody>
      </p:sp>
    </p:spTree>
    <p:extLst>
      <p:ext uri="{BB962C8B-B14F-4D97-AF65-F5344CB8AC3E}">
        <p14:creationId xmlns:p14="http://schemas.microsoft.com/office/powerpoint/2010/main" val="2333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72933"/>
            <a:ext cx="8610600" cy="1293028"/>
          </a:xfrm>
        </p:spPr>
        <p:txBody>
          <a:bodyPr/>
          <a:lstStyle/>
          <a:p>
            <a:pPr algn="l"/>
            <a:r>
              <a:rPr lang="es-CO" dirty="0" smtClean="0"/>
              <a:t>HISTORIA DE LAS CONICAS </a:t>
            </a:r>
            <a:endParaRPr lang="en-US" dirty="0"/>
          </a:p>
        </p:txBody>
      </p:sp>
      <p:sp>
        <p:nvSpPr>
          <p:cNvPr id="3" name="Marcador de contenido 2"/>
          <p:cNvSpPr>
            <a:spLocks noGrp="1"/>
          </p:cNvSpPr>
          <p:nvPr>
            <p:ph idx="1"/>
          </p:nvPr>
        </p:nvSpPr>
        <p:spPr>
          <a:xfrm>
            <a:off x="346166" y="1619795"/>
            <a:ext cx="11057709" cy="4990012"/>
          </a:xfrm>
        </p:spPr>
        <p:txBody>
          <a:bodyPr>
            <a:normAutofit lnSpcReduction="10000"/>
          </a:bodyPr>
          <a:lstStyle/>
          <a:p>
            <a:r>
              <a:rPr lang="es-MX" sz="2800" dirty="0"/>
              <a:t>El matemático griego </a:t>
            </a:r>
            <a:r>
              <a:rPr lang="es-MX" sz="2800" dirty="0" err="1"/>
              <a:t>Menecmo</a:t>
            </a:r>
            <a:r>
              <a:rPr lang="es-MX" sz="2800" dirty="0"/>
              <a:t> (vivió sobre el 350 A.C.) descubrió estas curvas y fue el matemático griego Apolonio (262-190 A.C.) de </a:t>
            </a:r>
            <a:r>
              <a:rPr lang="es-MX" sz="2800" dirty="0" err="1"/>
              <a:t>Perga</a:t>
            </a:r>
            <a:r>
              <a:rPr lang="es-MX" sz="2800" dirty="0"/>
              <a:t> (antigua ciudad del Asia Menor) el primero en estudiar detalladamente las curvas cónicas y encontrar la propiedad plana que las </a:t>
            </a:r>
            <a:r>
              <a:rPr lang="es-MX" sz="2800" dirty="0" err="1"/>
              <a:t>definía.Apolonio</a:t>
            </a:r>
            <a:r>
              <a:rPr lang="es-MX" sz="2800" dirty="0"/>
              <a:t> descubrió que las cónicas se podían clasificar en tres tipos a los que dio el nombre de: elipses, hipérbolas y </a:t>
            </a:r>
            <a:r>
              <a:rPr lang="es-MX" sz="2800" dirty="0" smtClean="0"/>
              <a:t>parábolas</a:t>
            </a:r>
          </a:p>
          <a:p>
            <a:r>
              <a:rPr lang="es-MX" sz="2800" dirty="0"/>
              <a:t>Las elipses son las curvas que se obtiene cortando una superficie cónica con un plano que no es paralelo a ninguna de sus generatrices.</a:t>
            </a:r>
          </a:p>
          <a:p>
            <a:r>
              <a:rPr lang="es-MX" sz="2800" dirty="0"/>
              <a:t>Las hipérbolas son las curvas que se obtiene al cortar una superficie cónica con un plano que es paralelo a dos de sus generatrices (Base y arista)</a:t>
            </a:r>
          </a:p>
          <a:p>
            <a:endParaRPr lang="en-US" sz="2800" dirty="0"/>
          </a:p>
        </p:txBody>
      </p:sp>
    </p:spTree>
    <p:extLst>
      <p:ext uri="{BB962C8B-B14F-4D97-AF65-F5344CB8AC3E}">
        <p14:creationId xmlns:p14="http://schemas.microsoft.com/office/powerpoint/2010/main" val="74416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1200" dirty="0"/>
              <a:t>Las parábolas son las curvas que se obtienen al cortar una superficie cónica con un plano paralelo a una sola generatriz (Arista).</a:t>
            </a:r>
            <a:br>
              <a:rPr lang="es-MX" sz="1200" dirty="0"/>
            </a:br>
            <a:r>
              <a:rPr lang="es-MX" sz="1200" dirty="0"/>
              <a:t>Apolonio demostró que las curvas cónicas tienen muchas propiedades interesantes. Algunas de esas propiedades son las que se utilizan actualmente para definirlas. Quizás las propiedades más interesantes y útiles que descubrió Apolonio de las cónicas son las llamadas propiedades de reflexión. Si se construyen espejos con la forma de una curva cónica que gira alrededor de su eje, se obtienen los llamados espejos elípticos, parabólicos o hiperbólicos, según la curva que gira</a:t>
            </a:r>
            <a:r>
              <a:rPr lang="es-MX" dirty="0"/>
              <a:t/>
            </a:r>
            <a:br>
              <a:rPr lang="es-MX" dirty="0"/>
            </a:br>
            <a:endParaRPr lang="en-US" sz="2400" dirty="0"/>
          </a:p>
        </p:txBody>
      </p:sp>
      <p:pic>
        <p:nvPicPr>
          <p:cNvPr id="5" name="Marcador de posición de imagen 4"/>
          <p:cNvPicPr>
            <a:picLocks noGrp="1" noChangeAspect="1"/>
          </p:cNvPicPr>
          <p:nvPr>
            <p:ph type="pic" idx="1"/>
          </p:nvPr>
        </p:nvPicPr>
        <p:blipFill>
          <a:blip r:embed="rId2"/>
          <a:srcRect l="25884" r="25884"/>
          <a:stretch>
            <a:fillRect/>
          </a:stretch>
        </p:blipFill>
        <p:spPr>
          <a:prstGeom prst="rect">
            <a:avLst/>
          </a:prstGeom>
        </p:spPr>
      </p:pic>
      <p:sp>
        <p:nvSpPr>
          <p:cNvPr id="4" name="Marcador de texto 3"/>
          <p:cNvSpPr>
            <a:spLocks noGrp="1"/>
          </p:cNvSpPr>
          <p:nvPr>
            <p:ph type="body" sz="half" idx="2"/>
          </p:nvPr>
        </p:nvSpPr>
        <p:spPr/>
        <p:txBody>
          <a:bodyPr>
            <a:normAutofit fontScale="92500" lnSpcReduction="10000"/>
          </a:bodyPr>
          <a:lstStyle/>
          <a:p>
            <a:r>
              <a:rPr lang="es-MX" dirty="0"/>
              <a:t>En el siglo XVI el filósofo y matemático René Descartes (1596-1650) desarrolló un método para relacionar las curvas con ecuaciones. Este método es la llamada Geometría Analítica. En la Geometría Analítica las curvas cónicas se pueden representar por ecuaciones de segundo grado en las variables x e </a:t>
            </a:r>
            <a:r>
              <a:rPr lang="es-MX" dirty="0" smtClean="0"/>
              <a:t>y</a:t>
            </a:r>
            <a:endParaRPr lang="es-MX" dirty="0"/>
          </a:p>
          <a:p>
            <a:r>
              <a:rPr lang="es-MX" dirty="0"/>
              <a:t>El resultado más sorprendente de la Geometría Analítica es que todas las ecuaciones de segundo grado en dos variables representan secciones cónicas se lo debemos a </a:t>
            </a:r>
            <a:r>
              <a:rPr lang="es-MX" dirty="0" err="1"/>
              <a:t>Jan</a:t>
            </a:r>
            <a:r>
              <a:rPr lang="es-MX" dirty="0"/>
              <a:t> de Witt (1629-1672). Sin lugar a dudas las cónicas son las curvas más importantes que la geometría ofrece a la física. Por ejemplo, las propiedades de reflexión son de gran utilidad en la óptica. Pero sin duda lo que las hace más importantes en la física es el hecho de que las órbitas de los planetas alrededor del sol sean elipses y que, más aún, la trayectoria de cualquier cuerpo sometido a una fuerza gravitatoria es una curva cónica</a:t>
            </a:r>
            <a:endParaRPr lang="en-US" dirty="0"/>
          </a:p>
        </p:txBody>
      </p:sp>
    </p:spTree>
    <p:extLst>
      <p:ext uri="{BB962C8B-B14F-4D97-AF65-F5344CB8AC3E}">
        <p14:creationId xmlns:p14="http://schemas.microsoft.com/office/powerpoint/2010/main" val="119728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971" y="777436"/>
            <a:ext cx="8610600" cy="1293028"/>
          </a:xfrm>
        </p:spPr>
        <p:txBody>
          <a:bodyPr/>
          <a:lstStyle/>
          <a:p>
            <a:pPr algn="l"/>
            <a:r>
              <a:rPr lang="es-CO" dirty="0" smtClean="0"/>
              <a:t>CONICAS </a:t>
            </a:r>
            <a:endParaRPr lang="en-US" dirty="0"/>
          </a:p>
        </p:txBody>
      </p:sp>
      <p:pic>
        <p:nvPicPr>
          <p:cNvPr id="5" name="Marcador de contenido 4"/>
          <p:cNvPicPr>
            <a:picLocks noGrp="1" noChangeAspect="1"/>
          </p:cNvPicPr>
          <p:nvPr>
            <p:ph sz="half" idx="1"/>
          </p:nvPr>
        </p:nvPicPr>
        <p:blipFill>
          <a:blip r:embed="rId2"/>
          <a:stretch>
            <a:fillRect/>
          </a:stretch>
        </p:blipFill>
        <p:spPr>
          <a:xfrm>
            <a:off x="378823" y="2070464"/>
            <a:ext cx="5368834" cy="4148220"/>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6035039" y="2070464"/>
            <a:ext cx="5225143" cy="4148220"/>
          </a:xfrm>
          <a:prstGeom prst="rect">
            <a:avLst/>
          </a:prstGeom>
        </p:spPr>
      </p:pic>
    </p:spTree>
    <p:extLst>
      <p:ext uri="{BB962C8B-B14F-4D97-AF65-F5344CB8AC3E}">
        <p14:creationId xmlns:p14="http://schemas.microsoft.com/office/powerpoint/2010/main" val="1619404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aplicaciones</a:t>
            </a:r>
            <a:r>
              <a:rPr lang="en-US" dirty="0"/>
              <a:t> de las </a:t>
            </a:r>
            <a:r>
              <a:rPr lang="en-US" dirty="0" err="1"/>
              <a:t>conicas</a:t>
            </a:r>
            <a:endParaRPr lang="en-US" dirty="0"/>
          </a:p>
        </p:txBody>
      </p:sp>
      <p:pic>
        <p:nvPicPr>
          <p:cNvPr id="5" name="Marcador de contenido 4"/>
          <p:cNvPicPr>
            <a:picLocks noGrp="1" noChangeAspect="1"/>
          </p:cNvPicPr>
          <p:nvPr>
            <p:ph idx="1"/>
          </p:nvPr>
        </p:nvPicPr>
        <p:blipFill>
          <a:blip r:embed="rId2"/>
          <a:stretch>
            <a:fillRect/>
          </a:stretch>
        </p:blipFill>
        <p:spPr>
          <a:xfrm>
            <a:off x="6230983" y="1319349"/>
            <a:ext cx="5277394" cy="5043026"/>
          </a:xfrm>
          <a:prstGeom prst="rect">
            <a:avLst/>
          </a:prstGeom>
        </p:spPr>
      </p:pic>
      <p:sp>
        <p:nvSpPr>
          <p:cNvPr id="4" name="Marcador de texto 3"/>
          <p:cNvSpPr>
            <a:spLocks noGrp="1"/>
          </p:cNvSpPr>
          <p:nvPr>
            <p:ph type="body" sz="half" idx="2"/>
          </p:nvPr>
        </p:nvSpPr>
        <p:spPr>
          <a:xfrm>
            <a:off x="685799" y="3124199"/>
            <a:ext cx="5427617" cy="3094485"/>
          </a:xfrm>
        </p:spPr>
        <p:txBody>
          <a:bodyPr>
            <a:normAutofit fontScale="92500" lnSpcReduction="10000"/>
          </a:bodyPr>
          <a:lstStyle/>
          <a:p>
            <a:pPr fontAlgn="base"/>
            <a:r>
              <a:rPr lang="es-MX" dirty="0"/>
              <a:t>En su libro “Secciones Cónicas”, Apolonio estableció que las </a:t>
            </a:r>
            <a:r>
              <a:rPr lang="es-MX" dirty="0">
                <a:hlinkClick r:id="rId3"/>
              </a:rPr>
              <a:t>cónicas</a:t>
            </a:r>
            <a:r>
              <a:rPr lang="es-MX" dirty="0"/>
              <a:t> se podían clasificar en tres tipos, según el ángulo de intersección de un plano y un </a:t>
            </a:r>
            <a:r>
              <a:rPr lang="es-MX" dirty="0">
                <a:hlinkClick r:id="rId4"/>
              </a:rPr>
              <a:t>cono</a:t>
            </a:r>
            <a:r>
              <a:rPr lang="es-MX" dirty="0"/>
              <a:t>:</a:t>
            </a:r>
          </a:p>
          <a:p>
            <a:pPr fontAlgn="base"/>
            <a:r>
              <a:rPr lang="es-MX" b="1" dirty="0">
                <a:hlinkClick r:id="rId5"/>
              </a:rPr>
              <a:t>Elipse</a:t>
            </a:r>
            <a:r>
              <a:rPr lang="es-MX" dirty="0"/>
              <a:t>: intersección del </a:t>
            </a:r>
            <a:r>
              <a:rPr lang="es-MX" dirty="0">
                <a:hlinkClick r:id="rId4"/>
              </a:rPr>
              <a:t>cono</a:t>
            </a:r>
            <a:r>
              <a:rPr lang="es-MX" dirty="0"/>
              <a:t> y un plano con un ángulo mayor al de la </a:t>
            </a:r>
            <a:r>
              <a:rPr lang="es-MX" dirty="0" err="1"/>
              <a:t>generatriz.Según</a:t>
            </a:r>
            <a:r>
              <a:rPr lang="es-MX" dirty="0"/>
              <a:t> la 1ª ley de Kepler, descrita por el famoso astrónomo en 1609, las trayectorias de las órbitas de los planetas alrededor del Sol son elípticas, siendo el Sol uno de sus focos.</a:t>
            </a:r>
          </a:p>
          <a:p>
            <a:pPr fontAlgn="base"/>
            <a:r>
              <a:rPr lang="es-MX" b="1" dirty="0">
                <a:hlinkClick r:id="rId6"/>
              </a:rPr>
              <a:t>Parábola</a:t>
            </a:r>
            <a:r>
              <a:rPr lang="es-MX" dirty="0"/>
              <a:t>: es la intersección del </a:t>
            </a:r>
            <a:r>
              <a:rPr lang="es-MX" dirty="0">
                <a:hlinkClick r:id="rId4"/>
              </a:rPr>
              <a:t>cono</a:t>
            </a:r>
            <a:r>
              <a:rPr lang="es-MX" dirty="0"/>
              <a:t> con un plano paralelo a su generatriz y que corta a la </a:t>
            </a:r>
            <a:r>
              <a:rPr lang="es-MX" dirty="0" err="1"/>
              <a:t>base.Gracias</a:t>
            </a:r>
            <a:r>
              <a:rPr lang="es-MX" dirty="0"/>
              <a:t> a su forma de </a:t>
            </a:r>
            <a:r>
              <a:rPr lang="es-MX" dirty="0">
                <a:hlinkClick r:id="rId6"/>
              </a:rPr>
              <a:t>parábola</a:t>
            </a:r>
            <a:r>
              <a:rPr lang="es-MX" dirty="0"/>
              <a:t>, las </a:t>
            </a:r>
            <a:r>
              <a:rPr lang="es-MX" b="1" dirty="0"/>
              <a:t>antenas parabólicas</a:t>
            </a:r>
            <a:r>
              <a:rPr lang="es-MX" dirty="0"/>
              <a:t> tienen la propiedad de reflejar hacia su foco todos los rayos paralelos de las ondas que recibe. De esta forma puede concentrar toda la señal que recibe su superficie en un solo punto.</a:t>
            </a:r>
          </a:p>
          <a:p>
            <a:endParaRPr lang="en-US" dirty="0"/>
          </a:p>
        </p:txBody>
      </p:sp>
    </p:spTree>
    <p:extLst>
      <p:ext uri="{BB962C8B-B14F-4D97-AF65-F5344CB8AC3E}">
        <p14:creationId xmlns:p14="http://schemas.microsoft.com/office/powerpoint/2010/main" val="205431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669" y="790499"/>
            <a:ext cx="8610600" cy="1293028"/>
          </a:xfrm>
        </p:spPr>
        <p:txBody>
          <a:bodyPr/>
          <a:lstStyle/>
          <a:p>
            <a:pPr algn="l"/>
            <a:r>
              <a:rPr lang="es-CO" dirty="0" err="1" smtClean="0"/>
              <a:t>definicion</a:t>
            </a:r>
            <a:endParaRPr lang="en-US" dirty="0"/>
          </a:p>
        </p:txBody>
      </p:sp>
      <p:sp>
        <p:nvSpPr>
          <p:cNvPr id="3" name="Marcador de contenido 2"/>
          <p:cNvSpPr>
            <a:spLocks noGrp="1"/>
          </p:cNvSpPr>
          <p:nvPr>
            <p:ph idx="1"/>
          </p:nvPr>
        </p:nvSpPr>
        <p:spPr/>
        <p:txBody>
          <a:bodyPr>
            <a:normAutofit fontScale="92500" lnSpcReduction="10000"/>
          </a:bodyPr>
          <a:lstStyle/>
          <a:p>
            <a:r>
              <a:rPr lang="es-MX" dirty="0"/>
              <a:t>Se denomina cónica o sección cónica al conjunto de los puntos que forman la intersección de un plano con un cono de </a:t>
            </a:r>
            <a:r>
              <a:rPr lang="es-MX" dirty="0">
                <a:hlinkClick r:id="rId2"/>
              </a:rPr>
              <a:t>revolución</a:t>
            </a:r>
            <a:r>
              <a:rPr lang="es-MX" dirty="0"/>
              <a:t> de dos ramas. Si el plano es perpendicular al eje del cono, la intersección es una circunferencia o punto, según que corte a una rama o pasa por el vértice. Si el plano no perpendicular al eje, pero corta a toda generatriz, la intersección es una elipse. Si plano es paralelo a una </a:t>
            </a:r>
            <a:r>
              <a:rPr lang="es-MX" dirty="0" err="1"/>
              <a:t>genetriz</a:t>
            </a:r>
            <a:r>
              <a:rPr lang="es-MX" dirty="0"/>
              <a:t> y corta a todas las demás, la intersección es una parábola. Si el plano corta a dos ramas del cono y no pasa nada por el vértice, la intersección es una hipérbola, Si el plano pasa por el vértice, la intersección es un punto, dos rectas que se cortan, o una sola </a:t>
            </a:r>
            <a:r>
              <a:rPr lang="es-MX" dirty="0" smtClean="0"/>
              <a:t>recta</a:t>
            </a:r>
          </a:p>
          <a:p>
            <a:endParaRPr lang="es-MX" dirty="0"/>
          </a:p>
          <a:p>
            <a:r>
              <a:rPr lang="es-MX" dirty="0" smtClean="0"/>
              <a:t>Las </a:t>
            </a:r>
            <a:r>
              <a:rPr lang="es-MX" dirty="0" smtClean="0">
                <a:hlinkClick r:id="rId3"/>
              </a:rPr>
              <a:t>cónicas</a:t>
            </a:r>
            <a:r>
              <a:rPr lang="es-MX" dirty="0" smtClean="0"/>
              <a:t> están muy presentes en nuestro día a día. Las antenas parabólicas, la forma hiperbólica de muchas chimeneas de evaporación de las centrales nucleares y térmicas, la forma circular de los </a:t>
            </a:r>
            <a:r>
              <a:rPr lang="es-MX" dirty="0" err="1" smtClean="0"/>
              <a:t>dvds</a:t>
            </a:r>
            <a:r>
              <a:rPr lang="es-MX" dirty="0" smtClean="0"/>
              <a:t>, el telescopio que utiliza las propiedades reflectantes de la </a:t>
            </a:r>
            <a:r>
              <a:rPr lang="es-MX" dirty="0" smtClean="0">
                <a:hlinkClick r:id="rId4"/>
              </a:rPr>
              <a:t>parábola</a:t>
            </a:r>
            <a:r>
              <a:rPr lang="es-MX" dirty="0" smtClean="0"/>
              <a:t>, etc. Estas y muchas más son las aplicaciones del </a:t>
            </a:r>
            <a:r>
              <a:rPr lang="es-MX" dirty="0" err="1" smtClean="0"/>
              <a:t>increible</a:t>
            </a:r>
            <a:r>
              <a:rPr lang="es-MX" dirty="0" smtClean="0"/>
              <a:t> mundo de las cónicas.</a:t>
            </a:r>
            <a:endParaRPr lang="en-US" dirty="0"/>
          </a:p>
        </p:txBody>
      </p:sp>
    </p:spTree>
    <p:extLst>
      <p:ext uri="{BB962C8B-B14F-4D97-AF65-F5344CB8AC3E}">
        <p14:creationId xmlns:p14="http://schemas.microsoft.com/office/powerpoint/2010/main" val="4087490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803561"/>
            <a:ext cx="8610600" cy="1293028"/>
          </a:xfrm>
        </p:spPr>
        <p:txBody>
          <a:bodyPr/>
          <a:lstStyle/>
          <a:p>
            <a:r>
              <a:rPr lang="en-US" b="1" i="1" u="sng" dirty="0" err="1">
                <a:latin typeface="Algerian" panose="04020705040A02060702" pitchFamily="82" charset="0"/>
              </a:rPr>
              <a:t>Clasificación</a:t>
            </a:r>
            <a:r>
              <a:rPr lang="en-US" b="1" i="1" u="sng" dirty="0">
                <a:latin typeface="Algerian" panose="04020705040A02060702" pitchFamily="82" charset="0"/>
              </a:rPr>
              <a:t> de las </a:t>
            </a:r>
            <a:r>
              <a:rPr lang="en-US" b="1" i="1" u="sng" dirty="0" err="1">
                <a:latin typeface="Algerian" panose="04020705040A02060702" pitchFamily="82" charset="0"/>
              </a:rPr>
              <a:t>cónicas</a:t>
            </a:r>
            <a:r>
              <a:rPr lang="en-US" b="1" dirty="0">
                <a:latin typeface="Algerian" panose="04020705040A02060702" pitchFamily="82" charset="0"/>
              </a:rPr>
              <a:t/>
            </a:r>
            <a:br>
              <a:rPr lang="en-US" b="1" dirty="0">
                <a:latin typeface="Algerian" panose="04020705040A02060702" pitchFamily="82" charset="0"/>
              </a:rPr>
            </a:br>
            <a:endParaRPr lang="en-US" dirty="0">
              <a:latin typeface="Algerian" panose="04020705040A02060702" pitchFamily="82" charset="0"/>
            </a:endParaRPr>
          </a:p>
        </p:txBody>
      </p:sp>
      <p:pic>
        <p:nvPicPr>
          <p:cNvPr id="4" name="Marcador de contenido 3"/>
          <p:cNvPicPr>
            <a:picLocks noGrp="1" noChangeAspect="1"/>
          </p:cNvPicPr>
          <p:nvPr>
            <p:ph idx="1"/>
          </p:nvPr>
        </p:nvPicPr>
        <p:blipFill>
          <a:blip r:embed="rId2"/>
          <a:stretch>
            <a:fillRect/>
          </a:stretch>
        </p:blipFill>
        <p:spPr>
          <a:xfrm>
            <a:off x="143691" y="1998616"/>
            <a:ext cx="5120640" cy="4062550"/>
          </a:xfrm>
          <a:prstGeom prst="rect">
            <a:avLst/>
          </a:prstGeom>
        </p:spPr>
      </p:pic>
      <p:pic>
        <p:nvPicPr>
          <p:cNvPr id="5" name="Imagen 4"/>
          <p:cNvPicPr>
            <a:picLocks noChangeAspect="1"/>
          </p:cNvPicPr>
          <p:nvPr/>
        </p:nvPicPr>
        <p:blipFill>
          <a:blip r:embed="rId3"/>
          <a:stretch>
            <a:fillRect/>
          </a:stretch>
        </p:blipFill>
        <p:spPr>
          <a:xfrm>
            <a:off x="5081451" y="1834514"/>
            <a:ext cx="7110549" cy="4657725"/>
          </a:xfrm>
          <a:prstGeom prst="rect">
            <a:avLst/>
          </a:prstGeom>
        </p:spPr>
      </p:pic>
    </p:spTree>
    <p:extLst>
      <p:ext uri="{BB962C8B-B14F-4D97-AF65-F5344CB8AC3E}">
        <p14:creationId xmlns:p14="http://schemas.microsoft.com/office/powerpoint/2010/main" val="672594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8" y="1180011"/>
            <a:ext cx="8610599" cy="1303867"/>
          </a:xfrm>
        </p:spPr>
        <p:txBody>
          <a:bodyPr/>
          <a:lstStyle/>
          <a:p>
            <a:pPr algn="l"/>
            <a:r>
              <a:rPr lang="en-US" dirty="0"/>
              <a:t>CIRCUNFERENCIA</a:t>
            </a:r>
            <a:endParaRPr lang="en-US" dirty="0"/>
          </a:p>
        </p:txBody>
      </p:sp>
      <p:sp>
        <p:nvSpPr>
          <p:cNvPr id="4" name="Marcador de texto 3"/>
          <p:cNvSpPr>
            <a:spLocks noGrp="1"/>
          </p:cNvSpPr>
          <p:nvPr>
            <p:ph type="body" sz="half" idx="15"/>
          </p:nvPr>
        </p:nvSpPr>
        <p:spPr>
          <a:xfrm>
            <a:off x="685798" y="2904565"/>
            <a:ext cx="6146075" cy="3314132"/>
          </a:xfrm>
        </p:spPr>
        <p:txBody>
          <a:bodyPr/>
          <a:lstStyle/>
          <a:p>
            <a:r>
              <a:rPr lang="es-MX" sz="2400" dirty="0"/>
              <a:t>La circunferencia podemos definirla como una línea curva cerrada que consta de la sucesión de puntos equidistantes de un punto llamado centro. El término equidistar significa que están a la misma distancia. Los puntos de la circunferencia y los que se encuentran dentro de ella forman una superficie llamada círculo</a:t>
            </a:r>
            <a:r>
              <a:rPr lang="es-MX" dirty="0"/>
              <a:t>.</a:t>
            </a:r>
            <a:endParaRPr lang="en-US" dirty="0"/>
          </a:p>
        </p:txBody>
      </p:sp>
      <p:pic>
        <p:nvPicPr>
          <p:cNvPr id="9" name="Imagen 8"/>
          <p:cNvPicPr>
            <a:picLocks noChangeAspect="1"/>
          </p:cNvPicPr>
          <p:nvPr/>
        </p:nvPicPr>
        <p:blipFill>
          <a:blip r:embed="rId2"/>
          <a:stretch>
            <a:fillRect/>
          </a:stretch>
        </p:blipFill>
        <p:spPr>
          <a:xfrm>
            <a:off x="6831873" y="2904565"/>
            <a:ext cx="4829393" cy="2777778"/>
          </a:xfrm>
          <a:prstGeom prst="rect">
            <a:avLst/>
          </a:prstGeom>
        </p:spPr>
      </p:pic>
    </p:spTree>
    <p:extLst>
      <p:ext uri="{BB962C8B-B14F-4D97-AF65-F5344CB8AC3E}">
        <p14:creationId xmlns:p14="http://schemas.microsoft.com/office/powerpoint/2010/main" val="391151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738248"/>
            <a:ext cx="8610600" cy="1293028"/>
          </a:xfrm>
        </p:spPr>
        <p:txBody>
          <a:bodyPr/>
          <a:lstStyle/>
          <a:p>
            <a:pPr algn="l"/>
            <a:r>
              <a:rPr lang="en-US" dirty="0"/>
              <a:t>HIPÉRBOLA</a:t>
            </a:r>
            <a:endParaRPr lang="en-US" dirty="0"/>
          </a:p>
        </p:txBody>
      </p:sp>
      <p:sp>
        <p:nvSpPr>
          <p:cNvPr id="3" name="Marcador de contenido 2"/>
          <p:cNvSpPr>
            <a:spLocks noGrp="1"/>
          </p:cNvSpPr>
          <p:nvPr>
            <p:ph idx="1"/>
          </p:nvPr>
        </p:nvSpPr>
        <p:spPr/>
        <p:txBody>
          <a:bodyPr/>
          <a:lstStyle/>
          <a:p>
            <a:r>
              <a:rPr lang="es-MX" dirty="0"/>
              <a:t>D</a:t>
            </a:r>
            <a:r>
              <a:rPr lang="es-MX" dirty="0" smtClean="0"/>
              <a:t>e </a:t>
            </a:r>
            <a:r>
              <a:rPr lang="es-MX" dirty="0"/>
              <a:t>"avanzar mas </a:t>
            </a:r>
            <a:r>
              <a:rPr lang="es-MX" dirty="0" err="1"/>
              <a:t>alla</a:t>
            </a:r>
            <a:r>
              <a:rPr lang="es-MX" dirty="0"/>
              <a:t>", el </a:t>
            </a:r>
            <a:r>
              <a:rPr lang="es-MX" dirty="0" err="1"/>
              <a:t>area</a:t>
            </a:r>
            <a:r>
              <a:rPr lang="es-MX" dirty="0"/>
              <a:t> </a:t>
            </a:r>
            <a:r>
              <a:rPr lang="es-MX" dirty="0" err="1" smtClean="0"/>
              <a:t>exedia</a:t>
            </a:r>
            <a:r>
              <a:rPr lang="es-MX" dirty="0" smtClean="0"/>
              <a:t> </a:t>
            </a:r>
            <a:r>
              <a:rPr lang="es-MX" dirty="0"/>
              <a:t>el segmento </a:t>
            </a:r>
            <a:r>
              <a:rPr lang="es-MX" dirty="0" smtClean="0"/>
              <a:t>dado</a:t>
            </a:r>
          </a:p>
          <a:p>
            <a:endParaRPr lang="en-US" dirty="0"/>
          </a:p>
        </p:txBody>
      </p:sp>
      <p:pic>
        <p:nvPicPr>
          <p:cNvPr id="5" name="Imagen 4"/>
          <p:cNvPicPr>
            <a:picLocks noChangeAspect="1"/>
          </p:cNvPicPr>
          <p:nvPr/>
        </p:nvPicPr>
        <p:blipFill>
          <a:blip r:embed="rId2"/>
          <a:stretch>
            <a:fillRect/>
          </a:stretch>
        </p:blipFill>
        <p:spPr>
          <a:xfrm>
            <a:off x="1371600" y="2795451"/>
            <a:ext cx="7694023" cy="3749040"/>
          </a:xfrm>
          <a:prstGeom prst="rect">
            <a:avLst/>
          </a:prstGeom>
        </p:spPr>
      </p:pic>
      <p:pic>
        <p:nvPicPr>
          <p:cNvPr id="6" name="Imagen 5"/>
          <p:cNvPicPr>
            <a:picLocks noChangeAspect="1"/>
          </p:cNvPicPr>
          <p:nvPr/>
        </p:nvPicPr>
        <p:blipFill>
          <a:blip r:embed="rId3"/>
          <a:stretch>
            <a:fillRect/>
          </a:stretch>
        </p:blipFill>
        <p:spPr>
          <a:xfrm>
            <a:off x="2991394" y="2965269"/>
            <a:ext cx="4075611" cy="3253415"/>
          </a:xfrm>
          <a:prstGeom prst="rect">
            <a:avLst/>
          </a:prstGeom>
        </p:spPr>
      </p:pic>
    </p:spTree>
    <p:extLst>
      <p:ext uri="{BB962C8B-B14F-4D97-AF65-F5344CB8AC3E}">
        <p14:creationId xmlns:p14="http://schemas.microsoft.com/office/powerpoint/2010/main" val="359748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64</TotalTime>
  <Words>438</Words>
  <Application>Microsoft Office PowerPoint</Application>
  <PresentationFormat>Panorámica</PresentationFormat>
  <Paragraphs>23</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Algerian</vt:lpstr>
      <vt:lpstr>Arial</vt:lpstr>
      <vt:lpstr>Century Gothic</vt:lpstr>
      <vt:lpstr>Estela de condensación</vt:lpstr>
      <vt:lpstr>historia y aplicacion de las conicas</vt:lpstr>
      <vt:lpstr>HISTORIA DE LAS CONICAS </vt:lpstr>
      <vt:lpstr>Las parábolas son las curvas que se obtienen al cortar una superficie cónica con un plano paralelo a una sola generatriz (Arista). Apolonio demostró que las curvas cónicas tienen muchas propiedades interesantes. Algunas de esas propiedades son las que se utilizan actualmente para definirlas. Quizás las propiedades más interesantes y útiles que descubrió Apolonio de las cónicas son las llamadas propiedades de reflexión. Si se construyen espejos con la forma de una curva cónica que gira alrededor de su eje, se obtienen los llamados espejos elípticos, parabólicos o hiperbólicos, según la curva que gira </vt:lpstr>
      <vt:lpstr>CONICAS </vt:lpstr>
      <vt:lpstr>aplicaciones de las conicas</vt:lpstr>
      <vt:lpstr>definicion</vt:lpstr>
      <vt:lpstr>Clasificación de las cónicas </vt:lpstr>
      <vt:lpstr>CIRCUNFERENCIA</vt:lpstr>
      <vt:lpstr>HIPÉRBOLA</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y aplicacion de las conicas</dc:title>
  <dc:creator>Usuario de Windows</dc:creator>
  <cp:lastModifiedBy>Usuario de Windows</cp:lastModifiedBy>
  <cp:revision>4</cp:revision>
  <dcterms:created xsi:type="dcterms:W3CDTF">2021-09-23T16:54:55Z</dcterms:created>
  <dcterms:modified xsi:type="dcterms:W3CDTF">2021-09-23T17:59:31Z</dcterms:modified>
</cp:coreProperties>
</file>