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9/30/2021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9/30/2021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9/30/2021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9/30/2021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9/30/2021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CO" dirty="0"/>
              <a:t>La globalización</a:t>
            </a:r>
            <a:endParaRPr lang="en-US" dirty="0"/>
          </a:p>
        </p:txBody>
      </p:sp>
      <p:sp>
        <p:nvSpPr>
          <p:cNvPr id="3" name="Subtítulo 2"/>
          <p:cNvSpPr>
            <a:spLocks noGrp="1"/>
          </p:cNvSpPr>
          <p:nvPr>
            <p:ph type="subTitle" idx="1"/>
          </p:nvPr>
        </p:nvSpPr>
        <p:spPr/>
        <p:txBody>
          <a:bodyPr/>
          <a:lstStyle/>
          <a:p>
            <a:r>
              <a:rPr lang="es-CO" dirty="0" smtClean="0"/>
              <a:t>DANIELA MONTEALEGRE 10-2</a:t>
            </a:r>
            <a:endParaRPr lang="en-US" dirty="0"/>
          </a:p>
        </p:txBody>
      </p:sp>
    </p:spTree>
    <p:extLst>
      <p:ext uri="{BB962C8B-B14F-4D97-AF65-F5344CB8AC3E}">
        <p14:creationId xmlns:p14="http://schemas.microsoft.com/office/powerpoint/2010/main" val="37802006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1193800"/>
            <a:ext cx="9601200" cy="1485900"/>
          </a:xfrm>
        </p:spPr>
        <p:txBody>
          <a:bodyPr/>
          <a:lstStyle/>
          <a:p>
            <a:r>
              <a:rPr lang="es-MX" dirty="0" smtClean="0">
                <a:solidFill>
                  <a:srgbClr val="FF0000"/>
                </a:solidFill>
              </a:rPr>
              <a:t>¿</a:t>
            </a:r>
            <a:r>
              <a:rPr lang="es-MX" dirty="0" smtClean="0">
                <a:solidFill>
                  <a:srgbClr val="FF0000"/>
                </a:solidFill>
                <a:latin typeface="Baskerville Old Face" panose="02020602080505020303" pitchFamily="18" charset="0"/>
              </a:rPr>
              <a:t>qué </a:t>
            </a:r>
            <a:r>
              <a:rPr lang="es-MX" dirty="0">
                <a:solidFill>
                  <a:srgbClr val="FF0000"/>
                </a:solidFill>
                <a:latin typeface="Baskerville Old Face" panose="02020602080505020303" pitchFamily="18" charset="0"/>
              </a:rPr>
              <a:t>es la </a:t>
            </a:r>
            <a:r>
              <a:rPr lang="es-MX" dirty="0" smtClean="0">
                <a:solidFill>
                  <a:srgbClr val="FF0000"/>
                </a:solidFill>
                <a:latin typeface="Baskerville Old Face" panose="02020602080505020303" pitchFamily="18" charset="0"/>
              </a:rPr>
              <a:t>globalización</a:t>
            </a:r>
            <a:r>
              <a:rPr lang="es-MX" dirty="0" smtClean="0">
                <a:solidFill>
                  <a:srgbClr val="FF0000"/>
                </a:solidFill>
              </a:rPr>
              <a:t>?</a:t>
            </a:r>
            <a:endParaRPr lang="en-US" dirty="0">
              <a:solidFill>
                <a:srgbClr val="FF0000"/>
              </a:solidFill>
            </a:endParaRPr>
          </a:p>
        </p:txBody>
      </p:sp>
      <p:sp>
        <p:nvSpPr>
          <p:cNvPr id="3" name="Marcador de contenido 2"/>
          <p:cNvSpPr>
            <a:spLocks noGrp="1"/>
          </p:cNvSpPr>
          <p:nvPr>
            <p:ph idx="1"/>
          </p:nvPr>
        </p:nvSpPr>
        <p:spPr>
          <a:xfrm>
            <a:off x="1371600" y="1591733"/>
            <a:ext cx="10583333" cy="5080000"/>
          </a:xfrm>
        </p:spPr>
        <p:txBody>
          <a:bodyPr/>
          <a:lstStyle/>
          <a:p>
            <a:pPr marL="0" indent="0">
              <a:buNone/>
            </a:pPr>
            <a:endParaRPr lang="es-MX" dirty="0" smtClean="0"/>
          </a:p>
          <a:p>
            <a:r>
              <a:rPr lang="es-MX" dirty="0">
                <a:latin typeface="Baskerville Old Face" panose="02020602080505020303" pitchFamily="18" charset="0"/>
              </a:rPr>
              <a:t>La globalización, en ocasiones denominada mundialización, es un proceso económico, tecnológico, político, social y cultural a escala mundial que consiste en la creciente comunicación e </a:t>
            </a:r>
            <a:r>
              <a:rPr lang="es-MX" dirty="0" smtClean="0">
                <a:latin typeface="Baskerville Old Face" panose="02020602080505020303" pitchFamily="18" charset="0"/>
              </a:rPr>
              <a:t>interdependencia</a:t>
            </a:r>
            <a:endParaRPr lang="es-MX" dirty="0">
              <a:latin typeface="Baskerville Old Face" panose="02020602080505020303" pitchFamily="18" charset="0"/>
            </a:endParaRPr>
          </a:p>
          <a:p>
            <a:r>
              <a:rPr lang="es-MX" dirty="0" smtClean="0">
                <a:latin typeface="Baskerville Old Face" panose="02020602080505020303" pitchFamily="18" charset="0"/>
              </a:rPr>
              <a:t>La</a:t>
            </a:r>
            <a:r>
              <a:rPr lang="es-MX" dirty="0">
                <a:latin typeface="Baskerville Old Face" panose="02020602080505020303" pitchFamily="18" charset="0"/>
              </a:rPr>
              <a:t> </a:t>
            </a:r>
            <a:r>
              <a:rPr lang="es-MX" b="1" dirty="0">
                <a:latin typeface="Baskerville Old Face" panose="02020602080505020303" pitchFamily="18" charset="0"/>
              </a:rPr>
              <a:t>globalización</a:t>
            </a:r>
            <a:r>
              <a:rPr lang="es-MX" dirty="0">
                <a:latin typeface="Baskerville Old Face" panose="02020602080505020303" pitchFamily="18" charset="0"/>
              </a:rPr>
              <a:t> puede ser descrita como la cada vez mayor integración económica de todos los países del mundo como consecuencia de la liberalización y el consiguiente aumento en el volumen y la variedad de comercio internacional de bienes y servicios, la reducción de los costos de transporte, la creciente </a:t>
            </a:r>
            <a:r>
              <a:rPr lang="es-MX" dirty="0" smtClean="0">
                <a:latin typeface="Baskerville Old Face" panose="02020602080505020303" pitchFamily="18" charset="0"/>
              </a:rPr>
              <a:t>intensidad</a:t>
            </a:r>
          </a:p>
          <a:p>
            <a:r>
              <a:rPr lang="es-MX" dirty="0">
                <a:latin typeface="Baskerville Old Face" panose="02020602080505020303" pitchFamily="18" charset="0"/>
              </a:rPr>
              <a:t>La globalización de la economía, de la tecnología y de los medios de comunicación lleva también a la globalización de los problemas, desde los mercados financieros y del trabajo hasta a los de la ecología y de la criminalidad organizada. Esta globalización de los problemas demanda, por tanto, también, una globalización ética -del</a:t>
            </a:r>
            <a:r>
              <a:rPr lang="es-MX" i="1" dirty="0">
                <a:latin typeface="Baskerville Old Face" panose="02020602080505020303" pitchFamily="18" charset="0"/>
              </a:rPr>
              <a:t> </a:t>
            </a:r>
            <a:r>
              <a:rPr lang="es-MX" i="1" dirty="0" err="1">
                <a:latin typeface="Baskerville Old Face" panose="02020602080505020303" pitchFamily="18" charset="0"/>
              </a:rPr>
              <a:t>ethos</a:t>
            </a:r>
            <a:r>
              <a:rPr lang="es-MX" dirty="0">
                <a:latin typeface="Baskerville Old Face" panose="02020602080505020303" pitchFamily="18" charset="0"/>
              </a:rPr>
              <a:t>-: no un sistema ético uniforme; pero sí un necesario mínimum de valores éticos comunes, de actitudes fundamentales y criterios, a los que puedan comprometerse todas las religiones, naciones y grupos de intereses. Por tanto, un</a:t>
            </a:r>
            <a:r>
              <a:rPr lang="es-MX" i="1" dirty="0">
                <a:latin typeface="Baskerville Old Face" panose="02020602080505020303" pitchFamily="18" charset="0"/>
              </a:rPr>
              <a:t> </a:t>
            </a:r>
            <a:r>
              <a:rPr lang="es-MX" i="1" dirty="0" err="1">
                <a:latin typeface="Baskerville Old Face" panose="02020602080505020303" pitchFamily="18" charset="0"/>
              </a:rPr>
              <a:t>ethos</a:t>
            </a:r>
            <a:r>
              <a:rPr lang="es-MX" i="1" dirty="0">
                <a:latin typeface="Baskerville Old Face" panose="02020602080505020303" pitchFamily="18" charset="0"/>
              </a:rPr>
              <a:t> </a:t>
            </a:r>
            <a:r>
              <a:rPr lang="es-MX" dirty="0">
                <a:latin typeface="Baskerville Old Face" panose="02020602080505020303" pitchFamily="18" charset="0"/>
              </a:rPr>
              <a:t>fundamental común de los hombre</a:t>
            </a:r>
            <a:endParaRPr lang="en-US" dirty="0">
              <a:latin typeface="Baskerville Old Face" panose="02020602080505020303" pitchFamily="18" charset="0"/>
            </a:endParaRPr>
          </a:p>
        </p:txBody>
      </p:sp>
    </p:spTree>
    <p:extLst>
      <p:ext uri="{BB962C8B-B14F-4D97-AF65-F5344CB8AC3E}">
        <p14:creationId xmlns:p14="http://schemas.microsoft.com/office/powerpoint/2010/main" val="2226953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latin typeface="Baskerville Old Face" panose="02020602080505020303" pitchFamily="18" charset="0"/>
              </a:rPr>
              <a:t>¿</a:t>
            </a:r>
            <a:r>
              <a:rPr lang="es-MX" dirty="0" smtClean="0">
                <a:latin typeface="Baskerville Old Face" panose="02020602080505020303" pitchFamily="18" charset="0"/>
              </a:rPr>
              <a:t>cual </a:t>
            </a:r>
            <a:r>
              <a:rPr lang="es-MX" dirty="0">
                <a:latin typeface="Baskerville Old Face" panose="02020602080505020303" pitchFamily="18" charset="0"/>
              </a:rPr>
              <a:t>es la importancia de la </a:t>
            </a:r>
            <a:r>
              <a:rPr lang="es-MX" dirty="0" err="1">
                <a:latin typeface="Baskerville Old Face" panose="02020602080505020303" pitchFamily="18" charset="0"/>
              </a:rPr>
              <a:t>g</a:t>
            </a:r>
            <a:r>
              <a:rPr lang="es-MX" dirty="0" err="1" smtClean="0">
                <a:latin typeface="Baskerville Old Face" panose="02020602080505020303" pitchFamily="18" charset="0"/>
              </a:rPr>
              <a:t>lobalizaci</a:t>
            </a:r>
            <a:r>
              <a:rPr lang="en-US" b="1" dirty="0">
                <a:latin typeface="Baskerville Old Face" panose="02020602080505020303" pitchFamily="18" charset="0"/>
              </a:rPr>
              <a:t>ó</a:t>
            </a:r>
            <a:r>
              <a:rPr lang="es-MX" dirty="0" smtClean="0">
                <a:latin typeface="Baskerville Old Face" panose="02020602080505020303" pitchFamily="18" charset="0"/>
              </a:rPr>
              <a:t>n </a:t>
            </a:r>
            <a:r>
              <a:rPr lang="es-MX" dirty="0">
                <a:latin typeface="Baskerville Old Face" panose="02020602080505020303" pitchFamily="18" charset="0"/>
              </a:rPr>
              <a:t>en la </a:t>
            </a:r>
            <a:r>
              <a:rPr lang="es-MX" dirty="0" smtClean="0">
                <a:latin typeface="Baskerville Old Face" panose="02020602080505020303" pitchFamily="18" charset="0"/>
              </a:rPr>
              <a:t>actualidad?</a:t>
            </a:r>
            <a:endParaRPr lang="en-US" dirty="0">
              <a:latin typeface="Baskerville Old Face" panose="02020602080505020303" pitchFamily="18" charset="0"/>
            </a:endParaRPr>
          </a:p>
        </p:txBody>
      </p:sp>
      <p:sp>
        <p:nvSpPr>
          <p:cNvPr id="3" name="Marcador de contenido 2"/>
          <p:cNvSpPr>
            <a:spLocks noGrp="1"/>
          </p:cNvSpPr>
          <p:nvPr>
            <p:ph sz="half" idx="1"/>
          </p:nvPr>
        </p:nvSpPr>
        <p:spPr>
          <a:xfrm>
            <a:off x="987777" y="2171700"/>
            <a:ext cx="5119512" cy="4206523"/>
          </a:xfrm>
        </p:spPr>
        <p:txBody>
          <a:bodyPr>
            <a:normAutofit/>
          </a:bodyPr>
          <a:lstStyle/>
          <a:p>
            <a:r>
              <a:rPr lang="es-MX" dirty="0">
                <a:latin typeface="Baskerville Old Face" panose="02020602080505020303" pitchFamily="18" charset="0"/>
              </a:rPr>
              <a:t>Gracias a la </a:t>
            </a:r>
            <a:r>
              <a:rPr lang="es-MX" b="1" dirty="0">
                <a:latin typeface="Baskerville Old Face" panose="02020602080505020303" pitchFamily="18" charset="0"/>
              </a:rPr>
              <a:t>globalización</a:t>
            </a:r>
            <a:r>
              <a:rPr lang="es-MX" dirty="0">
                <a:latin typeface="Baskerville Old Face" panose="02020602080505020303" pitchFamily="18" charset="0"/>
              </a:rPr>
              <a:t>, es posible beneficiarse de mercados cada vez más vastos en todo el mundo y tener mayor acceso a los flujos de capital y a la tecnología, y beneficiarse de importaciones más baratas y mercados de exportación más </a:t>
            </a:r>
            <a:r>
              <a:rPr lang="es-MX" dirty="0" smtClean="0">
                <a:latin typeface="Baskerville Old Face" panose="02020602080505020303" pitchFamily="18" charset="0"/>
              </a:rPr>
              <a:t>amplios</a:t>
            </a:r>
          </a:p>
          <a:p>
            <a:r>
              <a:rPr lang="es-MX" dirty="0">
                <a:latin typeface="Baskerville Old Face" panose="02020602080505020303" pitchFamily="18" charset="0"/>
              </a:rPr>
              <a:t>En esta nota se analizan de manera general algunos aspectos de la globalización y se procura identificar en qué forma los países pueden aprovechar las ventajas de este proceso, evaluando al mismo tiempo desde una óptica realista las posibilidades y riesgos que plantea</a:t>
            </a:r>
            <a:endParaRPr lang="en-US" dirty="0">
              <a:latin typeface="Baskerville Old Face" panose="02020602080505020303" pitchFamily="18" charset="0"/>
            </a:endParaRPr>
          </a:p>
        </p:txBody>
      </p:sp>
      <p:sp>
        <p:nvSpPr>
          <p:cNvPr id="4" name="Marcador de contenido 3"/>
          <p:cNvSpPr>
            <a:spLocks noGrp="1"/>
          </p:cNvSpPr>
          <p:nvPr>
            <p:ph sz="half" idx="2"/>
          </p:nvPr>
        </p:nvSpPr>
        <p:spPr>
          <a:xfrm>
            <a:off x="5904089" y="2285999"/>
            <a:ext cx="5463822" cy="5074357"/>
          </a:xfrm>
        </p:spPr>
        <p:txBody>
          <a:bodyPr>
            <a:normAutofit/>
          </a:bodyPr>
          <a:lstStyle/>
          <a:p>
            <a:r>
              <a:rPr lang="es-MX" dirty="0"/>
              <a:t> </a:t>
            </a:r>
            <a:r>
              <a:rPr lang="es-MX" dirty="0">
                <a:latin typeface="Baskerville Old Face" panose="02020602080505020303" pitchFamily="18" charset="0"/>
              </a:rPr>
              <a:t>ha adquirido una fuerte carga emotiva. Algunos consideran que la globalización es un proceso beneficioso --una clave para el desarrollo económico futuro en el mundo-- , a la vez que inevitable e irreversible. Otros la ven con hostilidad, incluso temor, debido a que consideran que suscita una mayor desigualdad dentro de cada país y entre los distintos países, amenaza el empleo y las condiciones de vida y obstaculiza el progreso </a:t>
            </a:r>
            <a:r>
              <a:rPr lang="es-MX" dirty="0" smtClean="0">
                <a:latin typeface="Baskerville Old Face" panose="02020602080505020303" pitchFamily="18" charset="0"/>
              </a:rPr>
              <a:t>socia</a:t>
            </a:r>
            <a:r>
              <a:rPr lang="es-MX" dirty="0" smtClean="0"/>
              <a:t>l</a:t>
            </a:r>
            <a:endParaRPr lang="en-US" dirty="0"/>
          </a:p>
          <a:p>
            <a:endParaRPr lang="en-US" dirty="0"/>
          </a:p>
        </p:txBody>
      </p:sp>
      <p:pic>
        <p:nvPicPr>
          <p:cNvPr id="5" name="Imagen 4"/>
          <p:cNvPicPr>
            <a:picLocks noChangeAspect="1"/>
          </p:cNvPicPr>
          <p:nvPr/>
        </p:nvPicPr>
        <p:blipFill>
          <a:blip r:embed="rId2"/>
          <a:stretch>
            <a:fillRect/>
          </a:stretch>
        </p:blipFill>
        <p:spPr>
          <a:xfrm>
            <a:off x="9617428" y="4920368"/>
            <a:ext cx="2190750" cy="1836032"/>
          </a:xfrm>
          <a:prstGeom prst="rect">
            <a:avLst/>
          </a:prstGeom>
        </p:spPr>
      </p:pic>
    </p:spTree>
    <p:extLst>
      <p:ext uri="{BB962C8B-B14F-4D97-AF65-F5344CB8AC3E}">
        <p14:creationId xmlns:p14="http://schemas.microsoft.com/office/powerpoint/2010/main" val="38424317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4088" y="685799"/>
            <a:ext cx="3755531" cy="1436511"/>
          </a:xfrm>
        </p:spPr>
        <p:txBody>
          <a:bodyPr/>
          <a:lstStyle/>
          <a:p>
            <a:r>
              <a:rPr lang="es-MX" sz="2800" b="1" dirty="0"/>
              <a:t>.</a:t>
            </a:r>
            <a:r>
              <a:rPr lang="es-MX" sz="2800" dirty="0"/>
              <a:t>¿</a:t>
            </a:r>
            <a:r>
              <a:rPr lang="es-MX" sz="2800" dirty="0">
                <a:latin typeface="Baskerville Old Face" panose="02020602080505020303" pitchFamily="18" charset="0"/>
              </a:rPr>
              <a:t>Cuál es la importancia del libre comercio en la globalización?</a:t>
            </a:r>
            <a:endParaRPr lang="en-US" sz="2800" dirty="0">
              <a:latin typeface="Baskerville Old Face" panose="02020602080505020303" pitchFamily="18" charset="0"/>
            </a:endParaRPr>
          </a:p>
        </p:txBody>
      </p:sp>
      <p:sp>
        <p:nvSpPr>
          <p:cNvPr id="3" name="Marcador de contenido 2"/>
          <p:cNvSpPr>
            <a:spLocks noGrp="1"/>
          </p:cNvSpPr>
          <p:nvPr>
            <p:ph idx="1"/>
          </p:nvPr>
        </p:nvSpPr>
        <p:spPr>
          <a:xfrm>
            <a:off x="5648446" y="538008"/>
            <a:ext cx="6543554" cy="6319991"/>
          </a:xfrm>
        </p:spPr>
        <p:txBody>
          <a:bodyPr>
            <a:normAutofit/>
          </a:bodyPr>
          <a:lstStyle/>
          <a:p>
            <a:pPr marL="0" indent="0">
              <a:buNone/>
            </a:pPr>
            <a:r>
              <a:rPr lang="es-MX" sz="1400" dirty="0">
                <a:latin typeface="Baskerville Old Face" panose="02020602080505020303" pitchFamily="18" charset="0"/>
              </a:rPr>
              <a:t>En una sociedad libre, la ampliación del mercado “eleva la productividad de bienes y servicios que son ofrecidos a la comunidad consumidora, con la activación de los recursos ociosos</a:t>
            </a:r>
            <a:r>
              <a:rPr lang="es-MX" sz="1400" baseline="30000" dirty="0">
                <a:latin typeface="Baskerville Old Face" panose="02020602080505020303" pitchFamily="18" charset="0"/>
              </a:rPr>
              <a:t>1</a:t>
            </a:r>
            <a:r>
              <a:rPr lang="es-MX" sz="1400" dirty="0">
                <a:latin typeface="Baskerville Old Face" panose="02020602080505020303" pitchFamily="18" charset="0"/>
              </a:rPr>
              <a:t>, la elevación de la economía y la adopción de un capital especializado” (Gomes, 1987: 131). De acuerdo con los parámetros del libre comercio dinámico expuestos por Adam Smith aproximadamente en el año 1776, no existe mejor política para aumentar la riqueza de la nación que la del libre mercado, donde el Estado no tiene mayor incidencia en los procesos de intercambio económico; sin embargo, existe una excepción a la regla general que consiste en la participación del Estado en actividades específicas, como la industria dirigida a la defensa de la Nación</a:t>
            </a:r>
            <a:endParaRPr lang="es-MX" sz="1400" dirty="0">
              <a:latin typeface="Baskerville Old Face" panose="02020602080505020303" pitchFamily="18" charset="0"/>
            </a:endParaRPr>
          </a:p>
          <a:p>
            <a:r>
              <a:rPr lang="es-MX" sz="1400" dirty="0" smtClean="0">
                <a:latin typeface="Baskerville Old Face" panose="02020602080505020303" pitchFamily="18" charset="0"/>
              </a:rPr>
              <a:t>Diversas </a:t>
            </a:r>
            <a:r>
              <a:rPr lang="es-MX" sz="1400" dirty="0">
                <a:latin typeface="Baskerville Old Face" panose="02020602080505020303" pitchFamily="18" charset="0"/>
              </a:rPr>
              <a:t>investigaciones 3 han coincidido que los impactos positivos y negativos de la globalización inciden de manera diferencial en la situación de hombres, y mujeres, pero, además, se ha evidenciado que los impactos negativos inciden con mayor fuerza en las mujeres, debido a:</a:t>
            </a:r>
            <a:r>
              <a:rPr lang="es-MX" sz="1400" dirty="0">
                <a:latin typeface="Baskerville Old Face" panose="02020602080505020303" pitchFamily="18" charset="0"/>
              </a:rPr>
              <a:t/>
            </a:r>
            <a:br>
              <a:rPr lang="es-MX" sz="1400" dirty="0">
                <a:latin typeface="Baskerville Old Face" panose="02020602080505020303" pitchFamily="18" charset="0"/>
              </a:rPr>
            </a:br>
            <a:r>
              <a:rPr lang="es-MX" sz="1400" dirty="0">
                <a:latin typeface="Baskerville Old Face" panose="02020602080505020303" pitchFamily="18" charset="0"/>
              </a:rPr>
              <a:t/>
            </a:r>
            <a:br>
              <a:rPr lang="es-MX" sz="1400" dirty="0">
                <a:latin typeface="Baskerville Old Face" panose="02020602080505020303" pitchFamily="18" charset="0"/>
              </a:rPr>
            </a:br>
            <a:r>
              <a:rPr lang="es-MX" sz="1400" dirty="0">
                <a:latin typeface="Baskerville Old Face" panose="02020602080505020303" pitchFamily="18" charset="0"/>
              </a:rPr>
              <a:t>• Su mayor vulnerabilidad a la pobreza.</a:t>
            </a:r>
            <a:r>
              <a:rPr lang="es-MX" sz="1400" dirty="0">
                <a:latin typeface="Baskerville Old Face" panose="02020602080505020303" pitchFamily="18" charset="0"/>
              </a:rPr>
              <a:t/>
            </a:r>
            <a:br>
              <a:rPr lang="es-MX" sz="1400" dirty="0">
                <a:latin typeface="Baskerville Old Face" panose="02020602080505020303" pitchFamily="18" charset="0"/>
              </a:rPr>
            </a:br>
            <a:r>
              <a:rPr lang="es-MX" sz="1400" dirty="0">
                <a:latin typeface="Baskerville Old Face" panose="02020602080505020303" pitchFamily="18" charset="0"/>
              </a:rPr>
              <a:t>• Su responsabilidad asignada en los roles reproductivos.</a:t>
            </a:r>
            <a:r>
              <a:rPr lang="es-MX" sz="1400" dirty="0">
                <a:latin typeface="Baskerville Old Face" panose="02020602080505020303" pitchFamily="18" charset="0"/>
              </a:rPr>
              <a:t/>
            </a:r>
            <a:br>
              <a:rPr lang="es-MX" sz="1400" dirty="0">
                <a:latin typeface="Baskerville Old Face" panose="02020602080505020303" pitchFamily="18" charset="0"/>
              </a:rPr>
            </a:br>
            <a:r>
              <a:rPr lang="es-MX" sz="1400" dirty="0">
                <a:latin typeface="Baskerville Old Face" panose="02020602080505020303" pitchFamily="18" charset="0"/>
              </a:rPr>
              <a:t>• La preexistencia de condiciones de inequidad.</a:t>
            </a:r>
            <a:r>
              <a:rPr lang="es-MX" sz="1400" dirty="0">
                <a:latin typeface="Baskerville Old Face" panose="02020602080505020303" pitchFamily="18" charset="0"/>
              </a:rPr>
              <a:t/>
            </a:r>
            <a:br>
              <a:rPr lang="es-MX" sz="1400" dirty="0">
                <a:latin typeface="Baskerville Old Face" panose="02020602080505020303" pitchFamily="18" charset="0"/>
              </a:rPr>
            </a:br>
            <a:r>
              <a:rPr lang="es-MX" sz="1400" dirty="0">
                <a:latin typeface="Baskerville Old Face" panose="02020602080505020303" pitchFamily="18" charset="0"/>
              </a:rPr>
              <a:t>• Su calidad de agente económico subvalorado en el. ámbito laboral y no valorado en su trabajo reproductivo (doméstico o comu</a:t>
            </a:r>
            <a:r>
              <a:rPr lang="es-MX" sz="1400" dirty="0"/>
              <a:t>nal)</a:t>
            </a:r>
            <a:endParaRPr lang="en-US" sz="1400" dirty="0"/>
          </a:p>
        </p:txBody>
      </p:sp>
      <p:sp>
        <p:nvSpPr>
          <p:cNvPr id="4" name="Marcador de texto 3"/>
          <p:cNvSpPr>
            <a:spLocks noGrp="1"/>
          </p:cNvSpPr>
          <p:nvPr>
            <p:ph type="body" sz="half" idx="2"/>
          </p:nvPr>
        </p:nvSpPr>
        <p:spPr>
          <a:xfrm>
            <a:off x="723900" y="1941689"/>
            <a:ext cx="3855720" cy="4752622"/>
          </a:xfrm>
        </p:spPr>
        <p:txBody>
          <a:bodyPr/>
          <a:lstStyle/>
          <a:p>
            <a:r>
              <a:rPr lang="es-MX" b="1" dirty="0">
                <a:latin typeface="Baskerville Old Face" panose="02020602080505020303" pitchFamily="18" charset="0"/>
              </a:rPr>
              <a:t>Los principales organismos internacionales vinculados al desarrollo económico y a la promoción del libre comercio, han puesto en agenda de principal preocupación, los efectos negativos de los procesos de globalización, que en lugar de superar la pobreza la han incrementado, agudizando, además, las disparidades y exclusiones en los países más pobres. Así mismo, han identificado que la discriminación y exclusión de las mujeres en el mercado laboral se está reforzando, llegando a feminizar la pobreza</a:t>
            </a:r>
            <a:endParaRPr lang="en-US" b="1" dirty="0">
              <a:latin typeface="Baskerville Old Face" panose="02020602080505020303" pitchFamily="18" charset="0"/>
            </a:endParaRPr>
          </a:p>
        </p:txBody>
      </p:sp>
      <p:pic>
        <p:nvPicPr>
          <p:cNvPr id="5" name="Imagen 4"/>
          <p:cNvPicPr>
            <a:picLocks noChangeAspect="1"/>
          </p:cNvPicPr>
          <p:nvPr/>
        </p:nvPicPr>
        <p:blipFill>
          <a:blip r:embed="rId2"/>
          <a:stretch>
            <a:fillRect/>
          </a:stretch>
        </p:blipFill>
        <p:spPr>
          <a:xfrm>
            <a:off x="6006415" y="4941711"/>
            <a:ext cx="3137583" cy="1752600"/>
          </a:xfrm>
          <a:prstGeom prst="rect">
            <a:avLst/>
          </a:prstGeom>
        </p:spPr>
      </p:pic>
    </p:spTree>
    <p:extLst>
      <p:ext uri="{BB962C8B-B14F-4D97-AF65-F5344CB8AC3E}">
        <p14:creationId xmlns:p14="http://schemas.microsoft.com/office/powerpoint/2010/main" val="3729572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56502" y="152400"/>
            <a:ext cx="9601200" cy="1485900"/>
          </a:xfrm>
        </p:spPr>
        <p:txBody>
          <a:bodyPr>
            <a:normAutofit fontScale="90000"/>
          </a:bodyPr>
          <a:lstStyle/>
          <a:p>
            <a:r>
              <a:rPr lang="es-MX" dirty="0"/>
              <a:t>¿</a:t>
            </a:r>
            <a:r>
              <a:rPr lang="es-MX" dirty="0" smtClean="0">
                <a:latin typeface="Baskerville Old Face" panose="02020602080505020303" pitchFamily="18" charset="0"/>
              </a:rPr>
              <a:t>Cuáles </a:t>
            </a:r>
            <a:r>
              <a:rPr lang="es-MX" dirty="0">
                <a:latin typeface="Baskerville Old Face" panose="02020602080505020303" pitchFamily="18" charset="0"/>
              </a:rPr>
              <a:t>son los aspectos negativos que genera la globalización para la economía </a:t>
            </a:r>
            <a:r>
              <a:rPr lang="es-MX" dirty="0" smtClean="0">
                <a:latin typeface="Baskerville Old Face" panose="02020602080505020303" pitchFamily="18" charset="0"/>
              </a:rPr>
              <a:t>Colombiana</a:t>
            </a:r>
            <a:r>
              <a:rPr lang="es-MX" dirty="0" smtClean="0"/>
              <a:t>?</a:t>
            </a:r>
            <a:endParaRPr lang="en-US" dirty="0"/>
          </a:p>
        </p:txBody>
      </p:sp>
      <p:sp>
        <p:nvSpPr>
          <p:cNvPr id="3" name="Marcador de contenido 2"/>
          <p:cNvSpPr>
            <a:spLocks noGrp="1"/>
          </p:cNvSpPr>
          <p:nvPr>
            <p:ph idx="1"/>
          </p:nvPr>
        </p:nvSpPr>
        <p:spPr>
          <a:xfrm>
            <a:off x="1156502" y="1892461"/>
            <a:ext cx="9601200" cy="4572000"/>
          </a:xfrm>
        </p:spPr>
        <p:txBody>
          <a:bodyPr>
            <a:normAutofit/>
          </a:bodyPr>
          <a:lstStyle/>
          <a:p>
            <a:r>
              <a:rPr lang="es-MX" dirty="0">
                <a:latin typeface="Baskerville Old Face" panose="02020602080505020303" pitchFamily="18" charset="0"/>
              </a:rPr>
              <a:t>Irresponsabilidad </a:t>
            </a:r>
            <a:r>
              <a:rPr lang="es-MX" b="1" dirty="0">
                <a:latin typeface="Baskerville Old Face" panose="02020602080505020303" pitchFamily="18" charset="0"/>
              </a:rPr>
              <a:t>de</a:t>
            </a:r>
            <a:r>
              <a:rPr lang="es-MX" dirty="0">
                <a:latin typeface="Baskerville Old Face" panose="02020602080505020303" pitchFamily="18" charset="0"/>
              </a:rPr>
              <a:t> empresas y multinacionales. Aumento </a:t>
            </a:r>
            <a:r>
              <a:rPr lang="es-MX" b="1" dirty="0">
                <a:latin typeface="Baskerville Old Face" panose="02020602080505020303" pitchFamily="18" charset="0"/>
              </a:rPr>
              <a:t>de</a:t>
            </a:r>
            <a:r>
              <a:rPr lang="es-MX" dirty="0">
                <a:latin typeface="Baskerville Old Face" panose="02020602080505020303" pitchFamily="18" charset="0"/>
              </a:rPr>
              <a:t> desequilibrios económicos, sociales y territoriales. Descuido sobre los índices </a:t>
            </a:r>
            <a:r>
              <a:rPr lang="es-MX" b="1" dirty="0">
                <a:latin typeface="Baskerville Old Face" panose="02020602080505020303" pitchFamily="18" charset="0"/>
              </a:rPr>
              <a:t>de</a:t>
            </a:r>
            <a:r>
              <a:rPr lang="es-MX" dirty="0">
                <a:latin typeface="Baskerville Old Face" panose="02020602080505020303" pitchFamily="18" charset="0"/>
              </a:rPr>
              <a:t> desarrollo humano: aumento </a:t>
            </a:r>
            <a:r>
              <a:rPr lang="es-MX" b="1" dirty="0">
                <a:latin typeface="Baskerville Old Face" panose="02020602080505020303" pitchFamily="18" charset="0"/>
              </a:rPr>
              <a:t>de</a:t>
            </a:r>
            <a:r>
              <a:rPr lang="es-MX" dirty="0">
                <a:latin typeface="Baskerville Old Face" panose="02020602080505020303" pitchFamily="18" charset="0"/>
              </a:rPr>
              <a:t> la pobreza. Pérdida </a:t>
            </a:r>
            <a:r>
              <a:rPr lang="es-MX" b="1" dirty="0">
                <a:latin typeface="Baskerville Old Face" panose="02020602080505020303" pitchFamily="18" charset="0"/>
              </a:rPr>
              <a:t>de</a:t>
            </a:r>
            <a:r>
              <a:rPr lang="es-MX" dirty="0">
                <a:latin typeface="Baskerville Old Face" panose="02020602080505020303" pitchFamily="18" charset="0"/>
              </a:rPr>
              <a:t> factores que no se adapten a la </a:t>
            </a:r>
            <a:r>
              <a:rPr lang="es-MX" dirty="0" smtClean="0">
                <a:latin typeface="Baskerville Old Face" panose="02020602080505020303" pitchFamily="18" charset="0"/>
              </a:rPr>
              <a:t>competencia</a:t>
            </a:r>
          </a:p>
          <a:p>
            <a:pPr marL="0" indent="0">
              <a:buNone/>
            </a:pPr>
            <a:r>
              <a:rPr lang="es-MX" sz="1800" dirty="0" smtClean="0">
                <a:latin typeface="Baskerville Old Face" panose="02020602080505020303" pitchFamily="18" charset="0"/>
              </a:rPr>
              <a:t>- Colombia </a:t>
            </a:r>
            <a:r>
              <a:rPr lang="es-MX" sz="1800" dirty="0">
                <a:latin typeface="Baskerville Old Face" panose="02020602080505020303" pitchFamily="18" charset="0"/>
              </a:rPr>
              <a:t>ha atravesado durante las últimas tres décadas un sinnúmero de cambios, pues la globalización y la apertura económica a partir de los años noventa le proporcionaron al gobierno y a los empresarios la posibilidad de generar más oportunidades y acuerdos que le permitieran el libre comercio con otros países y de esta manera apalancar el crecimiento de sus exportaciones y del ingreso nacional. En este artículo encontraran cómo ha evolucionado el país en medio de este proceso de globalización y como la apertura económica dio un nuevo rumbo a la economía colombiana</a:t>
            </a:r>
            <a:endParaRPr lang="en-US" sz="1800" dirty="0">
              <a:latin typeface="Baskerville Old Face" panose="02020602080505020303" pitchFamily="18" charset="0"/>
            </a:endParaRPr>
          </a:p>
        </p:txBody>
      </p:sp>
      <p:pic>
        <p:nvPicPr>
          <p:cNvPr id="4" name="Imagen 3"/>
          <p:cNvPicPr>
            <a:picLocks noChangeAspect="1"/>
          </p:cNvPicPr>
          <p:nvPr/>
        </p:nvPicPr>
        <p:blipFill>
          <a:blip r:embed="rId2"/>
          <a:stretch>
            <a:fillRect/>
          </a:stretch>
        </p:blipFill>
        <p:spPr>
          <a:xfrm>
            <a:off x="7281724" y="4558496"/>
            <a:ext cx="3055899" cy="1905965"/>
          </a:xfrm>
          <a:prstGeom prst="rect">
            <a:avLst/>
          </a:prstGeom>
        </p:spPr>
      </p:pic>
    </p:spTree>
    <p:extLst>
      <p:ext uri="{BB962C8B-B14F-4D97-AF65-F5344CB8AC3E}">
        <p14:creationId xmlns:p14="http://schemas.microsoft.com/office/powerpoint/2010/main" val="559454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20044" y="347134"/>
            <a:ext cx="9601200" cy="1485900"/>
          </a:xfrm>
        </p:spPr>
        <p:txBody>
          <a:bodyPr>
            <a:normAutofit fontScale="90000"/>
          </a:bodyPr>
          <a:lstStyle/>
          <a:p>
            <a:r>
              <a:rPr lang="es-MX" dirty="0" smtClean="0">
                <a:latin typeface="Baskerville Old Face" panose="02020602080505020303" pitchFamily="18" charset="0"/>
              </a:rPr>
              <a:t>¿Qué </a:t>
            </a:r>
            <a:r>
              <a:rPr lang="es-MX" dirty="0">
                <a:latin typeface="Baskerville Old Face" panose="02020602080505020303" pitchFamily="18" charset="0"/>
              </a:rPr>
              <a:t>se requiere para que los productos que se fabrican en el mundo lleguen a nuestras </a:t>
            </a:r>
            <a:r>
              <a:rPr lang="es-MX" dirty="0" smtClean="0">
                <a:latin typeface="Baskerville Old Face" panose="02020602080505020303" pitchFamily="18" charset="0"/>
              </a:rPr>
              <a:t>manos?</a:t>
            </a:r>
            <a:endParaRPr lang="en-US" dirty="0">
              <a:latin typeface="Baskerville Old Face" panose="02020602080505020303" pitchFamily="18" charset="0"/>
            </a:endParaRPr>
          </a:p>
        </p:txBody>
      </p:sp>
      <p:sp>
        <p:nvSpPr>
          <p:cNvPr id="3" name="Rectángulo 2"/>
          <p:cNvSpPr/>
          <p:nvPr/>
        </p:nvSpPr>
        <p:spPr>
          <a:xfrm>
            <a:off x="1128889" y="2054578"/>
            <a:ext cx="11063111" cy="4524315"/>
          </a:xfrm>
          <a:prstGeom prst="rect">
            <a:avLst/>
          </a:prstGeom>
        </p:spPr>
        <p:txBody>
          <a:bodyPr wrap="square">
            <a:spAutoFit/>
          </a:bodyPr>
          <a:lstStyle/>
          <a:p>
            <a:r>
              <a:rPr lang="es-MX" dirty="0">
                <a:solidFill>
                  <a:srgbClr val="000000"/>
                </a:solidFill>
                <a:latin typeface="Baskerville Old Face" panose="02020602080505020303" pitchFamily="18" charset="0"/>
              </a:rPr>
              <a:t>Se requieren los canales de distribución, los cuales son el circuito a través del cual los fabricantes ponen a disposición de los consumidores los productos para que los adquieran. Se dice que un canal es largo cuando intervienen muchos intermediarios (mayoristas, distribuidores, almacenistas, revendedores, minoristas, etc.) y corto cuando intervienen pocos</a:t>
            </a:r>
            <a:r>
              <a:rPr lang="es-MX" dirty="0" smtClean="0">
                <a:solidFill>
                  <a:srgbClr val="000000"/>
                </a:solidFill>
                <a:latin typeface="Baskerville Old Face" panose="02020602080505020303" pitchFamily="18" charset="0"/>
              </a:rPr>
              <a:t>.</a:t>
            </a:r>
          </a:p>
          <a:p>
            <a:endParaRPr lang="es-MX" dirty="0">
              <a:solidFill>
                <a:srgbClr val="000000"/>
              </a:solidFill>
              <a:latin typeface="Baskerville Old Face" panose="02020602080505020303" pitchFamily="18" charset="0"/>
            </a:endParaRPr>
          </a:p>
          <a:p>
            <a:r>
              <a:rPr lang="es-MX" dirty="0">
                <a:solidFill>
                  <a:srgbClr val="000000"/>
                </a:solidFill>
                <a:latin typeface="Baskerville Old Face" panose="02020602080505020303" pitchFamily="18" charset="0"/>
              </a:rPr>
              <a:t>Se puede hablar de dos tipos de canales</a:t>
            </a:r>
            <a:r>
              <a:rPr lang="es-MX" dirty="0" smtClean="0">
                <a:solidFill>
                  <a:srgbClr val="000000"/>
                </a:solidFill>
                <a:latin typeface="Baskerville Old Face" panose="02020602080505020303" pitchFamily="18" charset="0"/>
              </a:rPr>
              <a:t>:</a:t>
            </a:r>
          </a:p>
          <a:p>
            <a:endParaRPr lang="es-MX" dirty="0">
              <a:solidFill>
                <a:srgbClr val="000000"/>
              </a:solidFill>
              <a:latin typeface="Baskerville Old Face" panose="02020602080505020303" pitchFamily="18" charset="0"/>
            </a:endParaRPr>
          </a:p>
          <a:p>
            <a:r>
              <a:rPr lang="es-MX" dirty="0">
                <a:solidFill>
                  <a:srgbClr val="000000"/>
                </a:solidFill>
                <a:latin typeface="Baskerville Old Face" panose="02020602080505020303" pitchFamily="18" charset="0"/>
              </a:rPr>
              <a:t>Canal directo. El productor o fabricante vende el producto o servicio directamente al consumidor sin intermediarios. Abarcaría conceptos tales como venta telefónica o </a:t>
            </a:r>
            <a:r>
              <a:rPr lang="es-MX" dirty="0" err="1">
                <a:solidFill>
                  <a:srgbClr val="000000"/>
                </a:solidFill>
                <a:latin typeface="Baskerville Old Face" panose="02020602080505020303" pitchFamily="18" charset="0"/>
              </a:rPr>
              <a:t>televenta</a:t>
            </a:r>
            <a:r>
              <a:rPr lang="es-MX" dirty="0">
                <a:solidFill>
                  <a:srgbClr val="000000"/>
                </a:solidFill>
                <a:latin typeface="Baskerville Old Face" panose="02020602080505020303" pitchFamily="18" charset="0"/>
              </a:rPr>
              <a:t>, venta por correo o catálogo, venta a directa o por comerciales / gerentes de cuentas, venta por Internet, y otros canales alternativos</a:t>
            </a:r>
            <a:r>
              <a:rPr lang="es-MX" dirty="0" smtClean="0">
                <a:solidFill>
                  <a:srgbClr val="000000"/>
                </a:solidFill>
                <a:latin typeface="Baskerville Old Face" panose="02020602080505020303" pitchFamily="18" charset="0"/>
              </a:rPr>
              <a:t>.</a:t>
            </a:r>
          </a:p>
          <a:p>
            <a:endParaRPr lang="es-MX" dirty="0" smtClean="0">
              <a:solidFill>
                <a:srgbClr val="000000"/>
              </a:solidFill>
              <a:latin typeface="Baskerville Old Face" panose="02020602080505020303" pitchFamily="18" charset="0"/>
            </a:endParaRPr>
          </a:p>
          <a:p>
            <a:r>
              <a:rPr lang="es-MX" dirty="0" smtClean="0">
                <a:solidFill>
                  <a:srgbClr val="000000"/>
                </a:solidFill>
                <a:latin typeface="Baskerville Old Face" panose="02020602080505020303" pitchFamily="18" charset="0"/>
              </a:rPr>
              <a:t>Canal </a:t>
            </a:r>
            <a:r>
              <a:rPr lang="es-MX" dirty="0">
                <a:solidFill>
                  <a:srgbClr val="000000"/>
                </a:solidFill>
                <a:latin typeface="Baskerville Old Face" panose="02020602080505020303" pitchFamily="18" charset="0"/>
              </a:rPr>
              <a:t>indirecto. Cuando el productor o fabricante se sirve de intermediarios para hacer llegar la mercancía o servicio al consumidor o usuario final. El número de intermediarios que entren a formar parte de la cadena de distribución entre el fabricante y el consumidor final dependerá en gran medida de la naturaleza del producto y la distribución o dimensión geográfica del mercado objetivo. </a:t>
            </a:r>
          </a:p>
          <a:p>
            <a:r>
              <a:rPr lang="es-MX" dirty="0">
                <a:solidFill>
                  <a:srgbClr val="000000"/>
                </a:solidFill>
                <a:latin typeface="Baskerville Old Face" panose="02020602080505020303" pitchFamily="18" charset="0"/>
              </a:rPr>
              <a:t>El diagrama que sigue indica alguno de los posibles pasos en el proceso de </a:t>
            </a:r>
            <a:r>
              <a:rPr lang="es-MX" dirty="0" smtClean="0">
                <a:solidFill>
                  <a:srgbClr val="000000"/>
                </a:solidFill>
                <a:latin typeface="Baskerville Old Face" panose="02020602080505020303" pitchFamily="18" charset="0"/>
              </a:rPr>
              <a:t>distribución</a:t>
            </a:r>
            <a:endParaRPr lang="es-MX" b="0" i="0" dirty="0">
              <a:solidFill>
                <a:srgbClr val="000000"/>
              </a:solidFill>
              <a:effectLst/>
              <a:latin typeface="Baskerville Old Face" panose="02020602080505020303" pitchFamily="18" charset="0"/>
            </a:endParaRPr>
          </a:p>
        </p:txBody>
      </p:sp>
    </p:spTree>
    <p:extLst>
      <p:ext uri="{BB962C8B-B14F-4D97-AF65-F5344CB8AC3E}">
        <p14:creationId xmlns:p14="http://schemas.microsoft.com/office/powerpoint/2010/main" val="2872569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latin typeface="Baskerville Old Face" panose="02020602080505020303" pitchFamily="18" charset="0"/>
              </a:rPr>
              <a:t>¿Cuál </a:t>
            </a:r>
            <a:r>
              <a:rPr lang="es-MX" dirty="0">
                <a:latin typeface="Baskerville Old Face" panose="02020602080505020303" pitchFamily="18" charset="0"/>
              </a:rPr>
              <a:t>es la mercancía o tipo de producto que más se exporta en </a:t>
            </a:r>
            <a:r>
              <a:rPr lang="es-MX" dirty="0" smtClean="0">
                <a:latin typeface="Baskerville Old Face" panose="02020602080505020303" pitchFamily="18" charset="0"/>
              </a:rPr>
              <a:t>Colombia?</a:t>
            </a:r>
            <a:endParaRPr lang="en-US" dirty="0">
              <a:latin typeface="Baskerville Old Face" panose="02020602080505020303" pitchFamily="18" charset="0"/>
            </a:endParaRPr>
          </a:p>
        </p:txBody>
      </p:sp>
      <p:graphicFrame>
        <p:nvGraphicFramePr>
          <p:cNvPr id="3" name="Tabla 2"/>
          <p:cNvGraphicFramePr>
            <a:graphicFrameLocks noGrp="1"/>
          </p:cNvGraphicFramePr>
          <p:nvPr>
            <p:extLst>
              <p:ext uri="{D42A27DB-BD31-4B8C-83A1-F6EECF244321}">
                <p14:modId xmlns:p14="http://schemas.microsoft.com/office/powerpoint/2010/main" val="2931397060"/>
              </p:ext>
            </p:extLst>
          </p:nvPr>
        </p:nvGraphicFramePr>
        <p:xfrm>
          <a:off x="1660663" y="2171700"/>
          <a:ext cx="10057203" cy="4511321"/>
        </p:xfrm>
        <a:graphic>
          <a:graphicData uri="http://schemas.openxmlformats.org/drawingml/2006/table">
            <a:tbl>
              <a:tblPr/>
              <a:tblGrid>
                <a:gridCol w="3352401">
                  <a:extLst>
                    <a:ext uri="{9D8B030D-6E8A-4147-A177-3AD203B41FA5}">
                      <a16:colId xmlns:a16="http://schemas.microsoft.com/office/drawing/2014/main" val="503869654"/>
                    </a:ext>
                  </a:extLst>
                </a:gridCol>
                <a:gridCol w="3352401">
                  <a:extLst>
                    <a:ext uri="{9D8B030D-6E8A-4147-A177-3AD203B41FA5}">
                      <a16:colId xmlns:a16="http://schemas.microsoft.com/office/drawing/2014/main" val="4110673487"/>
                    </a:ext>
                  </a:extLst>
                </a:gridCol>
                <a:gridCol w="3352401">
                  <a:extLst>
                    <a:ext uri="{9D8B030D-6E8A-4147-A177-3AD203B41FA5}">
                      <a16:colId xmlns:a16="http://schemas.microsoft.com/office/drawing/2014/main" val="542998937"/>
                    </a:ext>
                  </a:extLst>
                </a:gridCol>
              </a:tblGrid>
              <a:tr h="836777">
                <a:tc gridSpan="3">
                  <a:txBody>
                    <a:bodyPr/>
                    <a:lstStyle/>
                    <a:p>
                      <a:pPr algn="ctr" fontAlgn="t"/>
                      <a:r>
                        <a:rPr lang="es-MX" sz="1700" b="1">
                          <a:solidFill>
                            <a:srgbClr val="222222"/>
                          </a:solidFill>
                          <a:effectLst/>
                        </a:rPr>
                        <a:t>Ranking de los principales productos exportados de Colombia (hasta el tercer trimestre 2016)</a:t>
                      </a:r>
                    </a:p>
                  </a:txBody>
                  <a:tcPr marL="86647" marR="90257" marT="72206" marB="72206">
                    <a:lnL>
                      <a:noFill/>
                    </a:lnL>
                    <a:lnR>
                      <a:noFill/>
                    </a:lnR>
                    <a:lnT>
                      <a:noFill/>
                    </a:lnT>
                    <a:lnB w="9525" cap="flat" cmpd="sng" algn="ctr">
                      <a:solidFill>
                        <a:srgbClr val="EBEBEB"/>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59227727"/>
                  </a:ext>
                </a:extLst>
              </a:tr>
              <a:tr h="509343">
                <a:tc>
                  <a:txBody>
                    <a:bodyPr/>
                    <a:lstStyle/>
                    <a:p>
                      <a:pPr algn="l"/>
                      <a:r>
                        <a:rPr lang="en-US" sz="1700" b="1">
                          <a:solidFill>
                            <a:srgbClr val="222222"/>
                          </a:solidFill>
                          <a:effectLst/>
                        </a:rPr>
                        <a:t>Ranking</a:t>
                      </a:r>
                    </a:p>
                  </a:txBody>
                  <a:tcPr marL="86647" marR="90257" marT="72206" marB="72206"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FFFF"/>
                    </a:solidFill>
                  </a:tcPr>
                </a:tc>
                <a:tc>
                  <a:txBody>
                    <a:bodyPr/>
                    <a:lstStyle/>
                    <a:p>
                      <a:pPr algn="l"/>
                      <a:r>
                        <a:rPr lang="en-US" sz="1700" b="1">
                          <a:solidFill>
                            <a:srgbClr val="222222"/>
                          </a:solidFill>
                          <a:effectLst/>
                        </a:rPr>
                        <a:t>Producto</a:t>
                      </a:r>
                    </a:p>
                  </a:txBody>
                  <a:tcPr marL="90257" marR="90257" marT="72206" marB="72206"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FFFF"/>
                    </a:solidFill>
                  </a:tcPr>
                </a:tc>
                <a:tc>
                  <a:txBody>
                    <a:bodyPr/>
                    <a:lstStyle/>
                    <a:p>
                      <a:pPr algn="l"/>
                      <a:r>
                        <a:rPr lang="en-US" sz="1700" b="1">
                          <a:solidFill>
                            <a:srgbClr val="222222"/>
                          </a:solidFill>
                          <a:effectLst/>
                        </a:rPr>
                        <a:t>Participación %</a:t>
                      </a:r>
                    </a:p>
                  </a:txBody>
                  <a:tcPr marL="90257" marR="90257" marT="72206" marB="72206"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FFFF"/>
                    </a:solidFill>
                  </a:tcPr>
                </a:tc>
                <a:extLst>
                  <a:ext uri="{0D108BD9-81ED-4DB2-BD59-A6C34878D82A}">
                    <a16:rowId xmlns:a16="http://schemas.microsoft.com/office/drawing/2014/main" val="1262349902"/>
                  </a:ext>
                </a:extLst>
              </a:tr>
              <a:tr h="1491647">
                <a:tc>
                  <a:txBody>
                    <a:bodyPr/>
                    <a:lstStyle/>
                    <a:p>
                      <a:r>
                        <a:rPr lang="en-US" sz="1700">
                          <a:effectLst/>
                        </a:rPr>
                        <a:t>1</a:t>
                      </a:r>
                    </a:p>
                  </a:txBody>
                  <a:tcPr marL="86647" marR="90257" marT="72206" marB="72206"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FFFF"/>
                    </a:solidFill>
                  </a:tcPr>
                </a:tc>
                <a:tc>
                  <a:txBody>
                    <a:bodyPr/>
                    <a:lstStyle/>
                    <a:p>
                      <a:r>
                        <a:rPr lang="pt-BR" sz="1700">
                          <a:effectLst/>
                        </a:rPr>
                        <a:t>Aceites crudos de petróleo o de mineral bituminoso.</a:t>
                      </a:r>
                    </a:p>
                  </a:txBody>
                  <a:tcPr marL="90257" marR="90257" marT="72206" marB="72206"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FFFF"/>
                    </a:solidFill>
                  </a:tcPr>
                </a:tc>
                <a:tc>
                  <a:txBody>
                    <a:bodyPr/>
                    <a:lstStyle/>
                    <a:p>
                      <a:r>
                        <a:rPr lang="en-US" sz="1700">
                          <a:effectLst/>
                        </a:rPr>
                        <a:t>26,0%</a:t>
                      </a:r>
                    </a:p>
                  </a:txBody>
                  <a:tcPr marL="90257" marR="90257" marT="72206" marB="72206"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FFFF"/>
                    </a:solidFill>
                  </a:tcPr>
                </a:tc>
                <a:extLst>
                  <a:ext uri="{0D108BD9-81ED-4DB2-BD59-A6C34878D82A}">
                    <a16:rowId xmlns:a16="http://schemas.microsoft.com/office/drawing/2014/main" val="1428379538"/>
                  </a:ext>
                </a:extLst>
              </a:tr>
              <a:tr h="509343">
                <a:tc>
                  <a:txBody>
                    <a:bodyPr/>
                    <a:lstStyle/>
                    <a:p>
                      <a:r>
                        <a:rPr lang="en-US" sz="1700">
                          <a:effectLst/>
                        </a:rPr>
                        <a:t>2</a:t>
                      </a:r>
                    </a:p>
                  </a:txBody>
                  <a:tcPr marL="86647" marR="90257" marT="72206" marB="72206"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FFFF"/>
                    </a:solidFill>
                  </a:tcPr>
                </a:tc>
                <a:tc>
                  <a:txBody>
                    <a:bodyPr/>
                    <a:lstStyle/>
                    <a:p>
                      <a:r>
                        <a:rPr lang="en-US" sz="1700">
                          <a:effectLst/>
                        </a:rPr>
                        <a:t>Hullas térmicas.</a:t>
                      </a:r>
                    </a:p>
                  </a:txBody>
                  <a:tcPr marL="90257" marR="90257" marT="72206" marB="72206"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FFFF"/>
                    </a:solidFill>
                  </a:tcPr>
                </a:tc>
                <a:tc>
                  <a:txBody>
                    <a:bodyPr/>
                    <a:lstStyle/>
                    <a:p>
                      <a:r>
                        <a:rPr lang="en-US" sz="1700">
                          <a:effectLst/>
                        </a:rPr>
                        <a:t>14,0%</a:t>
                      </a:r>
                    </a:p>
                  </a:txBody>
                  <a:tcPr marL="90257" marR="90257" marT="72206" marB="72206"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FFFF"/>
                    </a:solidFill>
                  </a:tcPr>
                </a:tc>
                <a:extLst>
                  <a:ext uri="{0D108BD9-81ED-4DB2-BD59-A6C34878D82A}">
                    <a16:rowId xmlns:a16="http://schemas.microsoft.com/office/drawing/2014/main" val="126981445"/>
                  </a:ext>
                </a:extLst>
              </a:tr>
              <a:tr h="1164211">
                <a:tc>
                  <a:txBody>
                    <a:bodyPr/>
                    <a:lstStyle/>
                    <a:p>
                      <a:r>
                        <a:rPr lang="en-US" sz="1700">
                          <a:effectLst/>
                        </a:rPr>
                        <a:t>3</a:t>
                      </a:r>
                    </a:p>
                  </a:txBody>
                  <a:tcPr marL="86647" marR="90257" marT="72206" marB="72206"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FFFF"/>
                    </a:solidFill>
                  </a:tcPr>
                </a:tc>
                <a:tc>
                  <a:txBody>
                    <a:bodyPr/>
                    <a:lstStyle/>
                    <a:p>
                      <a:r>
                        <a:rPr lang="es-MX" sz="1700">
                          <a:effectLst/>
                        </a:rPr>
                        <a:t>Los demás cafés sin tostar, sin descafeinar.</a:t>
                      </a:r>
                    </a:p>
                  </a:txBody>
                  <a:tcPr marL="90257" marR="90257" marT="72206" marB="72206"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FFFF"/>
                    </a:solidFill>
                  </a:tcPr>
                </a:tc>
                <a:tc>
                  <a:txBody>
                    <a:bodyPr/>
                    <a:lstStyle/>
                    <a:p>
                      <a:r>
                        <a:rPr lang="en-US" sz="1700" dirty="0">
                          <a:effectLst/>
                        </a:rPr>
                        <a:t>7,0%</a:t>
                      </a:r>
                    </a:p>
                  </a:txBody>
                  <a:tcPr marL="90257" marR="90257" marT="72206" marB="72206"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FFFF"/>
                    </a:solidFill>
                  </a:tcPr>
                </a:tc>
                <a:extLst>
                  <a:ext uri="{0D108BD9-81ED-4DB2-BD59-A6C34878D82A}">
                    <a16:rowId xmlns:a16="http://schemas.microsoft.com/office/drawing/2014/main" val="3669762750"/>
                  </a:ext>
                </a:extLst>
              </a:tr>
            </a:tbl>
          </a:graphicData>
        </a:graphic>
      </p:graphicFrame>
    </p:spTree>
    <p:extLst>
      <p:ext uri="{BB962C8B-B14F-4D97-AF65-F5344CB8AC3E}">
        <p14:creationId xmlns:p14="http://schemas.microsoft.com/office/powerpoint/2010/main" val="3250041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latin typeface="Baskerville Old Face" panose="02020602080505020303" pitchFamily="18" charset="0"/>
              </a:rPr>
              <a:t>Cuál es el país que más exporta en el mundo y que productos?</a:t>
            </a:r>
            <a:endParaRPr lang="en-US" dirty="0">
              <a:latin typeface="Baskerville Old Face" panose="02020602080505020303" pitchFamily="18" charset="0"/>
            </a:endParaRPr>
          </a:p>
        </p:txBody>
      </p:sp>
      <p:sp>
        <p:nvSpPr>
          <p:cNvPr id="3" name="Marcador de contenido 2"/>
          <p:cNvSpPr>
            <a:spLocks noGrp="1"/>
          </p:cNvSpPr>
          <p:nvPr>
            <p:ph idx="1"/>
          </p:nvPr>
        </p:nvSpPr>
        <p:spPr>
          <a:xfrm>
            <a:off x="1529644" y="2171700"/>
            <a:ext cx="10109200" cy="4137378"/>
          </a:xfrm>
        </p:spPr>
        <p:txBody>
          <a:bodyPr/>
          <a:lstStyle/>
          <a:p>
            <a:r>
              <a:rPr lang="es-MX" dirty="0"/>
              <a:t>exportadores lo lidera China (US$2,6 billones), </a:t>
            </a:r>
            <a:endParaRPr lang="es-MX" dirty="0" smtClean="0"/>
          </a:p>
          <a:p>
            <a:r>
              <a:rPr lang="es-MX" dirty="0" smtClean="0"/>
              <a:t>seguido </a:t>
            </a:r>
            <a:r>
              <a:rPr lang="es-MX" dirty="0"/>
              <a:t>por Estados Unidos (US$1,4 billones), </a:t>
            </a:r>
            <a:endParaRPr lang="es-MX" dirty="0" smtClean="0"/>
          </a:p>
          <a:p>
            <a:r>
              <a:rPr lang="es-MX" dirty="0" smtClean="0"/>
              <a:t>Alemania </a:t>
            </a:r>
            <a:r>
              <a:rPr lang="es-MX" dirty="0"/>
              <a:t>(US$1,3 billones), </a:t>
            </a:r>
            <a:r>
              <a:rPr lang="es-MX" b="1" dirty="0"/>
              <a:t>Países</a:t>
            </a:r>
            <a:r>
              <a:rPr lang="es-MX" dirty="0"/>
              <a:t> Bajos (US$674.000 millones) y Hong Kong, la región administrativa especial china, con US$549.000 </a:t>
            </a:r>
            <a:r>
              <a:rPr lang="es-MX" dirty="0" smtClean="0"/>
              <a:t>millones</a:t>
            </a:r>
          </a:p>
          <a:p>
            <a:r>
              <a:rPr lang="es-MX" dirty="0"/>
              <a:t> Corea del Sur (US$512.000 millones</a:t>
            </a:r>
            <a:r>
              <a:rPr lang="es-MX" dirty="0" smtClean="0"/>
              <a:t>),</a:t>
            </a:r>
          </a:p>
          <a:p>
            <a:r>
              <a:rPr lang="es-MX" dirty="0" smtClean="0"/>
              <a:t> </a:t>
            </a:r>
            <a:r>
              <a:rPr lang="es-MX" dirty="0"/>
              <a:t>Italia (US$496.000 millones), </a:t>
            </a:r>
            <a:endParaRPr lang="es-MX" dirty="0" smtClean="0"/>
          </a:p>
          <a:p>
            <a:r>
              <a:rPr lang="es-MX" dirty="0" smtClean="0"/>
              <a:t>Francia </a:t>
            </a:r>
            <a:r>
              <a:rPr lang="es-MX" dirty="0"/>
              <a:t>(US$488.000 millones) y Bélgica, que cierra el ranking de los diez países con un mejor comportamiento en las exportaciones.</a:t>
            </a:r>
            <a:endParaRPr lang="en-US" dirty="0"/>
          </a:p>
        </p:txBody>
      </p:sp>
    </p:spTree>
    <p:extLst>
      <p:ext uri="{BB962C8B-B14F-4D97-AF65-F5344CB8AC3E}">
        <p14:creationId xmlns:p14="http://schemas.microsoft.com/office/powerpoint/2010/main" val="1985162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TM10001105[[fn=Recorte]]</Template>
  <TotalTime>116</TotalTime>
  <Words>473</Words>
  <Application>Microsoft Office PowerPoint</Application>
  <PresentationFormat>Panorámica</PresentationFormat>
  <Paragraphs>48</Paragraphs>
  <Slides>8</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8</vt:i4>
      </vt:variant>
    </vt:vector>
  </HeadingPairs>
  <TitlesOfParts>
    <vt:vector size="11" baseType="lpstr">
      <vt:lpstr>Baskerville Old Face</vt:lpstr>
      <vt:lpstr>Franklin Gothic Book</vt:lpstr>
      <vt:lpstr>Crop</vt:lpstr>
      <vt:lpstr>La globalización</vt:lpstr>
      <vt:lpstr>¿qué es la globalización?</vt:lpstr>
      <vt:lpstr>¿cual es la importancia de la globalización en la actualidad?</vt:lpstr>
      <vt:lpstr>.¿Cuál es la importancia del libre comercio en la globalización?</vt:lpstr>
      <vt:lpstr>¿Cuáles son los aspectos negativos que genera la globalización para la economía Colombiana?</vt:lpstr>
      <vt:lpstr>¿Qué se requiere para que los productos que se fabrican en el mundo lleguen a nuestras manos?</vt:lpstr>
      <vt:lpstr>¿Cuál es la mercancía o tipo de producto que más se exporta en Colombia?</vt:lpstr>
      <vt:lpstr>Cuál es el país que más exporta en el mundo y que productos?</vt:lpstr>
    </vt:vector>
  </TitlesOfParts>
  <Company>InKulpado666</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globalización</dc:title>
  <dc:creator>Usuario de Windows</dc:creator>
  <cp:lastModifiedBy>Usuario de Windows</cp:lastModifiedBy>
  <cp:revision>9</cp:revision>
  <dcterms:created xsi:type="dcterms:W3CDTF">2021-09-30T20:34:03Z</dcterms:created>
  <dcterms:modified xsi:type="dcterms:W3CDTF">2021-09-30T22:30:47Z</dcterms:modified>
</cp:coreProperties>
</file>