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b="1" dirty="0" smtClean="0"/>
              <a:t>RAMAS DE LA FISICA</a:t>
            </a:r>
            <a:endParaRPr lang="es-CO" b="1" dirty="0"/>
          </a:p>
        </p:txBody>
      </p:sp>
      <p:sp>
        <p:nvSpPr>
          <p:cNvPr id="3" name="Subtítulo 2"/>
          <p:cNvSpPr>
            <a:spLocks noGrp="1"/>
          </p:cNvSpPr>
          <p:nvPr>
            <p:ph type="subTitle" idx="1"/>
          </p:nvPr>
        </p:nvSpPr>
        <p:spPr/>
        <p:txBody>
          <a:bodyPr>
            <a:normAutofit fontScale="92500" lnSpcReduction="10000"/>
          </a:bodyPr>
          <a:lstStyle/>
          <a:p>
            <a:r>
              <a:rPr lang="es-CO" dirty="0" smtClean="0"/>
              <a:t>DANIEL FELIPE ZAPATA ANGEL </a:t>
            </a:r>
          </a:p>
          <a:p>
            <a:r>
              <a:rPr lang="es-CO" dirty="0" smtClean="0"/>
              <a:t>10-1</a:t>
            </a:r>
            <a:endParaRPr lang="es-CO" dirty="0"/>
          </a:p>
        </p:txBody>
      </p:sp>
    </p:spTree>
    <p:extLst>
      <p:ext uri="{BB962C8B-B14F-4D97-AF65-F5344CB8AC3E}">
        <p14:creationId xmlns:p14="http://schemas.microsoft.com/office/powerpoint/2010/main" val="314074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400" b="1" dirty="0" smtClean="0"/>
              <a:t>FISICA CLASICA</a:t>
            </a:r>
            <a:endParaRPr lang="es-CO" sz="4400" b="1" dirty="0"/>
          </a:p>
        </p:txBody>
      </p:sp>
      <p:pic>
        <p:nvPicPr>
          <p:cNvPr id="7" name="Marcador de posición de imagen 6"/>
          <p:cNvPicPr>
            <a:picLocks noGrp="1" noChangeAspect="1"/>
          </p:cNvPicPr>
          <p:nvPr>
            <p:ph type="pic" idx="1"/>
          </p:nvPr>
        </p:nvPicPr>
        <p:blipFill>
          <a:blip r:embed="rId2"/>
          <a:srcRect l="8504" r="8504"/>
          <a:stretch>
            <a:fillRect/>
          </a:stretch>
        </p:blipFill>
        <p:spPr>
          <a:xfrm>
            <a:off x="7559040" y="2998071"/>
            <a:ext cx="4263766" cy="3054999"/>
          </a:xfrm>
          <a:prstGeom prst="rect">
            <a:avLst/>
          </a:prstGeom>
        </p:spPr>
      </p:pic>
      <p:sp>
        <p:nvSpPr>
          <p:cNvPr id="4" name="Marcador de texto 3"/>
          <p:cNvSpPr>
            <a:spLocks noGrp="1"/>
          </p:cNvSpPr>
          <p:nvPr>
            <p:ph type="body" sz="half" idx="2"/>
          </p:nvPr>
        </p:nvSpPr>
        <p:spPr/>
        <p:txBody>
          <a:bodyPr/>
          <a:lstStyle/>
          <a:p>
            <a:r>
              <a:rPr lang="es-CO" dirty="0"/>
              <a:t>Se denomina física clásica a la física basada en los principios previos a la aparición de la mecánica cuántica. Se encarga del estudio de aquellos fenómenos que tienen una velocidad relativamente pequeña comparada con la velocidad de la luz</a:t>
            </a:r>
            <a:r>
              <a:rPr lang="es-CO" dirty="0" smtClean="0"/>
              <a:t>.</a:t>
            </a:r>
          </a:p>
          <a:p>
            <a:r>
              <a:rPr lang="es-CO" dirty="0" smtClean="0"/>
              <a:t>Se divide en:</a:t>
            </a:r>
          </a:p>
          <a:p>
            <a:pPr marL="285750" indent="-285750">
              <a:buFontTx/>
              <a:buChar char="-"/>
            </a:pPr>
            <a:r>
              <a:rPr lang="es-CO" dirty="0" smtClean="0"/>
              <a:t>Mecánica</a:t>
            </a:r>
          </a:p>
          <a:p>
            <a:pPr marL="285750" indent="-285750">
              <a:buFontTx/>
              <a:buChar char="-"/>
            </a:pPr>
            <a:r>
              <a:rPr lang="es-CO" dirty="0" smtClean="0"/>
              <a:t>Óptica</a:t>
            </a:r>
          </a:p>
          <a:p>
            <a:pPr marL="285750" indent="-285750">
              <a:buFontTx/>
              <a:buChar char="-"/>
            </a:pPr>
            <a:r>
              <a:rPr lang="es-CO" dirty="0" smtClean="0"/>
              <a:t>Termodinámica </a:t>
            </a:r>
          </a:p>
          <a:p>
            <a:pPr marL="285750" indent="-285750">
              <a:buFontTx/>
              <a:buChar char="-"/>
            </a:pPr>
            <a:r>
              <a:rPr lang="es-CO" dirty="0" smtClean="0"/>
              <a:t>Electromagnetismo </a:t>
            </a:r>
          </a:p>
          <a:p>
            <a:pPr marL="285750" indent="-285750">
              <a:buFontTx/>
              <a:buChar char="-"/>
            </a:pPr>
            <a:r>
              <a:rPr lang="es-CO" dirty="0" smtClean="0"/>
              <a:t>Entre otras </a:t>
            </a:r>
            <a:endParaRPr lang="es-CO" dirty="0"/>
          </a:p>
        </p:txBody>
      </p:sp>
    </p:spTree>
    <p:extLst>
      <p:ext uri="{BB962C8B-B14F-4D97-AF65-F5344CB8AC3E}">
        <p14:creationId xmlns:p14="http://schemas.microsoft.com/office/powerpoint/2010/main" val="274579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8293996" y="1197736"/>
            <a:ext cx="3284111" cy="1133340"/>
          </a:xfrm>
          <a:prstGeom prst="rect">
            <a:avLst/>
          </a:prstGeom>
        </p:spPr>
      </p:pic>
      <p:sp>
        <p:nvSpPr>
          <p:cNvPr id="3" name="Marcador de texto 2"/>
          <p:cNvSpPr>
            <a:spLocks noGrp="1"/>
          </p:cNvSpPr>
          <p:nvPr>
            <p:ph type="body" idx="1"/>
          </p:nvPr>
        </p:nvSpPr>
        <p:spPr>
          <a:xfrm>
            <a:off x="685801" y="1468192"/>
            <a:ext cx="3757410" cy="715610"/>
          </a:xfrm>
        </p:spPr>
        <p:txBody>
          <a:bodyPr/>
          <a:lstStyle/>
          <a:p>
            <a:r>
              <a:rPr lang="es-CO" b="1" dirty="0" smtClean="0"/>
              <a:t>MECANICA</a:t>
            </a:r>
            <a:endParaRPr lang="es-CO" b="1" dirty="0"/>
          </a:p>
        </p:txBody>
      </p:sp>
      <p:sp>
        <p:nvSpPr>
          <p:cNvPr id="4" name="Marcador de contenido 3"/>
          <p:cNvSpPr>
            <a:spLocks noGrp="1"/>
          </p:cNvSpPr>
          <p:nvPr>
            <p:ph sz="half" idx="2"/>
          </p:nvPr>
        </p:nvSpPr>
        <p:spPr>
          <a:xfrm>
            <a:off x="685802" y="2331076"/>
            <a:ext cx="3757409" cy="3887609"/>
          </a:xfrm>
        </p:spPr>
        <p:txBody>
          <a:bodyPr>
            <a:normAutofit lnSpcReduction="10000"/>
          </a:bodyPr>
          <a:lstStyle/>
          <a:p>
            <a:pPr marL="0" indent="0">
              <a:buNone/>
            </a:pPr>
            <a:r>
              <a:rPr lang="es-CO" sz="1600" dirty="0"/>
              <a:t>es la rama de la física que estudia y analiza el movimiento y reposo de los cuerpos, y su evolución en el tiempo, bajo la acción de </a:t>
            </a:r>
            <a:r>
              <a:rPr lang="es-CO" sz="1600" dirty="0" smtClean="0"/>
              <a:t>fuerzas</a:t>
            </a:r>
            <a:r>
              <a:rPr lang="es-CO" sz="1600" dirty="0"/>
              <a:t>.​  Parte de la Física que estudia los movimientos y el equilibrio de los cuerpos. Comprende: la CINEMÁTICA, la DINÁMICA y la ESTÁTICA</a:t>
            </a:r>
            <a:r>
              <a:rPr lang="es-CO" sz="1600" dirty="0" smtClean="0"/>
              <a:t>.   </a:t>
            </a:r>
            <a:r>
              <a:rPr lang="es-CO" sz="1600" b="1" dirty="0" smtClean="0"/>
              <a:t>EJEMPLOS:</a:t>
            </a:r>
          </a:p>
          <a:p>
            <a:pPr>
              <a:buFontTx/>
              <a:buChar char="-"/>
            </a:pPr>
            <a:r>
              <a:rPr lang="es-CO" sz="1400" dirty="0" smtClean="0"/>
              <a:t>El </a:t>
            </a:r>
            <a:r>
              <a:rPr lang="es-CO" sz="1400" dirty="0"/>
              <a:t>movimiento de los </a:t>
            </a:r>
            <a:r>
              <a:rPr lang="es-CO" sz="1400" dirty="0" smtClean="0"/>
              <a:t>resortes</a:t>
            </a:r>
          </a:p>
          <a:p>
            <a:pPr>
              <a:buFontTx/>
              <a:buChar char="-"/>
            </a:pPr>
            <a:r>
              <a:rPr lang="es-CO" sz="1400" dirty="0"/>
              <a:t>Deslizarse por un </a:t>
            </a:r>
            <a:r>
              <a:rPr lang="es-CO" sz="1400" dirty="0" smtClean="0"/>
              <a:t>tobogán</a:t>
            </a:r>
          </a:p>
          <a:p>
            <a:pPr>
              <a:buFontTx/>
              <a:buChar char="-"/>
            </a:pPr>
            <a:r>
              <a:rPr lang="es-CO" sz="1400" dirty="0"/>
              <a:t>Tirar de una resortera</a:t>
            </a:r>
          </a:p>
          <a:p>
            <a:pPr>
              <a:buFontTx/>
              <a:buChar char="-"/>
            </a:pPr>
            <a:r>
              <a:rPr lang="es-CO" sz="1400" dirty="0"/>
              <a:t>Dar cuerda a un juguete</a:t>
            </a:r>
          </a:p>
          <a:p>
            <a:pPr>
              <a:buFontTx/>
              <a:buChar char="-"/>
            </a:pPr>
            <a:r>
              <a:rPr lang="es-CO" sz="1400" dirty="0"/>
              <a:t>El pedaleo de la bicicleta</a:t>
            </a:r>
          </a:p>
          <a:p>
            <a:pPr>
              <a:buFontTx/>
              <a:buChar char="-"/>
            </a:pPr>
            <a:r>
              <a:rPr lang="es-CO" sz="1400" dirty="0"/>
              <a:t>El mecanismo de los relojes de aguja</a:t>
            </a:r>
          </a:p>
          <a:p>
            <a:pPr>
              <a:buFontTx/>
              <a:buChar char="-"/>
            </a:pPr>
            <a:endParaRPr lang="es-CO" dirty="0"/>
          </a:p>
        </p:txBody>
      </p:sp>
      <p:sp>
        <p:nvSpPr>
          <p:cNvPr id="5" name="Marcador de texto 4"/>
          <p:cNvSpPr>
            <a:spLocks noGrp="1"/>
          </p:cNvSpPr>
          <p:nvPr>
            <p:ph type="body" sz="quarter" idx="3"/>
          </p:nvPr>
        </p:nvSpPr>
        <p:spPr>
          <a:xfrm>
            <a:off x="4559122" y="1468192"/>
            <a:ext cx="3618964" cy="715610"/>
          </a:xfrm>
        </p:spPr>
        <p:txBody>
          <a:bodyPr/>
          <a:lstStyle/>
          <a:p>
            <a:r>
              <a:rPr lang="es-CO" b="1" dirty="0" smtClean="0">
                <a:latin typeface="+mj-lt"/>
              </a:rPr>
              <a:t>OPTICA</a:t>
            </a:r>
            <a:endParaRPr lang="es-CO" b="1" dirty="0">
              <a:latin typeface="+mj-lt"/>
            </a:endParaRPr>
          </a:p>
        </p:txBody>
      </p:sp>
      <p:sp>
        <p:nvSpPr>
          <p:cNvPr id="6" name="Marcador de contenido 5"/>
          <p:cNvSpPr>
            <a:spLocks noGrp="1"/>
          </p:cNvSpPr>
          <p:nvPr>
            <p:ph sz="quarter" idx="4"/>
          </p:nvPr>
        </p:nvSpPr>
        <p:spPr>
          <a:xfrm>
            <a:off x="4559121" y="2331076"/>
            <a:ext cx="3618965" cy="3887609"/>
          </a:xfrm>
        </p:spPr>
        <p:txBody>
          <a:bodyPr>
            <a:normAutofit lnSpcReduction="10000"/>
          </a:bodyPr>
          <a:lstStyle/>
          <a:p>
            <a:pPr marL="0" indent="0">
              <a:buNone/>
            </a:pPr>
            <a:r>
              <a:rPr lang="es-CO" sz="1600" dirty="0" smtClean="0"/>
              <a:t>La </a:t>
            </a:r>
            <a:r>
              <a:rPr lang="es-CO" sz="1600" dirty="0"/>
              <a:t>Óptica es la rama de la física que estudia el comportamiento de la radiación electromagnética, sus características y sus manifestaciones. Abarca el estudio de la reflexión, la refracción, las interferencias, la difracción y la formación de imágenes y la interacción de la radiación con la </a:t>
            </a:r>
            <a:r>
              <a:rPr lang="es-CO" sz="1600" dirty="0" smtClean="0"/>
              <a:t>materia.     </a:t>
            </a:r>
            <a:r>
              <a:rPr lang="es-CO" sz="1600" b="1" dirty="0" smtClean="0"/>
              <a:t>EJEMPLOS:</a:t>
            </a:r>
          </a:p>
          <a:p>
            <a:pPr>
              <a:buFontTx/>
              <a:buChar char="-"/>
            </a:pPr>
            <a:r>
              <a:rPr lang="es-CO" sz="1600" dirty="0" smtClean="0"/>
              <a:t>Espejos</a:t>
            </a:r>
          </a:p>
          <a:p>
            <a:pPr>
              <a:buFontTx/>
              <a:buChar char="-"/>
            </a:pPr>
            <a:r>
              <a:rPr lang="es-CO" sz="1600" dirty="0" smtClean="0"/>
              <a:t>Lentes</a:t>
            </a:r>
          </a:p>
          <a:p>
            <a:pPr>
              <a:buFontTx/>
              <a:buChar char="-"/>
            </a:pPr>
            <a:r>
              <a:rPr lang="es-CO" sz="1600" dirty="0" smtClean="0"/>
              <a:t>Telescopios</a:t>
            </a:r>
          </a:p>
          <a:p>
            <a:pPr>
              <a:buFontTx/>
              <a:buChar char="-"/>
            </a:pPr>
            <a:r>
              <a:rPr lang="es-CO" sz="1600" dirty="0" smtClean="0"/>
              <a:t>Microscopios</a:t>
            </a:r>
          </a:p>
          <a:p>
            <a:pPr>
              <a:buFontTx/>
              <a:buChar char="-"/>
            </a:pPr>
            <a:r>
              <a:rPr lang="es-CO" sz="1600" dirty="0"/>
              <a:t>E</a:t>
            </a:r>
            <a:r>
              <a:rPr lang="es-CO" sz="1600" dirty="0" smtClean="0"/>
              <a:t>quipos láser</a:t>
            </a:r>
          </a:p>
        </p:txBody>
      </p:sp>
      <p:pic>
        <p:nvPicPr>
          <p:cNvPr id="2050" name="Picture 2" descr="Óptica en la Fisica - Fisicala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996" y="2331077"/>
            <a:ext cx="3284111" cy="1146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ísica mecánica - La descripción del movimiento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995" y="3477297"/>
            <a:ext cx="3284111" cy="13522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rso: Fisica Mecanica • Becas Para Hispan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994" y="4829577"/>
            <a:ext cx="3284111" cy="138910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6"/>
          <a:stretch>
            <a:fillRect/>
          </a:stretch>
        </p:blipFill>
        <p:spPr>
          <a:xfrm>
            <a:off x="10009450" y="941969"/>
            <a:ext cx="3369134" cy="883997"/>
          </a:xfrm>
          <a:prstGeom prst="rect">
            <a:avLst/>
          </a:prstGeom>
        </p:spPr>
      </p:pic>
      <p:pic>
        <p:nvPicPr>
          <p:cNvPr id="12" name="Imagen 11"/>
          <p:cNvPicPr>
            <a:picLocks noChangeAspect="1"/>
          </p:cNvPicPr>
          <p:nvPr/>
        </p:nvPicPr>
        <p:blipFill>
          <a:blip r:embed="rId7"/>
          <a:stretch>
            <a:fillRect/>
          </a:stretch>
        </p:blipFill>
        <p:spPr>
          <a:xfrm>
            <a:off x="8178086" y="2165804"/>
            <a:ext cx="2834471" cy="646486"/>
          </a:xfrm>
          <a:prstGeom prst="rect">
            <a:avLst/>
          </a:prstGeom>
        </p:spPr>
      </p:pic>
    </p:spTree>
    <p:extLst>
      <p:ext uri="{BB962C8B-B14F-4D97-AF65-F5344CB8AC3E}">
        <p14:creationId xmlns:p14="http://schemas.microsoft.com/office/powerpoint/2010/main" val="560562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8139" y="1086678"/>
            <a:ext cx="3485321" cy="728870"/>
          </a:xfrm>
        </p:spPr>
        <p:txBody>
          <a:bodyPr/>
          <a:lstStyle/>
          <a:p>
            <a:r>
              <a:rPr lang="es-CO" b="1" dirty="0" smtClean="0"/>
              <a:t>TERMODINAMICA</a:t>
            </a:r>
            <a:endParaRPr lang="es-CO" b="1" dirty="0"/>
          </a:p>
        </p:txBody>
      </p:sp>
      <p:sp>
        <p:nvSpPr>
          <p:cNvPr id="4" name="Marcador de contenido 3"/>
          <p:cNvSpPr>
            <a:spLocks noGrp="1"/>
          </p:cNvSpPr>
          <p:nvPr>
            <p:ph sz="half" idx="2"/>
          </p:nvPr>
        </p:nvSpPr>
        <p:spPr>
          <a:xfrm>
            <a:off x="848138" y="2026407"/>
            <a:ext cx="3485321" cy="3843130"/>
          </a:xfrm>
        </p:spPr>
        <p:txBody>
          <a:bodyPr>
            <a:noAutofit/>
          </a:bodyPr>
          <a:lstStyle/>
          <a:p>
            <a:pPr marL="0" indent="0">
              <a:buNone/>
            </a:pPr>
            <a:r>
              <a:rPr lang="es-CO" sz="1200" dirty="0" smtClean="0"/>
              <a:t>La </a:t>
            </a:r>
            <a:r>
              <a:rPr lang="es-CO" sz="1200" dirty="0"/>
              <a:t>termodinámica es la rama de la física que estudia los efectos de los cambios de temperatura, presión y volumen de un sistema físico (un material, un líquido, un conjunto de cuerpos, etc.), a un nivel </a:t>
            </a:r>
            <a:r>
              <a:rPr lang="es-CO" sz="1200" dirty="0" smtClean="0"/>
              <a:t>macroscópico. </a:t>
            </a:r>
            <a:r>
              <a:rPr lang="es-CO" sz="1200" b="1" dirty="0" smtClean="0"/>
              <a:t>EJEMPLOS:</a:t>
            </a:r>
          </a:p>
          <a:p>
            <a:pPr>
              <a:buFontTx/>
              <a:buChar char="-"/>
            </a:pPr>
            <a:r>
              <a:rPr lang="es-CO" sz="1200" b="1" dirty="0" smtClean="0"/>
              <a:t>Calentamos </a:t>
            </a:r>
            <a:r>
              <a:rPr lang="es-CO" sz="1200" b="1" dirty="0"/>
              <a:t>un vaso de leche. Al incrementar la energía interna de las partículas que componen la leche, éstas se mueven con mayor rapidez y aumentan su entropía</a:t>
            </a:r>
            <a:r>
              <a:rPr lang="es-CO" sz="1200" b="1" dirty="0" smtClean="0"/>
              <a:t>.</a:t>
            </a:r>
            <a:endParaRPr lang="es-CO" sz="1200" b="1" dirty="0"/>
          </a:p>
          <a:p>
            <a:pPr>
              <a:buFontTx/>
              <a:buChar char="-"/>
            </a:pPr>
            <a:r>
              <a:rPr lang="es-CO" sz="1200" b="1" dirty="0" smtClean="0"/>
              <a:t>Hacer </a:t>
            </a:r>
            <a:r>
              <a:rPr lang="es-CO" sz="1200" b="1" dirty="0"/>
              <a:t>cubitos de hielo en el congelador. Se trata del efecto contrario al anterior. Disminuimos la temperatura del agua y con ello su energía interna y su desorden, disminuyendo la entropía</a:t>
            </a:r>
            <a:r>
              <a:rPr lang="es-CO" sz="1200" b="1" dirty="0" smtClean="0"/>
              <a:t>.</a:t>
            </a:r>
            <a:endParaRPr lang="es-CO" sz="1200" b="1" dirty="0"/>
          </a:p>
          <a:p>
            <a:pPr>
              <a:buFontTx/>
              <a:buChar char="-"/>
            </a:pPr>
            <a:r>
              <a:rPr lang="es-CO" sz="1200" b="1" dirty="0" smtClean="0"/>
              <a:t>Hervimos </a:t>
            </a:r>
            <a:r>
              <a:rPr lang="es-CO" sz="1200" b="1" dirty="0"/>
              <a:t>agua para cocer pasta. Al hervir el agua ésta pasa de estado líquido a estado gaseoso y eso implica que aumenta la entropía del agua</a:t>
            </a:r>
            <a:r>
              <a:rPr lang="es-CO" sz="1200" b="1" dirty="0" smtClean="0"/>
              <a:t>.</a:t>
            </a:r>
          </a:p>
        </p:txBody>
      </p:sp>
      <p:sp>
        <p:nvSpPr>
          <p:cNvPr id="5" name="Marcador de texto 4"/>
          <p:cNvSpPr>
            <a:spLocks noGrp="1"/>
          </p:cNvSpPr>
          <p:nvPr>
            <p:ph type="body" sz="quarter" idx="3"/>
          </p:nvPr>
        </p:nvSpPr>
        <p:spPr>
          <a:xfrm>
            <a:off x="4532244" y="1086678"/>
            <a:ext cx="3538330" cy="823912"/>
          </a:xfrm>
        </p:spPr>
        <p:txBody>
          <a:bodyPr>
            <a:normAutofit/>
          </a:bodyPr>
          <a:lstStyle/>
          <a:p>
            <a:r>
              <a:rPr lang="es-CO" sz="2400" b="1" dirty="0" smtClean="0"/>
              <a:t>ELECTROMAGNETISMO</a:t>
            </a:r>
            <a:endParaRPr lang="es-CO" sz="2400" b="1" dirty="0"/>
          </a:p>
        </p:txBody>
      </p:sp>
      <p:sp>
        <p:nvSpPr>
          <p:cNvPr id="6" name="Marcador de contenido 5"/>
          <p:cNvSpPr>
            <a:spLocks noGrp="1"/>
          </p:cNvSpPr>
          <p:nvPr>
            <p:ph sz="quarter" idx="4"/>
          </p:nvPr>
        </p:nvSpPr>
        <p:spPr>
          <a:xfrm>
            <a:off x="4532244" y="2026407"/>
            <a:ext cx="3538330" cy="3843130"/>
          </a:xfrm>
        </p:spPr>
        <p:txBody>
          <a:bodyPr>
            <a:noAutofit/>
          </a:bodyPr>
          <a:lstStyle/>
          <a:p>
            <a:pPr marL="0" indent="0">
              <a:buNone/>
            </a:pPr>
            <a:r>
              <a:rPr lang="es-CO" sz="1400" dirty="0"/>
              <a:t>El electromagnetismo es la rama de la física que estudia y unifica los fenómenos eléctricos y magnéticos en una sola teoría. El electromagnetismo describe la interacción de partículas cargadas con campos eléctricos y magnéticos</a:t>
            </a:r>
            <a:r>
              <a:rPr lang="es-CO" sz="1400" dirty="0" smtClean="0"/>
              <a:t>.  </a:t>
            </a:r>
            <a:r>
              <a:rPr lang="es-CO" sz="1400" b="1" dirty="0" smtClean="0"/>
              <a:t>EJEMPLOS:</a:t>
            </a:r>
          </a:p>
          <a:p>
            <a:pPr>
              <a:buFontTx/>
              <a:buChar char="-"/>
            </a:pPr>
            <a:r>
              <a:rPr lang="es-CO" sz="1400" dirty="0"/>
              <a:t>El </a:t>
            </a:r>
            <a:r>
              <a:rPr lang="es-CO" sz="1400" dirty="0" smtClean="0"/>
              <a:t>timbre</a:t>
            </a:r>
          </a:p>
          <a:p>
            <a:pPr>
              <a:buFontTx/>
              <a:buChar char="-"/>
            </a:pPr>
            <a:r>
              <a:rPr lang="es-CO" sz="1400" dirty="0"/>
              <a:t>El tren de levitación </a:t>
            </a:r>
            <a:r>
              <a:rPr lang="es-CO" sz="1400" dirty="0" smtClean="0"/>
              <a:t>magnética</a:t>
            </a:r>
          </a:p>
          <a:p>
            <a:pPr>
              <a:buFontTx/>
              <a:buChar char="-"/>
            </a:pPr>
            <a:r>
              <a:rPr lang="es-CO" sz="1400" dirty="0"/>
              <a:t>El transformador </a:t>
            </a:r>
            <a:r>
              <a:rPr lang="es-CO" sz="1400" dirty="0" smtClean="0"/>
              <a:t>eléctrico</a:t>
            </a:r>
          </a:p>
          <a:p>
            <a:pPr>
              <a:buFontTx/>
              <a:buChar char="-"/>
            </a:pPr>
            <a:r>
              <a:rPr lang="es-CO" sz="1400" dirty="0" smtClean="0"/>
              <a:t>El </a:t>
            </a:r>
            <a:r>
              <a:rPr lang="es-CO" sz="1400" dirty="0"/>
              <a:t>motor </a:t>
            </a:r>
            <a:r>
              <a:rPr lang="es-CO" sz="1400" dirty="0" smtClean="0"/>
              <a:t>eléctrico</a:t>
            </a:r>
          </a:p>
          <a:p>
            <a:pPr>
              <a:buFontTx/>
              <a:buChar char="-"/>
            </a:pPr>
            <a:r>
              <a:rPr lang="es-CO" sz="1400" dirty="0" smtClean="0"/>
              <a:t>El </a:t>
            </a:r>
            <a:r>
              <a:rPr lang="es-CO" sz="1400" dirty="0"/>
              <a:t>horno </a:t>
            </a:r>
            <a:r>
              <a:rPr lang="es-CO" sz="1400" dirty="0" smtClean="0"/>
              <a:t>microondas</a:t>
            </a:r>
          </a:p>
          <a:p>
            <a:pPr>
              <a:buFontTx/>
              <a:buChar char="-"/>
            </a:pPr>
            <a:r>
              <a:rPr lang="es-CO" sz="1400" dirty="0" smtClean="0"/>
              <a:t>La </a:t>
            </a:r>
            <a:r>
              <a:rPr lang="es-CO" sz="1400" dirty="0"/>
              <a:t>resonancia </a:t>
            </a:r>
            <a:r>
              <a:rPr lang="es-CO" sz="1400" dirty="0" smtClean="0"/>
              <a:t>magnética</a:t>
            </a:r>
          </a:p>
          <a:p>
            <a:pPr>
              <a:buFontTx/>
              <a:buChar char="-"/>
            </a:pPr>
            <a:r>
              <a:rPr lang="es-CO" sz="1400" dirty="0" smtClean="0"/>
              <a:t>El micrófono</a:t>
            </a:r>
          </a:p>
        </p:txBody>
      </p:sp>
      <p:pic>
        <p:nvPicPr>
          <p:cNvPr id="7" name="Imagen 6"/>
          <p:cNvPicPr>
            <a:picLocks noChangeAspect="1"/>
          </p:cNvPicPr>
          <p:nvPr/>
        </p:nvPicPr>
        <p:blipFill>
          <a:blip r:embed="rId2"/>
          <a:stretch>
            <a:fillRect/>
          </a:stretch>
        </p:blipFill>
        <p:spPr>
          <a:xfrm>
            <a:off x="8269358" y="631066"/>
            <a:ext cx="3299789" cy="1395342"/>
          </a:xfrm>
          <a:prstGeom prst="rect">
            <a:avLst/>
          </a:prstGeom>
        </p:spPr>
      </p:pic>
      <p:pic>
        <p:nvPicPr>
          <p:cNvPr id="3074" name="Picture 2" descr="LEY CERO DE LA TERMODINÁMICA » Definición, Importancia - Cumbre Pueb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357" y="2026407"/>
            <a:ext cx="3299789" cy="13993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og de Antonio de Jesus Obregón Prieto: Unidad 7 Electromagnetis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357" y="3425780"/>
            <a:ext cx="3299790" cy="15325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 ejemplos de electromagnetismo en la vida cotidi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356" y="4958366"/>
            <a:ext cx="3299789" cy="170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7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468191"/>
            <a:ext cx="6873240" cy="754487"/>
          </a:xfrm>
        </p:spPr>
        <p:txBody>
          <a:bodyPr>
            <a:normAutofit/>
          </a:bodyPr>
          <a:lstStyle/>
          <a:p>
            <a:r>
              <a:rPr lang="es-CO" sz="4000" b="1" dirty="0" smtClean="0"/>
              <a:t>FISICA CONTEMPORANEA</a:t>
            </a:r>
            <a:endParaRPr lang="es-CO" sz="4000" b="1" dirty="0"/>
          </a:p>
        </p:txBody>
      </p:sp>
      <p:sp>
        <p:nvSpPr>
          <p:cNvPr id="4" name="Marcador de texto 3"/>
          <p:cNvSpPr>
            <a:spLocks noGrp="1"/>
          </p:cNvSpPr>
          <p:nvPr>
            <p:ph type="body" sz="half" idx="2"/>
          </p:nvPr>
        </p:nvSpPr>
        <p:spPr>
          <a:xfrm>
            <a:off x="685800" y="2222678"/>
            <a:ext cx="4478628" cy="3094485"/>
          </a:xfrm>
        </p:spPr>
        <p:txBody>
          <a:bodyPr>
            <a:normAutofit/>
          </a:bodyPr>
          <a:lstStyle/>
          <a:p>
            <a:r>
              <a:rPr lang="es-CO" sz="2000" dirty="0" smtClean="0"/>
              <a:t>La </a:t>
            </a:r>
            <a:r>
              <a:rPr lang="es-CO" sz="2000" dirty="0"/>
              <a:t>física contemporánea, cuyo enfoque </a:t>
            </a:r>
            <a:r>
              <a:rPr lang="es-CO" sz="2000" dirty="0" smtClean="0"/>
              <a:t>es </a:t>
            </a:r>
            <a:r>
              <a:rPr lang="es-CO" sz="2000" dirty="0"/>
              <a:t>el estudio de la complejidad de la naturaleza, de los fenómenos no-lineales, de los procesos fuera del equilibrio termodinámico, y de los fenómenos que ocurren a escalas </a:t>
            </a:r>
            <a:r>
              <a:rPr lang="es-CO" sz="2000" dirty="0" err="1" smtClean="0"/>
              <a:t>mesoscópicas</a:t>
            </a:r>
            <a:r>
              <a:rPr lang="es-CO" sz="2000" dirty="0" smtClean="0"/>
              <a:t>, </a:t>
            </a:r>
            <a:r>
              <a:rPr lang="es-CO" sz="2000" dirty="0"/>
              <a:t>es la más nueva de las físicas.</a:t>
            </a:r>
          </a:p>
        </p:txBody>
      </p:sp>
      <p:pic>
        <p:nvPicPr>
          <p:cNvPr id="6" name="Imagen 5"/>
          <p:cNvPicPr>
            <a:picLocks noChangeAspect="1"/>
          </p:cNvPicPr>
          <p:nvPr/>
        </p:nvPicPr>
        <p:blipFill>
          <a:blip r:embed="rId2"/>
          <a:stretch>
            <a:fillRect/>
          </a:stretch>
        </p:blipFill>
        <p:spPr>
          <a:xfrm>
            <a:off x="5544245" y="2653048"/>
            <a:ext cx="6061366" cy="3049305"/>
          </a:xfrm>
          <a:prstGeom prst="rect">
            <a:avLst/>
          </a:prstGeom>
        </p:spPr>
      </p:pic>
    </p:spTree>
    <p:extLst>
      <p:ext uri="{BB962C8B-B14F-4D97-AF65-F5344CB8AC3E}">
        <p14:creationId xmlns:p14="http://schemas.microsoft.com/office/powerpoint/2010/main" val="400678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9562" y="764373"/>
            <a:ext cx="9226638" cy="742455"/>
          </a:xfrm>
        </p:spPr>
        <p:txBody>
          <a:bodyPr>
            <a:normAutofit/>
          </a:bodyPr>
          <a:lstStyle/>
          <a:p>
            <a:r>
              <a:rPr lang="es-CO" b="1" dirty="0" smtClean="0"/>
              <a:t>TERMODINÁMICA contemporánea</a:t>
            </a:r>
            <a:endParaRPr lang="es-CO" b="1" dirty="0"/>
          </a:p>
        </p:txBody>
      </p:sp>
      <p:sp>
        <p:nvSpPr>
          <p:cNvPr id="3" name="Marcador de contenido 2"/>
          <p:cNvSpPr>
            <a:spLocks noGrp="1"/>
          </p:cNvSpPr>
          <p:nvPr>
            <p:ph idx="1"/>
          </p:nvPr>
        </p:nvSpPr>
        <p:spPr>
          <a:xfrm>
            <a:off x="685800" y="1700012"/>
            <a:ext cx="10820400" cy="4868214"/>
          </a:xfrm>
        </p:spPr>
        <p:txBody>
          <a:bodyPr>
            <a:noAutofit/>
          </a:bodyPr>
          <a:lstStyle/>
          <a:p>
            <a:pPr marL="0" indent="0">
              <a:buNone/>
            </a:pPr>
            <a:r>
              <a:rPr lang="es-CO" sz="1400" dirty="0" smtClean="0"/>
              <a:t>Estudia </a:t>
            </a:r>
            <a:r>
              <a:rPr lang="es-CO" sz="1400" dirty="0"/>
              <a:t>los sistemas de la naturaleza fuera del equilibrio termodinámico, siendo este equilibrio el que presenta un sistema que es incapaz de experimentar espontáneamente un cambio en su estado al estar sometido a las condiciones de su entorno. Entre los estudios </a:t>
            </a:r>
            <a:r>
              <a:rPr lang="es-CO" sz="1400" dirty="0" smtClean="0"/>
              <a:t>incluidos </a:t>
            </a:r>
            <a:r>
              <a:rPr lang="es-CO" sz="1400" dirty="0"/>
              <a:t>en esta rama están</a:t>
            </a:r>
            <a:r>
              <a:rPr lang="es-CO" sz="1400" dirty="0" smtClean="0"/>
              <a:t>:</a:t>
            </a:r>
            <a:endParaRPr lang="es-CO" sz="1400" dirty="0"/>
          </a:p>
          <a:p>
            <a:pPr>
              <a:buFontTx/>
              <a:buChar char="-"/>
            </a:pPr>
            <a:r>
              <a:rPr lang="es-CO" sz="1400" dirty="0" smtClean="0"/>
              <a:t>MECÁNICA ESTADÍSTICA: Es </a:t>
            </a:r>
            <a:r>
              <a:rPr lang="es-CO" sz="1400" dirty="0"/>
              <a:t>una rama de la física, que mediante la teoría de la probabilidad, es capaz de deducir el comportamiento de sistemas macroscópicos constituidos por una cantidad significativa de elementos equivalentes, a partir de ciertas hipótesis sobre estos elementos y sus interacciones mutuas</a:t>
            </a:r>
            <a:r>
              <a:rPr lang="es-CO" sz="1400" dirty="0" smtClean="0"/>
              <a:t>.</a:t>
            </a:r>
          </a:p>
          <a:p>
            <a:pPr>
              <a:buFontTx/>
              <a:buChar char="-"/>
            </a:pPr>
            <a:r>
              <a:rPr lang="es-CO" sz="1400" dirty="0" smtClean="0"/>
              <a:t>PERCOLACIÓN: Trata </a:t>
            </a:r>
            <a:r>
              <a:rPr lang="es-CO" sz="1400" dirty="0"/>
              <a:t>del estudio del paso lento de fluidos a través de materiales porosos, como por ejemplo, el proceso de filtración o el movimiento de un solvente a través de un papel de </a:t>
            </a:r>
            <a:r>
              <a:rPr lang="es-CO" sz="1400" dirty="0" smtClean="0"/>
              <a:t>filtro.</a:t>
            </a:r>
          </a:p>
          <a:p>
            <a:pPr>
              <a:buFontTx/>
              <a:buChar char="-"/>
            </a:pPr>
            <a:r>
              <a:rPr lang="es-CO" sz="1400" dirty="0" smtClean="0"/>
              <a:t>DINÁMICA </a:t>
            </a:r>
            <a:r>
              <a:rPr lang="es-CO" sz="1400" dirty="0"/>
              <a:t>NO </a:t>
            </a:r>
            <a:r>
              <a:rPr lang="es-CO" sz="1400" dirty="0" smtClean="0"/>
              <a:t>LINEAL: Es </a:t>
            </a:r>
            <a:r>
              <a:rPr lang="es-CO" sz="1400" dirty="0"/>
              <a:t>la ciencia que estudia el comportamiento altamente impredecible presente en la naturaleza, y que se puede constatar tanto en sencillos sistemas mecánicos como en las trayectorias de objetos estelares, en reacciones químicas, o en sistemas biológicos de depredadores y presas. La dinámica no lineal </a:t>
            </a:r>
            <a:r>
              <a:rPr lang="es-CO" sz="1400" dirty="0" smtClean="0"/>
              <a:t>estudia: </a:t>
            </a:r>
          </a:p>
          <a:p>
            <a:pPr marL="0" indent="0">
              <a:buNone/>
            </a:pPr>
            <a:r>
              <a:rPr lang="es-CO" sz="1400" dirty="0"/>
              <a:t> </a:t>
            </a:r>
            <a:r>
              <a:rPr lang="es-CO" sz="1400" dirty="0" smtClean="0"/>
              <a:t>    a-  LA </a:t>
            </a:r>
            <a:r>
              <a:rPr lang="es-CO" sz="1400" dirty="0"/>
              <a:t>TEORÍA DEL </a:t>
            </a:r>
            <a:r>
              <a:rPr lang="es-CO" sz="1400" dirty="0" smtClean="0"/>
              <a:t>CAOS</a:t>
            </a:r>
            <a:r>
              <a:rPr lang="es-CO" sz="1400" dirty="0"/>
              <a:t>: El matemático y meteorólogo Edward Lorenz descubrió que un sencillo modelo para la predicción del tiempo presentaba el  </a:t>
            </a:r>
            <a:r>
              <a:rPr lang="es-CO" sz="1400" dirty="0" smtClean="0"/>
              <a:t>     efecto  </a:t>
            </a:r>
            <a:r>
              <a:rPr lang="es-CO" sz="1400" dirty="0"/>
              <a:t>mariposa, el cual establece que una pequeña variación en las condiciones iniciales de un sistema, puede variar ampliamente su evolución futura. A este comportamiento se le llamó “caos”. Esta teoría considera que todo cuanto existe está interconectado, y concebido como un todo</a:t>
            </a:r>
            <a:r>
              <a:rPr lang="es-CO" sz="1400" dirty="0" smtClean="0"/>
              <a:t>.</a:t>
            </a:r>
          </a:p>
          <a:p>
            <a:pPr marL="0" indent="0">
              <a:buNone/>
            </a:pPr>
            <a:r>
              <a:rPr lang="es-CO" sz="1400" dirty="0"/>
              <a:t> </a:t>
            </a:r>
            <a:r>
              <a:rPr lang="es-CO" sz="1400" dirty="0" smtClean="0"/>
              <a:t>    b- TURBULENCIA O FLUJO TURBULENTO: es </a:t>
            </a:r>
            <a:r>
              <a:rPr lang="es-CO" sz="1400" dirty="0"/>
              <a:t>un régimen de flujo que posee baja difusión de momento, cambios espacio-temporales rápidos de presión y </a:t>
            </a:r>
            <a:r>
              <a:rPr lang="es-CO" sz="1400" dirty="0" smtClean="0"/>
              <a:t>velocidad</a:t>
            </a:r>
            <a:r>
              <a:rPr lang="es-CO" sz="1400" dirty="0"/>
              <a:t>, así como alta convección</a:t>
            </a:r>
            <a:r>
              <a:rPr lang="es-CO" sz="1400" dirty="0" smtClean="0"/>
              <a:t>.</a:t>
            </a:r>
          </a:p>
          <a:p>
            <a:pPr marL="0" indent="0">
              <a:buNone/>
            </a:pPr>
            <a:r>
              <a:rPr lang="es-CO" sz="1400" dirty="0"/>
              <a:t> </a:t>
            </a:r>
            <a:r>
              <a:rPr lang="es-CO" sz="1400" dirty="0" smtClean="0"/>
              <a:t>    c- FRACTALES: Representan </a:t>
            </a:r>
            <a:r>
              <a:rPr lang="es-CO" sz="1400" dirty="0"/>
              <a:t>las infinitas retroalimentaciones, los sistemas dinámicos, la geometría de la naturaleza, y todo aquello que no puede ser medido en términos Euclidianos. Un fractal es una representación del infinito.</a:t>
            </a:r>
          </a:p>
        </p:txBody>
      </p:sp>
    </p:spTree>
    <p:extLst>
      <p:ext uri="{BB962C8B-B14F-4D97-AF65-F5344CB8AC3E}">
        <p14:creationId xmlns:p14="http://schemas.microsoft.com/office/powerpoint/2010/main" val="30234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b="1" dirty="0" smtClean="0"/>
              <a:t>FISICA MODERNA</a:t>
            </a:r>
            <a:endParaRPr lang="es-CO" sz="4800" b="1" dirty="0"/>
          </a:p>
        </p:txBody>
      </p:sp>
      <p:sp>
        <p:nvSpPr>
          <p:cNvPr id="4" name="Marcador de texto 3"/>
          <p:cNvSpPr>
            <a:spLocks noGrp="1"/>
          </p:cNvSpPr>
          <p:nvPr>
            <p:ph type="body" sz="half" idx="2"/>
          </p:nvPr>
        </p:nvSpPr>
        <p:spPr>
          <a:xfrm>
            <a:off x="685800" y="3124199"/>
            <a:ext cx="5212724" cy="3094485"/>
          </a:xfrm>
        </p:spPr>
        <p:txBody>
          <a:bodyPr/>
          <a:lstStyle/>
          <a:p>
            <a:r>
              <a:rPr lang="es-CO" dirty="0" smtClean="0"/>
              <a:t>Los </a:t>
            </a:r>
            <a:r>
              <a:rPr lang="es-CO" dirty="0"/>
              <a:t>temas que estudia la física moderna son: la teoría de la relatividad y los fenómenos relacionados con ella; la teoría y los fenómenos cuánticos, y, en particular, la aplicación de las teorías de la relatividad y la cuántica al átomo y al núcleo.</a:t>
            </a:r>
          </a:p>
        </p:txBody>
      </p:sp>
      <p:pic>
        <p:nvPicPr>
          <p:cNvPr id="5122" name="Picture 2" descr="21 ramas de la física: objeto de estudio y aplicaciones - Diferenci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008" y="3124199"/>
            <a:ext cx="5266429" cy="261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5109693" cy="858592"/>
          </a:xfrm>
        </p:spPr>
        <p:txBody>
          <a:bodyPr>
            <a:normAutofit/>
          </a:bodyPr>
          <a:lstStyle/>
          <a:p>
            <a:r>
              <a:rPr lang="es-CO" sz="4000" b="1" dirty="0" err="1" smtClean="0"/>
              <a:t>rELATIVIDAD</a:t>
            </a:r>
            <a:endParaRPr lang="es-CO" sz="4000" b="1" dirty="0"/>
          </a:p>
        </p:txBody>
      </p:sp>
      <p:sp>
        <p:nvSpPr>
          <p:cNvPr id="4" name="Marcador de texto 3"/>
          <p:cNvSpPr>
            <a:spLocks noGrp="1"/>
          </p:cNvSpPr>
          <p:nvPr>
            <p:ph type="body" sz="half" idx="2"/>
          </p:nvPr>
        </p:nvSpPr>
        <p:spPr>
          <a:xfrm>
            <a:off x="685800" y="2562897"/>
            <a:ext cx="5109693" cy="3655788"/>
          </a:xfrm>
        </p:spPr>
        <p:txBody>
          <a:bodyPr>
            <a:normAutofit lnSpcReduction="10000"/>
          </a:bodyPr>
          <a:lstStyle/>
          <a:p>
            <a:r>
              <a:rPr lang="es-CO" sz="1800" dirty="0" smtClean="0"/>
              <a:t>La </a:t>
            </a:r>
            <a:r>
              <a:rPr lang="es-CO" sz="1800" dirty="0"/>
              <a:t>teoría de la relatividad general, publicada en 1915 por Albert Einstein, es una teoría de la gravedad que reemplaza a la gravedad newtoniana para objetos que se mueven a velocidades próximas a la velocidad de la luz</a:t>
            </a:r>
            <a:r>
              <a:rPr lang="es-CO" sz="1800" dirty="0" smtClean="0"/>
              <a:t>.</a:t>
            </a:r>
          </a:p>
          <a:p>
            <a:r>
              <a:rPr lang="es-CO" sz="1800" b="1" dirty="0" smtClean="0"/>
              <a:t>EJEMPLO:</a:t>
            </a:r>
          </a:p>
          <a:p>
            <a:r>
              <a:rPr lang="es-CO" sz="1800" dirty="0"/>
              <a:t>Si alguien en el trolebús levanta y baja la mano y mide en el reloj cuánto se demoró en ejecutar esta acción, comprobará que no es el mismo si lo hace cuando no hay movimiento, por ejemplo sobre un puente peatonal. De acuerdo con la teoría de Einstein, el tiempo depende de la velocidad del observador.</a:t>
            </a:r>
            <a:endParaRPr lang="es-CO" sz="18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8245" b="19452"/>
          <a:stretch/>
        </p:blipFill>
        <p:spPr>
          <a:xfrm>
            <a:off x="6078828" y="2382592"/>
            <a:ext cx="5370490" cy="3226275"/>
          </a:xfrm>
          <a:prstGeom prst="rect">
            <a:avLst/>
          </a:prstGeom>
        </p:spPr>
      </p:pic>
    </p:spTree>
    <p:extLst>
      <p:ext uri="{BB962C8B-B14F-4D97-AF65-F5344CB8AC3E}">
        <p14:creationId xmlns:p14="http://schemas.microsoft.com/office/powerpoint/2010/main" val="165106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6873240" cy="871470"/>
          </a:xfrm>
        </p:spPr>
        <p:txBody>
          <a:bodyPr>
            <a:normAutofit/>
          </a:bodyPr>
          <a:lstStyle/>
          <a:p>
            <a:r>
              <a:rPr lang="es-CO" sz="4000" b="1" dirty="0" smtClean="0"/>
              <a:t>NUCLEAR</a:t>
            </a:r>
            <a:endParaRPr lang="es-CO" sz="4000" b="1" dirty="0"/>
          </a:p>
        </p:txBody>
      </p:sp>
      <p:sp>
        <p:nvSpPr>
          <p:cNvPr id="4" name="Marcador de texto 3"/>
          <p:cNvSpPr>
            <a:spLocks noGrp="1"/>
          </p:cNvSpPr>
          <p:nvPr>
            <p:ph type="body" sz="half" idx="2"/>
          </p:nvPr>
        </p:nvSpPr>
        <p:spPr>
          <a:xfrm>
            <a:off x="788831" y="2524259"/>
            <a:ext cx="6474854" cy="3876541"/>
          </a:xfrm>
        </p:spPr>
        <p:txBody>
          <a:bodyPr>
            <a:normAutofit fontScale="92500" lnSpcReduction="10000"/>
          </a:bodyPr>
          <a:lstStyle/>
          <a:p>
            <a:r>
              <a:rPr lang="es-CO" sz="1800" dirty="0" smtClean="0"/>
              <a:t>La </a:t>
            </a:r>
            <a:r>
              <a:rPr lang="es-CO" sz="1800" dirty="0"/>
              <a:t>Física Nuclear es el campo de la Física que estudia los constituyentes del núcleo atómico y sus interacciones</a:t>
            </a:r>
            <a:r>
              <a:rPr lang="es-CO" sz="1800" dirty="0" smtClean="0"/>
              <a:t>. </a:t>
            </a:r>
            <a:r>
              <a:rPr lang="es-CO" sz="1800" dirty="0"/>
              <a:t>E</a:t>
            </a:r>
            <a:r>
              <a:rPr lang="es-CO" sz="1800" dirty="0" smtClean="0"/>
              <a:t>s la rama de la física que se encarga de estudiar el comportamiento de la materia cuando las dimensiones de estas son muy pequeñas por ejemplo, el núcleo, el átomo y las moléculas.</a:t>
            </a:r>
          </a:p>
          <a:p>
            <a:r>
              <a:rPr lang="es-CO" sz="1800" b="1" dirty="0" smtClean="0"/>
              <a:t>EJEMPLO:</a:t>
            </a:r>
          </a:p>
          <a:p>
            <a:pPr marL="285750" indent="-285750">
              <a:buFontTx/>
              <a:buChar char="-"/>
            </a:pPr>
            <a:r>
              <a:rPr lang="es-CO" sz="1800" dirty="0" smtClean="0"/>
              <a:t>Las </a:t>
            </a:r>
            <a:r>
              <a:rPr lang="es-CO" sz="1800" dirty="0"/>
              <a:t>centrales nucleares de </a:t>
            </a:r>
            <a:r>
              <a:rPr lang="es-CO" sz="1800" dirty="0" smtClean="0"/>
              <a:t>energía</a:t>
            </a:r>
            <a:endParaRPr lang="es-CO" sz="1800" dirty="0"/>
          </a:p>
          <a:p>
            <a:pPr marL="285750" indent="-285750">
              <a:buFontTx/>
              <a:buChar char="-"/>
            </a:pPr>
            <a:r>
              <a:rPr lang="es-CO" dirty="0" smtClean="0"/>
              <a:t>Los </a:t>
            </a:r>
            <a:r>
              <a:rPr lang="es-CO" dirty="0"/>
              <a:t>buques y submarinos con propulsión nuclear</a:t>
            </a:r>
            <a:r>
              <a:rPr lang="es-CO" dirty="0" smtClean="0"/>
              <a:t>.</a:t>
            </a:r>
          </a:p>
          <a:p>
            <a:pPr marL="285750" indent="-285750">
              <a:buFontTx/>
              <a:buChar char="-"/>
            </a:pPr>
            <a:r>
              <a:rPr lang="es-CO" dirty="0" smtClean="0"/>
              <a:t>La </a:t>
            </a:r>
            <a:r>
              <a:rPr lang="es-CO" dirty="0"/>
              <a:t>pila atómica</a:t>
            </a:r>
            <a:r>
              <a:rPr lang="es-CO" dirty="0" smtClean="0"/>
              <a:t>.</a:t>
            </a:r>
          </a:p>
          <a:p>
            <a:pPr marL="285750" indent="-285750">
              <a:buFontTx/>
              <a:buChar char="-"/>
            </a:pPr>
            <a:r>
              <a:rPr lang="es-CO" dirty="0" smtClean="0"/>
              <a:t>El </a:t>
            </a:r>
            <a:r>
              <a:rPr lang="es-CO" dirty="0" err="1"/>
              <a:t>colisionador</a:t>
            </a:r>
            <a:r>
              <a:rPr lang="es-CO" dirty="0"/>
              <a:t> de hadrones, un acelerador de partículas que se utiliza en Europa para investigación nuclear</a:t>
            </a:r>
            <a:r>
              <a:rPr lang="es-CO" dirty="0" smtClean="0"/>
              <a:t>.</a:t>
            </a:r>
          </a:p>
          <a:p>
            <a:pPr marL="285750" indent="-285750">
              <a:buFontTx/>
              <a:buChar char="-"/>
            </a:pPr>
            <a:r>
              <a:rPr lang="es-CO" dirty="0" smtClean="0"/>
              <a:t>Los </a:t>
            </a:r>
            <a:r>
              <a:rPr lang="es-CO" dirty="0"/>
              <a:t>aviones militares de propulsión nuclear</a:t>
            </a:r>
            <a:r>
              <a:rPr lang="es-CO" dirty="0" smtClean="0"/>
              <a:t>.</a:t>
            </a:r>
          </a:p>
          <a:p>
            <a:pPr marL="285750" indent="-285750">
              <a:buFontTx/>
              <a:buChar char="-"/>
            </a:pPr>
            <a:r>
              <a:rPr lang="es-CO" dirty="0" smtClean="0"/>
              <a:t>Los </a:t>
            </a:r>
            <a:r>
              <a:rPr lang="es-CO" dirty="0"/>
              <a:t>automóviles nucleares</a:t>
            </a:r>
            <a:r>
              <a:rPr lang="es-CO" dirty="0" smtClean="0"/>
              <a:t>.</a:t>
            </a:r>
          </a:p>
        </p:txBody>
      </p:sp>
      <p:pic>
        <p:nvPicPr>
          <p:cNvPr id="1026" name="Picture 2" descr="La Física - Energía Nuclear Atómica Ilustración del Vector - Ilustración de  reactor, molécula: 25074861"/>
          <p:cNvPicPr>
            <a:picLocks noChangeAspect="1" noChangeArrowheads="1"/>
          </p:cNvPicPr>
          <p:nvPr/>
        </p:nvPicPr>
        <p:blipFill rotWithShape="1">
          <a:blip r:embed="rId2">
            <a:extLst>
              <a:ext uri="{28A0092B-C50C-407E-A947-70E740481C1C}">
                <a14:useLocalDpi xmlns:a14="http://schemas.microsoft.com/office/drawing/2010/main" val="0"/>
              </a:ext>
            </a:extLst>
          </a:blip>
          <a:srcRect b="7999"/>
          <a:stretch/>
        </p:blipFill>
        <p:spPr bwMode="auto">
          <a:xfrm>
            <a:off x="7663958" y="2395470"/>
            <a:ext cx="4049744" cy="305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87104"/>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227</TotalTime>
  <Words>1030</Words>
  <Application>Microsoft Office PowerPoint</Application>
  <PresentationFormat>Panorámica</PresentationFormat>
  <Paragraphs>65</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Century Gothic</vt:lpstr>
      <vt:lpstr>Estela de condensación</vt:lpstr>
      <vt:lpstr>RAMAS DE LA FISICA</vt:lpstr>
      <vt:lpstr>FISICA CLASICA</vt:lpstr>
      <vt:lpstr>Presentación de PowerPoint</vt:lpstr>
      <vt:lpstr>Presentación de PowerPoint</vt:lpstr>
      <vt:lpstr>FISICA CONTEMPORANEA</vt:lpstr>
      <vt:lpstr>TERMODINÁMICA contemporánea</vt:lpstr>
      <vt:lpstr>FISICA MODERNA</vt:lpstr>
      <vt:lpstr>rELATIVIDAD</vt:lpstr>
      <vt:lpstr>NUCLEAR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RAMAS DE LA FISICA</dc:title>
  <dc:creator>Cuenta Microsoft</dc:creator>
  <cp:lastModifiedBy>Cuenta Microsoft</cp:lastModifiedBy>
  <cp:revision>17</cp:revision>
  <dcterms:created xsi:type="dcterms:W3CDTF">2021-09-24T15:52:12Z</dcterms:created>
  <dcterms:modified xsi:type="dcterms:W3CDTF">2021-09-24T19:40:37Z</dcterms:modified>
</cp:coreProperties>
</file>