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51348B9-6407-479F-A093-7DE41676E059}" type="datetimeFigureOut">
              <a:rPr lang="es-ES" smtClean="0"/>
              <a:t>05/06/2020</a:t>
            </a:fld>
            <a:endParaRPr lang="es-ES"/>
          </a:p>
        </p:txBody>
      </p:sp>
      <p:sp>
        <p:nvSpPr>
          <p:cNvPr id="5" name="Footer Placeholder 4"/>
          <p:cNvSpPr>
            <a:spLocks noGrp="1"/>
          </p:cNvSpPr>
          <p:nvPr>
            <p:ph type="ftr" sz="quarter" idx="11"/>
          </p:nvPr>
        </p:nvSpPr>
        <p:spPr>
          <a:xfrm>
            <a:off x="2416500" y="329307"/>
            <a:ext cx="4973915" cy="309201"/>
          </a:xfrm>
        </p:spPr>
        <p:txBody>
          <a:bodyPr/>
          <a:lstStyle/>
          <a:p>
            <a:endParaRPr lang="es-ES"/>
          </a:p>
        </p:txBody>
      </p:sp>
      <p:sp>
        <p:nvSpPr>
          <p:cNvPr id="6" name="Slide Number Placeholder 5"/>
          <p:cNvSpPr>
            <a:spLocks noGrp="1"/>
          </p:cNvSpPr>
          <p:nvPr>
            <p:ph type="sldNum" sz="quarter" idx="12"/>
          </p:nvPr>
        </p:nvSpPr>
        <p:spPr>
          <a:xfrm>
            <a:off x="1437664" y="798973"/>
            <a:ext cx="811019" cy="503578"/>
          </a:xfrm>
        </p:spPr>
        <p:txBody>
          <a:bodyPr/>
          <a:lstStyle/>
          <a:p>
            <a:fld id="{FECFFF78-172B-44AB-9324-F79CB55052DE}" type="slidenum">
              <a:rPr lang="es-ES" smtClean="0"/>
              <a:t>‹Nº›</a:t>
            </a:fld>
            <a:endParaRPr lang="es-E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562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1348B9-6407-479F-A093-7DE41676E059}" type="datetimeFigureOut">
              <a:rPr lang="es-ES" smtClean="0"/>
              <a:t>05/06/2020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CFFF78-172B-44AB-9324-F79CB55052DE}" type="slidenum">
              <a:rPr lang="es-ES" smtClean="0"/>
              <a:t>‹Nº›</a:t>
            </a:fld>
            <a:endParaRPr lang="es-E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756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1348B9-6407-479F-A093-7DE41676E059}" type="datetimeFigureOut">
              <a:rPr lang="es-ES" smtClean="0"/>
              <a:t>05/06/2020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CFFF78-172B-44AB-9324-F79CB55052DE}" type="slidenum">
              <a:rPr lang="es-ES" smtClean="0"/>
              <a:t>‹Nº›</a:t>
            </a:fld>
            <a:endParaRPr lang="es-E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76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1348B9-6407-479F-A093-7DE41676E059}" type="datetimeFigureOut">
              <a:rPr lang="es-ES" smtClean="0"/>
              <a:t>05/06/2020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CFFF78-172B-44AB-9324-F79CB55052DE}" type="slidenum">
              <a:rPr lang="es-ES" smtClean="0"/>
              <a:t>‹Nº›</a:t>
            </a:fld>
            <a:endParaRPr lang="es-E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7692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51348B9-6407-479F-A093-7DE41676E059}" type="datetimeFigureOut">
              <a:rPr lang="es-ES" smtClean="0"/>
              <a:t>05/06/2020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ECFFF78-172B-44AB-9324-F79CB55052DE}" type="slidenum">
              <a:rPr lang="es-ES" smtClean="0"/>
              <a:t>‹Nº›</a:t>
            </a:fld>
            <a:endParaRPr lang="es-E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812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51348B9-6407-479F-A093-7DE41676E059}" type="datetimeFigureOut">
              <a:rPr lang="es-ES" smtClean="0"/>
              <a:t>05/06/2020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ECFFF78-172B-44AB-9324-F79CB55052DE}" type="slidenum">
              <a:rPr lang="es-ES" smtClean="0"/>
              <a:t>‹Nº›</a:t>
            </a:fld>
            <a:endParaRPr lang="es-E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394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51348B9-6407-479F-A093-7DE41676E059}" type="datetimeFigureOut">
              <a:rPr lang="es-ES" smtClean="0"/>
              <a:t>05/06/2020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ECFFF78-172B-44AB-9324-F79CB55052DE}" type="slidenum">
              <a:rPr lang="es-ES" smtClean="0"/>
              <a:t>‹Nº›</a:t>
            </a:fld>
            <a:endParaRPr lang="es-E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608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51348B9-6407-479F-A093-7DE41676E059}" type="datetimeFigureOut">
              <a:rPr lang="es-ES" smtClean="0"/>
              <a:t>05/06/2020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ECFFF78-172B-44AB-9324-F79CB55052DE}" type="slidenum">
              <a:rPr lang="es-ES" smtClean="0"/>
              <a:t>‹Nº›</a:t>
            </a:fld>
            <a:endParaRPr lang="es-E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570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348B9-6407-479F-A093-7DE41676E059}" type="datetimeFigureOut">
              <a:rPr lang="es-ES" smtClean="0"/>
              <a:t>05/06/2020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ECFFF78-172B-44AB-9324-F79CB55052DE}" type="slidenum">
              <a:rPr lang="es-ES" smtClean="0"/>
              <a:t>‹Nº›</a:t>
            </a:fld>
            <a:endParaRPr lang="es-ES"/>
          </a:p>
        </p:txBody>
      </p:sp>
    </p:spTree>
    <p:extLst>
      <p:ext uri="{BB962C8B-B14F-4D97-AF65-F5344CB8AC3E}">
        <p14:creationId xmlns:p14="http://schemas.microsoft.com/office/powerpoint/2010/main" val="3096082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51348B9-6407-479F-A093-7DE41676E059}" type="datetimeFigureOut">
              <a:rPr lang="es-ES" smtClean="0"/>
              <a:t>05/06/2020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ECFFF78-172B-44AB-9324-F79CB55052DE}" type="slidenum">
              <a:rPr lang="es-ES" smtClean="0"/>
              <a:t>‹Nº›</a:t>
            </a:fld>
            <a:endParaRPr lang="es-E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725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1348B9-6407-479F-A093-7DE41676E059}" type="datetimeFigureOut">
              <a:rPr lang="es-ES" smtClean="0"/>
              <a:t>05/06/2020</a:t>
            </a:fld>
            <a:endParaRPr lang="es-ES"/>
          </a:p>
        </p:txBody>
      </p:sp>
      <p:sp>
        <p:nvSpPr>
          <p:cNvPr id="6" name="Footer Placeholder 5"/>
          <p:cNvSpPr>
            <a:spLocks noGrp="1"/>
          </p:cNvSpPr>
          <p:nvPr>
            <p:ph type="ftr" sz="quarter" idx="11"/>
          </p:nvPr>
        </p:nvSpPr>
        <p:spPr>
          <a:xfrm>
            <a:off x="1447382" y="318640"/>
            <a:ext cx="5541004" cy="320931"/>
          </a:xfrm>
        </p:spPr>
        <p:txBody>
          <a:bodyPr/>
          <a:lstStyle/>
          <a:p>
            <a:endParaRPr lang="es-ES"/>
          </a:p>
        </p:txBody>
      </p:sp>
      <p:sp>
        <p:nvSpPr>
          <p:cNvPr id="7" name="Slide Number Placeholder 6"/>
          <p:cNvSpPr>
            <a:spLocks noGrp="1"/>
          </p:cNvSpPr>
          <p:nvPr>
            <p:ph type="sldNum" sz="quarter" idx="12"/>
          </p:nvPr>
        </p:nvSpPr>
        <p:spPr/>
        <p:txBody>
          <a:bodyPr/>
          <a:lstStyle/>
          <a:p>
            <a:fld id="{FECFFF78-172B-44AB-9324-F79CB55052DE}" type="slidenum">
              <a:rPr lang="es-ES" smtClean="0"/>
              <a:t>‹Nº›</a:t>
            </a:fld>
            <a:endParaRPr lang="es-E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478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1348B9-6407-479F-A093-7DE41676E059}" type="datetimeFigureOut">
              <a:rPr lang="es-ES" smtClean="0"/>
              <a:t>05/06/2020</a:t>
            </a:fld>
            <a:endParaRPr lang="es-E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ECFFF78-172B-44AB-9324-F79CB55052DE}" type="slidenum">
              <a:rPr lang="es-ES" smtClean="0"/>
              <a:t>‹Nº›</a:t>
            </a:fld>
            <a:endParaRPr lang="es-E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6168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780004A-089A-4F4D-89BD-24191AC5C103}"/>
              </a:ext>
            </a:extLst>
          </p:cNvPr>
          <p:cNvSpPr>
            <a:spLocks noGrp="1"/>
          </p:cNvSpPr>
          <p:nvPr>
            <p:ph idx="1"/>
          </p:nvPr>
        </p:nvSpPr>
        <p:spPr>
          <a:xfrm>
            <a:off x="1451579" y="1905373"/>
            <a:ext cx="9603275" cy="3450613"/>
          </a:xfrm>
        </p:spPr>
        <p:txBody>
          <a:bodyPr/>
          <a:lstStyle/>
          <a:p>
            <a:pPr marL="0" indent="0" algn="ctr">
              <a:buNone/>
            </a:pPr>
            <a:endParaRPr lang="es-ES" dirty="0"/>
          </a:p>
          <a:p>
            <a:pPr marL="0" indent="0" algn="ctr">
              <a:buNone/>
            </a:pPr>
            <a:endParaRPr lang="es-ES" dirty="0"/>
          </a:p>
          <a:p>
            <a:pPr marL="0" indent="0" algn="ctr">
              <a:buNone/>
            </a:pPr>
            <a:r>
              <a:rPr lang="es-ES" b="1" dirty="0"/>
              <a:t>INSTITUCION EDUCACTIVA MIGUEL DE CERVANTES SAAVEDRA</a:t>
            </a:r>
          </a:p>
          <a:p>
            <a:pPr marL="0" indent="0" algn="ctr">
              <a:buNone/>
            </a:pPr>
            <a:r>
              <a:rPr lang="es-ES" b="1" dirty="0"/>
              <a:t>YEINCY DANIELA VEGA CANO</a:t>
            </a:r>
          </a:p>
          <a:p>
            <a:pPr marL="0" indent="0" algn="ctr">
              <a:buNone/>
            </a:pPr>
            <a:r>
              <a:rPr lang="es-ES" b="1" dirty="0"/>
              <a:t>GRADO: 802</a:t>
            </a:r>
          </a:p>
        </p:txBody>
      </p:sp>
    </p:spTree>
    <p:extLst>
      <p:ext uri="{BB962C8B-B14F-4D97-AF65-F5344CB8AC3E}">
        <p14:creationId xmlns:p14="http://schemas.microsoft.com/office/powerpoint/2010/main" val="608199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AA6E961A-36C6-424C-8C21-63B4ABB413BD}"/>
              </a:ext>
            </a:extLst>
          </p:cNvPr>
          <p:cNvSpPr>
            <a:spLocks noGrp="1"/>
          </p:cNvSpPr>
          <p:nvPr>
            <p:ph idx="1"/>
          </p:nvPr>
        </p:nvSpPr>
        <p:spPr>
          <a:xfrm>
            <a:off x="1451579" y="1936904"/>
            <a:ext cx="9603275" cy="4022462"/>
          </a:xfrm>
        </p:spPr>
        <p:txBody>
          <a:bodyPr/>
          <a:lstStyle/>
          <a:p>
            <a:r>
              <a:rPr lang="es-ES" dirty="0"/>
              <a:t>Cada equipo podrá reclamar tiempo muerto de un minuto por cada periodo y no son acumulables, es decir, si un equipo no pide el tiempo muerto en la primera parte no podrá realizar dos en la segunda. Los tiempos muertos se tendrán que realizar cuando el balón salga fuera del área y el juego este parado. Se deberá informar al crono metrista para que el mismo informe al árbitro.</a:t>
            </a:r>
          </a:p>
          <a:p>
            <a:r>
              <a:rPr lang="es-ES" dirty="0"/>
              <a:t>La duración de las partes del partido, podrá prorrogarse para la ejecución de un penalti o tiro de castigo pero el periodo finalizará cuando el balón haga su trayectoria.</a:t>
            </a:r>
          </a:p>
          <a:p>
            <a:r>
              <a:rPr lang="es-ES" dirty="0"/>
              <a:t>Cada equipo dispone de 15 segundos de posesión del balón para poder cambiar de terreno de juego y estar en el campo del adversario. Por el contrario, si el balón toca al equipo contrario el tiempo se prolonga a los 15 segundos correspondientes.</a:t>
            </a:r>
          </a:p>
        </p:txBody>
      </p:sp>
    </p:spTree>
    <p:extLst>
      <p:ext uri="{BB962C8B-B14F-4D97-AF65-F5344CB8AC3E}">
        <p14:creationId xmlns:p14="http://schemas.microsoft.com/office/powerpoint/2010/main" val="331855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02D458-CAB1-4BA9-BD69-76D661EAB6B9}"/>
              </a:ext>
            </a:extLst>
          </p:cNvPr>
          <p:cNvSpPr>
            <a:spLocks noGrp="1"/>
          </p:cNvSpPr>
          <p:nvPr>
            <p:ph type="title"/>
          </p:nvPr>
        </p:nvSpPr>
        <p:spPr/>
        <p:txBody>
          <a:bodyPr/>
          <a:lstStyle/>
          <a:p>
            <a:pPr algn="ctr"/>
            <a:r>
              <a:rPr lang="es-ES" dirty="0"/>
              <a:t>Reglas del futbol sala ( inicio y reanudación del juego)</a:t>
            </a:r>
          </a:p>
        </p:txBody>
      </p:sp>
      <p:sp>
        <p:nvSpPr>
          <p:cNvPr id="3" name="Marcador de contenido 2">
            <a:extLst>
              <a:ext uri="{FF2B5EF4-FFF2-40B4-BE49-F238E27FC236}">
                <a16:creationId xmlns:a16="http://schemas.microsoft.com/office/drawing/2014/main" id="{8782E091-B538-44BB-90E4-21CB5DB0B114}"/>
              </a:ext>
            </a:extLst>
          </p:cNvPr>
          <p:cNvSpPr>
            <a:spLocks noGrp="1"/>
          </p:cNvSpPr>
          <p:nvPr>
            <p:ph idx="1"/>
          </p:nvPr>
        </p:nvSpPr>
        <p:spPr>
          <a:xfrm>
            <a:off x="1451579" y="2015732"/>
            <a:ext cx="9603275" cy="3896337"/>
          </a:xfrm>
        </p:spPr>
        <p:txBody>
          <a:bodyPr>
            <a:normAutofit lnSpcReduction="10000"/>
          </a:bodyPr>
          <a:lstStyle/>
          <a:p>
            <a:r>
              <a:rPr lang="es-ES" dirty="0"/>
              <a:t>Antes de iniciar el partido, las reglas del fútbol sala determinan que el árbitro deberá realizar un sorteo a través del lanzamiento de una moneda entre los capitanes, de esta manera se decidirá quien realizará el saque inicial.  </a:t>
            </a:r>
          </a:p>
          <a:p>
            <a:r>
              <a:rPr lang="es-ES" dirty="0"/>
              <a:t> Este mismo saque, se iniciará cuando el árbitro de la orden a través del pitido y el jugador empezará a dar juego al balón. </a:t>
            </a:r>
          </a:p>
          <a:p>
            <a:r>
              <a:rPr lang="es-ES" dirty="0"/>
              <a:t>Cada equipo deberá estar en la parte del campo que le corresponde sin pasar de la línea del medio campo, pero el terreno de juego se cambiará cuando se efectúe la segunda parte del juego. </a:t>
            </a:r>
          </a:p>
          <a:p>
            <a:r>
              <a:rPr lang="es-ES" dirty="0"/>
              <a:t>Los equipos se cambiarán de campo y el saque inicial se hará por el equipo que no lo hizo en el primer periodo.</a:t>
            </a:r>
          </a:p>
        </p:txBody>
      </p:sp>
    </p:spTree>
    <p:extLst>
      <p:ext uri="{BB962C8B-B14F-4D97-AF65-F5344CB8AC3E}">
        <p14:creationId xmlns:p14="http://schemas.microsoft.com/office/powerpoint/2010/main" val="3011450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BB8469-E876-4D6B-8D0D-37BA602E2F50}"/>
              </a:ext>
            </a:extLst>
          </p:cNvPr>
          <p:cNvSpPr>
            <a:spLocks noGrp="1"/>
          </p:cNvSpPr>
          <p:nvPr>
            <p:ph type="title"/>
          </p:nvPr>
        </p:nvSpPr>
        <p:spPr/>
        <p:txBody>
          <a:bodyPr/>
          <a:lstStyle/>
          <a:p>
            <a:r>
              <a:rPr lang="es-ES" dirty="0"/>
              <a:t>Reglas del futbol sala ( el gol)</a:t>
            </a:r>
          </a:p>
        </p:txBody>
      </p:sp>
      <p:sp>
        <p:nvSpPr>
          <p:cNvPr id="3" name="Marcador de contenido 2">
            <a:extLst>
              <a:ext uri="{FF2B5EF4-FFF2-40B4-BE49-F238E27FC236}">
                <a16:creationId xmlns:a16="http://schemas.microsoft.com/office/drawing/2014/main" id="{F229EA04-EE69-4A07-8CA5-17614B911AE9}"/>
              </a:ext>
            </a:extLst>
          </p:cNvPr>
          <p:cNvSpPr>
            <a:spLocks noGrp="1"/>
          </p:cNvSpPr>
          <p:nvPr>
            <p:ph idx="1"/>
          </p:nvPr>
        </p:nvSpPr>
        <p:spPr>
          <a:xfrm>
            <a:off x="1451579" y="2015732"/>
            <a:ext cx="9603275" cy="4037749"/>
          </a:xfrm>
        </p:spPr>
        <p:txBody>
          <a:bodyPr/>
          <a:lstStyle/>
          <a:p>
            <a:r>
              <a:rPr lang="es-ES" dirty="0"/>
              <a:t>El gol contará siempre y cuando traspase totalmente la línea de gol, entre el travesaño y los postes. </a:t>
            </a:r>
          </a:p>
          <a:p>
            <a:r>
              <a:rPr lang="es-ES" dirty="0"/>
              <a:t>No es válido si por el contrario, el guardameta realiza el saque de meta y suelta el balón antes de salir del área y lo toca un compañero o adversario y traspasa la línea de gol.</a:t>
            </a:r>
          </a:p>
          <a:p>
            <a:r>
              <a:rPr lang="es-ES" dirty="0"/>
              <a:t>El juego deberá ser reanudado haciendo un saque de meta y el balón volverá a estar en juego cuando traspase la línea de área del portero. </a:t>
            </a:r>
          </a:p>
          <a:p>
            <a:r>
              <a:rPr lang="es-ES" dirty="0"/>
              <a:t>Tampoco será válido un tiro directo a portería al inicio o reinicio de juego y tampoco se contará gol cuando se efectué un saque de esquina con las manos ni aunque fuera tocado por el guardameta del equipo contrario.</a:t>
            </a:r>
          </a:p>
        </p:txBody>
      </p:sp>
    </p:spTree>
    <p:extLst>
      <p:ext uri="{BB962C8B-B14F-4D97-AF65-F5344CB8AC3E}">
        <p14:creationId xmlns:p14="http://schemas.microsoft.com/office/powerpoint/2010/main" val="2701244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A19796-F755-420B-805F-5DECB9C4AAB5}"/>
              </a:ext>
            </a:extLst>
          </p:cNvPr>
          <p:cNvSpPr>
            <a:spLocks noGrp="1"/>
          </p:cNvSpPr>
          <p:nvPr>
            <p:ph type="title"/>
          </p:nvPr>
        </p:nvSpPr>
        <p:spPr/>
        <p:txBody>
          <a:bodyPr/>
          <a:lstStyle/>
          <a:p>
            <a:r>
              <a:rPr lang="es-ES" dirty="0"/>
              <a:t>Reglas del futbol sala ( infracciones)</a:t>
            </a:r>
          </a:p>
        </p:txBody>
      </p:sp>
      <p:sp>
        <p:nvSpPr>
          <p:cNvPr id="3" name="Marcador de contenido 2">
            <a:extLst>
              <a:ext uri="{FF2B5EF4-FFF2-40B4-BE49-F238E27FC236}">
                <a16:creationId xmlns:a16="http://schemas.microsoft.com/office/drawing/2014/main" id="{4788627E-7772-4AEF-9E7D-E48D7B0F9806}"/>
              </a:ext>
            </a:extLst>
          </p:cNvPr>
          <p:cNvSpPr>
            <a:spLocks noGrp="1"/>
          </p:cNvSpPr>
          <p:nvPr>
            <p:ph idx="1"/>
          </p:nvPr>
        </p:nvSpPr>
        <p:spPr/>
        <p:txBody>
          <a:bodyPr>
            <a:normAutofit fontScale="92500" lnSpcReduction="10000"/>
          </a:bodyPr>
          <a:lstStyle/>
          <a:p>
            <a:r>
              <a:rPr lang="es-ES" dirty="0"/>
              <a:t>FALTAS PERSONALES.</a:t>
            </a:r>
          </a:p>
          <a:p>
            <a:pPr fontAlgn="base"/>
            <a:r>
              <a:rPr lang="es-ES" dirty="0"/>
              <a:t>Se intenta o se da un puntapié al adversario.</a:t>
            </a:r>
          </a:p>
          <a:p>
            <a:pPr fontAlgn="base"/>
            <a:r>
              <a:rPr lang="es-ES" dirty="0"/>
              <a:t>Realizar zancadillas, derribar o intentar hacerlo de una manera voluntaria.</a:t>
            </a:r>
          </a:p>
          <a:p>
            <a:pPr fontAlgn="base"/>
            <a:r>
              <a:rPr lang="es-ES" dirty="0"/>
              <a:t>Saltar o abalanzarse al adversario.</a:t>
            </a:r>
          </a:p>
          <a:p>
            <a:pPr fontAlgn="base"/>
            <a:r>
              <a:rPr lang="es-ES" dirty="0"/>
              <a:t>Cargar al adversario por detrás o de manera violenta.</a:t>
            </a:r>
          </a:p>
          <a:p>
            <a:pPr fontAlgn="base"/>
            <a:r>
              <a:rPr lang="es-ES" dirty="0"/>
              <a:t>Sujetar o empujar al adversario impidiendo que pueda realizar la acción que iba a ejecutar.</a:t>
            </a:r>
          </a:p>
          <a:p>
            <a:pPr fontAlgn="base"/>
            <a:r>
              <a:rPr lang="es-ES" dirty="0"/>
              <a:t>Tocar, desviar… el balón con las manos o el brazo de manera intencionada pero excluyendo al portero.</a:t>
            </a:r>
          </a:p>
        </p:txBody>
      </p:sp>
    </p:spTree>
    <p:extLst>
      <p:ext uri="{BB962C8B-B14F-4D97-AF65-F5344CB8AC3E}">
        <p14:creationId xmlns:p14="http://schemas.microsoft.com/office/powerpoint/2010/main" val="238280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369E022-987C-4FC8-AA65-355D6211FD76}"/>
              </a:ext>
            </a:extLst>
          </p:cNvPr>
          <p:cNvSpPr>
            <a:spLocks noGrp="1"/>
          </p:cNvSpPr>
          <p:nvPr>
            <p:ph idx="1"/>
          </p:nvPr>
        </p:nvSpPr>
        <p:spPr>
          <a:xfrm>
            <a:off x="1467345" y="1952670"/>
            <a:ext cx="9603275" cy="4006696"/>
          </a:xfrm>
        </p:spPr>
        <p:txBody>
          <a:bodyPr>
            <a:normAutofit fontScale="92500"/>
          </a:bodyPr>
          <a:lstStyle/>
          <a:p>
            <a:r>
              <a:rPr lang="es-ES" dirty="0"/>
              <a:t>FALTAS TECNICAS.</a:t>
            </a:r>
          </a:p>
          <a:p>
            <a:pPr fontAlgn="base"/>
            <a:r>
              <a:rPr lang="es-ES" dirty="0"/>
              <a:t>Cuando el portero está más cinco segundos con el balón en juego.</a:t>
            </a:r>
          </a:p>
          <a:p>
            <a:pPr fontAlgn="base"/>
            <a:r>
              <a:rPr lang="es-ES" dirty="0"/>
              <a:t>Cuando un jugador tiene el balón en parón y se esta impidiendo estar en juego más de cinco segundos.</a:t>
            </a:r>
          </a:p>
          <a:p>
            <a:pPr fontAlgn="base"/>
            <a:r>
              <a:rPr lang="es-ES" dirty="0"/>
              <a:t>Obstruir o impedir un jugada no permitiendo al equipo adversario disputar libremente el juego.</a:t>
            </a:r>
          </a:p>
          <a:p>
            <a:pPr fontAlgn="base"/>
            <a:r>
              <a:rPr lang="es-ES" dirty="0"/>
              <a:t>Tardar más de cinco segundo en poner el balón en juego en lanzamientos de esquina o lateral.</a:t>
            </a:r>
          </a:p>
          <a:p>
            <a:pPr fontAlgn="base"/>
            <a:r>
              <a:rPr lang="es-ES" dirty="0"/>
              <a:t>El balón sea tocado por un jugador que este uniformado.</a:t>
            </a:r>
          </a:p>
          <a:p>
            <a:pPr fontAlgn="base"/>
            <a:r>
              <a:rPr lang="es-ES" dirty="0"/>
              <a:t>Hacer uso de palabras o gestos para distraer al adversario para tener ventaja en el juego.</a:t>
            </a:r>
          </a:p>
          <a:p>
            <a:endParaRPr lang="es-ES" dirty="0"/>
          </a:p>
          <a:p>
            <a:endParaRPr lang="es-ES" dirty="0"/>
          </a:p>
        </p:txBody>
      </p:sp>
    </p:spTree>
    <p:extLst>
      <p:ext uri="{BB962C8B-B14F-4D97-AF65-F5344CB8AC3E}">
        <p14:creationId xmlns:p14="http://schemas.microsoft.com/office/powerpoint/2010/main" val="2530310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0E80408-D023-41E1-96AA-6FE12E6B0758}"/>
              </a:ext>
            </a:extLst>
          </p:cNvPr>
          <p:cNvSpPr>
            <a:spLocks noGrp="1"/>
          </p:cNvSpPr>
          <p:nvPr>
            <p:ph idx="1"/>
          </p:nvPr>
        </p:nvSpPr>
        <p:spPr>
          <a:xfrm>
            <a:off x="1451579" y="2015732"/>
            <a:ext cx="9603275" cy="3959399"/>
          </a:xfrm>
        </p:spPr>
        <p:txBody>
          <a:bodyPr>
            <a:normAutofit/>
          </a:bodyPr>
          <a:lstStyle/>
          <a:p>
            <a:r>
              <a:rPr lang="es-ES" dirty="0"/>
              <a:t>INTEGRANTES DEL CUERPO TECNICO.</a:t>
            </a:r>
          </a:p>
          <a:p>
            <a:pPr fontAlgn="base"/>
            <a:r>
              <a:rPr lang="es-ES" dirty="0"/>
              <a:t>Por no llevar una vestimenta correcta.</a:t>
            </a:r>
          </a:p>
          <a:p>
            <a:pPr fontAlgn="base"/>
            <a:r>
              <a:rPr lang="es-ES" dirty="0"/>
              <a:t>Entrar en el terreno de juego a instruir a un jugador.</a:t>
            </a:r>
          </a:p>
          <a:p>
            <a:pPr fontAlgn="base"/>
            <a:r>
              <a:rPr lang="es-ES" dirty="0"/>
              <a:t>Por increpar o dirigirse de manera inadecuada a jugadores, árbitros.</a:t>
            </a:r>
          </a:p>
          <a:p>
            <a:pPr fontAlgn="base"/>
            <a:r>
              <a:rPr lang="es-ES" dirty="0"/>
              <a:t>Recomendar jugar de manera desleal en el terreno de juego.</a:t>
            </a:r>
          </a:p>
          <a:p>
            <a:pPr fontAlgn="base"/>
            <a:r>
              <a:rPr lang="es-ES" dirty="0"/>
              <a:t>Si el cuerpo técnico entra en el terreno de juego sin la autorización del árbitro será molestado. Si el árbitro decide expulsar a alguien del cuerpo técnico deberá abandonar el terreno de juego e irse a las gradas.</a:t>
            </a:r>
          </a:p>
          <a:p>
            <a:endParaRPr lang="es-ES" dirty="0"/>
          </a:p>
        </p:txBody>
      </p:sp>
    </p:spTree>
    <p:extLst>
      <p:ext uri="{BB962C8B-B14F-4D97-AF65-F5344CB8AC3E}">
        <p14:creationId xmlns:p14="http://schemas.microsoft.com/office/powerpoint/2010/main" val="237199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AE1F23-F1EC-474B-9E8D-66C75FC776C8}"/>
              </a:ext>
            </a:extLst>
          </p:cNvPr>
          <p:cNvSpPr>
            <a:spLocks noGrp="1"/>
          </p:cNvSpPr>
          <p:nvPr>
            <p:ph type="title"/>
          </p:nvPr>
        </p:nvSpPr>
        <p:spPr/>
        <p:txBody>
          <a:bodyPr/>
          <a:lstStyle/>
          <a:p>
            <a:pPr algn="ctr"/>
            <a:r>
              <a:rPr lang="es-ES" dirty="0"/>
              <a:t>REGLAS DEL FUTBOL SALA ( FALTAS ACUMULABRES)</a:t>
            </a:r>
          </a:p>
        </p:txBody>
      </p:sp>
      <p:sp>
        <p:nvSpPr>
          <p:cNvPr id="3" name="Marcador de contenido 2">
            <a:extLst>
              <a:ext uri="{FF2B5EF4-FFF2-40B4-BE49-F238E27FC236}">
                <a16:creationId xmlns:a16="http://schemas.microsoft.com/office/drawing/2014/main" id="{C147DC7F-F319-4FDB-919A-15AE1FFA9752}"/>
              </a:ext>
            </a:extLst>
          </p:cNvPr>
          <p:cNvSpPr>
            <a:spLocks noGrp="1"/>
          </p:cNvSpPr>
          <p:nvPr>
            <p:ph idx="1"/>
          </p:nvPr>
        </p:nvSpPr>
        <p:spPr/>
        <p:txBody>
          <a:bodyPr/>
          <a:lstStyle/>
          <a:p>
            <a:endParaRPr lang="es-ES" dirty="0"/>
          </a:p>
          <a:p>
            <a:r>
              <a:rPr lang="es-ES" dirty="0"/>
              <a:t>Las faltas acumulables son todas aquellas nombradas en las faltas personales regulas por las reglas del fútbol sala. </a:t>
            </a:r>
          </a:p>
          <a:p>
            <a:r>
              <a:rPr lang="es-ES" dirty="0"/>
              <a:t>Cada equipo puede hacer 5 faltas acumulables en cada periodo de juego, el momento en el que se traspasan estas 5 faltas, a la sexta todas las faltas se harán a partir del penalti. </a:t>
            </a:r>
          </a:p>
          <a:p>
            <a:r>
              <a:rPr lang="es-ES" dirty="0"/>
              <a:t>De esta manera, no permite que el equipo pueda hacer uso de barreras para las faltas, todas las anteriores hasta llegar a la sexta si esta permitido.</a:t>
            </a:r>
          </a:p>
        </p:txBody>
      </p:sp>
    </p:spTree>
    <p:extLst>
      <p:ext uri="{BB962C8B-B14F-4D97-AF65-F5344CB8AC3E}">
        <p14:creationId xmlns:p14="http://schemas.microsoft.com/office/powerpoint/2010/main" val="644107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7F923-CA30-4506-8127-525835C2FE9E}"/>
              </a:ext>
            </a:extLst>
          </p:cNvPr>
          <p:cNvSpPr>
            <a:spLocks noGrp="1"/>
          </p:cNvSpPr>
          <p:nvPr>
            <p:ph type="title"/>
          </p:nvPr>
        </p:nvSpPr>
        <p:spPr/>
        <p:txBody>
          <a:bodyPr/>
          <a:lstStyle/>
          <a:p>
            <a:pPr algn="ctr"/>
            <a:r>
              <a:rPr lang="es-ES" dirty="0"/>
              <a:t>REGLAS DEL FUTBOL SALA ( PENALIZACIÒN MAXIMA</a:t>
            </a:r>
          </a:p>
        </p:txBody>
      </p:sp>
      <p:sp>
        <p:nvSpPr>
          <p:cNvPr id="3" name="Marcador de contenido 2">
            <a:extLst>
              <a:ext uri="{FF2B5EF4-FFF2-40B4-BE49-F238E27FC236}">
                <a16:creationId xmlns:a16="http://schemas.microsoft.com/office/drawing/2014/main" id="{CE7717AA-A658-4C20-A67C-518C5348FDE9}"/>
              </a:ext>
            </a:extLst>
          </p:cNvPr>
          <p:cNvSpPr>
            <a:spLocks noGrp="1"/>
          </p:cNvSpPr>
          <p:nvPr>
            <p:ph idx="1"/>
          </p:nvPr>
        </p:nvSpPr>
        <p:spPr/>
        <p:txBody>
          <a:bodyPr/>
          <a:lstStyle/>
          <a:p>
            <a:pPr fontAlgn="base"/>
            <a:endParaRPr lang="es-ES" dirty="0"/>
          </a:p>
          <a:p>
            <a:pPr fontAlgn="base"/>
            <a:r>
              <a:rPr lang="es-ES" dirty="0"/>
              <a:t>Se podrá marcar gol directo.</a:t>
            </a:r>
          </a:p>
          <a:p>
            <a:pPr fontAlgn="base"/>
            <a:r>
              <a:rPr lang="es-ES" dirty="0"/>
              <a:t>Se concederá un tiempo extra para la ejecución del penalti.</a:t>
            </a:r>
          </a:p>
          <a:p>
            <a:pPr fontAlgn="base"/>
            <a:r>
              <a:rPr lang="es-ES" dirty="0"/>
              <a:t>El balón tendrá que estar e el punto que cumpla con la distancia de 6 metros.</a:t>
            </a:r>
          </a:p>
          <a:p>
            <a:pPr fontAlgn="base"/>
            <a:r>
              <a:rPr lang="es-ES" dirty="0"/>
              <a:t>El portera estará inmóvil en la línea de gol.</a:t>
            </a:r>
          </a:p>
          <a:p>
            <a:pPr fontAlgn="base"/>
            <a:r>
              <a:rPr lang="es-ES" dirty="0"/>
              <a:t>Todos los jugadores estarán fuera del área del portero excepto el jugador que lanza el penalti y el portero.</a:t>
            </a:r>
          </a:p>
          <a:p>
            <a:endParaRPr lang="es-ES" dirty="0"/>
          </a:p>
        </p:txBody>
      </p:sp>
    </p:spTree>
    <p:extLst>
      <p:ext uri="{BB962C8B-B14F-4D97-AF65-F5344CB8AC3E}">
        <p14:creationId xmlns:p14="http://schemas.microsoft.com/office/powerpoint/2010/main" val="400932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38E599-D05E-4511-B6F1-864F2FC82C48}"/>
              </a:ext>
            </a:extLst>
          </p:cNvPr>
          <p:cNvSpPr>
            <a:spLocks noGrp="1"/>
          </p:cNvSpPr>
          <p:nvPr>
            <p:ph type="title"/>
          </p:nvPr>
        </p:nvSpPr>
        <p:spPr/>
        <p:txBody>
          <a:bodyPr/>
          <a:lstStyle/>
          <a:p>
            <a:r>
              <a:rPr lang="es-ES" dirty="0"/>
              <a:t>REGLAS DEL FUTBOL SALA ( LANZAMIENTOS)</a:t>
            </a:r>
          </a:p>
        </p:txBody>
      </p:sp>
      <p:sp>
        <p:nvSpPr>
          <p:cNvPr id="3" name="Marcador de contenido 2">
            <a:extLst>
              <a:ext uri="{FF2B5EF4-FFF2-40B4-BE49-F238E27FC236}">
                <a16:creationId xmlns:a16="http://schemas.microsoft.com/office/drawing/2014/main" id="{123CA4DE-9165-4EEA-9662-79D020E907FB}"/>
              </a:ext>
            </a:extLst>
          </p:cNvPr>
          <p:cNvSpPr>
            <a:spLocks noGrp="1"/>
          </p:cNvSpPr>
          <p:nvPr>
            <p:ph idx="1"/>
          </p:nvPr>
        </p:nvSpPr>
        <p:spPr/>
        <p:txBody>
          <a:bodyPr>
            <a:normAutofit lnSpcReduction="10000"/>
          </a:bodyPr>
          <a:lstStyle/>
          <a:p>
            <a:r>
              <a:rPr lang="es-ES" dirty="0"/>
              <a:t>LANZAMIENTO LATERAL: El lanzamiento lateral será cuando el balón salgo por los lateral de la superficies del terreno de juego. El lanzador nunca podrá ser el portero y podrá realizarse el saque con las manos o los pies. El balón si entra en la portería contraria, no se contará nunca como gol.</a:t>
            </a:r>
          </a:p>
          <a:p>
            <a:r>
              <a:rPr lang="es-ES" dirty="0"/>
              <a:t>LANZAMIENTO ESQUINA: El lanzamiento de esquina se realiza por el equipo adversario y por la esquina que salió el balón pero la decisión siempre será tomada por el árbitro. Su ejecución es la misma que el lanzamiento lateral pero en este caso, debe realizarse con los pies y si entra en la portería se contará como gol, siempre y cuando cumple los requisitos de las reglas del fútbol sala. </a:t>
            </a:r>
          </a:p>
        </p:txBody>
      </p:sp>
    </p:spTree>
    <p:extLst>
      <p:ext uri="{BB962C8B-B14F-4D97-AF65-F5344CB8AC3E}">
        <p14:creationId xmlns:p14="http://schemas.microsoft.com/office/powerpoint/2010/main" val="4183490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A4CA48-D236-490D-864C-A548F831B537}"/>
              </a:ext>
            </a:extLst>
          </p:cNvPr>
          <p:cNvSpPr>
            <a:spLocks noGrp="1"/>
          </p:cNvSpPr>
          <p:nvPr>
            <p:ph idx="1"/>
          </p:nvPr>
        </p:nvSpPr>
        <p:spPr/>
        <p:txBody>
          <a:bodyPr/>
          <a:lstStyle/>
          <a:p>
            <a:endParaRPr lang="es-ES" dirty="0"/>
          </a:p>
          <a:p>
            <a:r>
              <a:rPr lang="es-ES" dirty="0"/>
              <a:t>LANZAMIENTO DEL PORTERO: El lanzamiento del portero, dicho anteriormente se realizará con las manos o los pies, dependiendo de la situación. El arquero dispondrá de cincos segundos para efectuarlo, si pasan los segundos el árbitro deberá dar por invalido el saque y la posesión pasará a ser del equipo contrario.  Y si el portero realiza un lanzamiento directo y el balón no toca a ningún jugador y entra a la portería contraria, no se contará como gol.</a:t>
            </a:r>
          </a:p>
        </p:txBody>
      </p:sp>
    </p:spTree>
    <p:extLst>
      <p:ext uri="{BB962C8B-B14F-4D97-AF65-F5344CB8AC3E}">
        <p14:creationId xmlns:p14="http://schemas.microsoft.com/office/powerpoint/2010/main" val="2727676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2E7CBE-CBB1-4FC6-85CE-BA39410D88BF}"/>
              </a:ext>
            </a:extLst>
          </p:cNvPr>
          <p:cNvSpPr>
            <a:spLocks noGrp="1"/>
          </p:cNvSpPr>
          <p:nvPr>
            <p:ph type="title"/>
          </p:nvPr>
        </p:nvSpPr>
        <p:spPr/>
        <p:txBody>
          <a:bodyPr/>
          <a:lstStyle/>
          <a:p>
            <a:pPr algn="ctr"/>
            <a:r>
              <a:rPr lang="es-ES" dirty="0"/>
              <a:t>FUTBOL SALA</a:t>
            </a:r>
          </a:p>
        </p:txBody>
      </p:sp>
      <p:pic>
        <p:nvPicPr>
          <p:cNvPr id="5" name="Marcador de contenido 4">
            <a:extLst>
              <a:ext uri="{FF2B5EF4-FFF2-40B4-BE49-F238E27FC236}">
                <a16:creationId xmlns:a16="http://schemas.microsoft.com/office/drawing/2014/main" id="{1AB58F54-AA47-409C-89EA-50011220DA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2552" y="1974235"/>
            <a:ext cx="4351282" cy="3780179"/>
          </a:xfrm>
        </p:spPr>
      </p:pic>
    </p:spTree>
    <p:extLst>
      <p:ext uri="{BB962C8B-B14F-4D97-AF65-F5344CB8AC3E}">
        <p14:creationId xmlns:p14="http://schemas.microsoft.com/office/powerpoint/2010/main" val="3674759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2A4D00-F4C6-49AF-9F10-DF53C6E9D49B}"/>
              </a:ext>
            </a:extLst>
          </p:cNvPr>
          <p:cNvSpPr>
            <a:spLocks noGrp="1"/>
          </p:cNvSpPr>
          <p:nvPr>
            <p:ph type="title"/>
          </p:nvPr>
        </p:nvSpPr>
        <p:spPr/>
        <p:txBody>
          <a:bodyPr/>
          <a:lstStyle/>
          <a:p>
            <a:pPr algn="ctr"/>
            <a:r>
              <a:rPr lang="es-ES" dirty="0"/>
              <a:t>REGLAS DEL FUTBOL SALA ( ARBRITO)</a:t>
            </a:r>
          </a:p>
        </p:txBody>
      </p:sp>
      <p:sp>
        <p:nvSpPr>
          <p:cNvPr id="3" name="Marcador de contenido 2">
            <a:extLst>
              <a:ext uri="{FF2B5EF4-FFF2-40B4-BE49-F238E27FC236}">
                <a16:creationId xmlns:a16="http://schemas.microsoft.com/office/drawing/2014/main" id="{330D5E02-7D4E-4657-A926-95436750B182}"/>
              </a:ext>
            </a:extLst>
          </p:cNvPr>
          <p:cNvSpPr>
            <a:spLocks noGrp="1"/>
          </p:cNvSpPr>
          <p:nvPr>
            <p:ph idx="1"/>
          </p:nvPr>
        </p:nvSpPr>
        <p:spPr/>
        <p:txBody>
          <a:bodyPr/>
          <a:lstStyle/>
          <a:p>
            <a:r>
              <a:rPr lang="es-ES" dirty="0"/>
              <a:t>El árbitro es la figura que hará que el juego dentro del terreno de juego sea justo y sano. </a:t>
            </a:r>
          </a:p>
          <a:p>
            <a:r>
              <a:rPr lang="es-ES" dirty="0"/>
              <a:t>Es quien tomará todas las decisiones que se han nombrado anteriormente y siempre con la ayuda de la mesa y si existe la figura del árbitro auxiliar, también. </a:t>
            </a:r>
          </a:p>
          <a:p>
            <a:r>
              <a:rPr lang="es-ES" dirty="0"/>
              <a:t>Es quien tiene la última palabra en el juego y siempre que vea oportuno hará uso de las tarjetas, invalidar gol o echar al personas del equipo técnico.</a:t>
            </a:r>
          </a:p>
          <a:p>
            <a:r>
              <a:rPr lang="es-ES" dirty="0"/>
              <a:t>Las decisiones que llegue a tomar el árbitro y la mesa tienen que comunicarse a través de gestos. Ya sea para indicar fuera de esquina, lateral, gol, falta, la ley de la ventaja, señalar el jugador que ha marcado, el que hizo la falta.</a:t>
            </a:r>
          </a:p>
        </p:txBody>
      </p:sp>
    </p:spTree>
    <p:extLst>
      <p:ext uri="{BB962C8B-B14F-4D97-AF65-F5344CB8AC3E}">
        <p14:creationId xmlns:p14="http://schemas.microsoft.com/office/powerpoint/2010/main" val="246287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272E97-04E0-4DFF-84A4-E69543B4CBE4}"/>
              </a:ext>
            </a:extLst>
          </p:cNvPr>
          <p:cNvSpPr>
            <a:spLocks noGrp="1"/>
          </p:cNvSpPr>
          <p:nvPr>
            <p:ph type="title"/>
          </p:nvPr>
        </p:nvSpPr>
        <p:spPr/>
        <p:txBody>
          <a:bodyPr/>
          <a:lstStyle/>
          <a:p>
            <a:pPr algn="ctr"/>
            <a:r>
              <a:rPr lang="es-ES" dirty="0"/>
              <a:t>Reglas del futbol sala ( terreno de juego)</a:t>
            </a:r>
          </a:p>
        </p:txBody>
      </p:sp>
      <p:sp>
        <p:nvSpPr>
          <p:cNvPr id="3" name="Marcador de contenido 2">
            <a:extLst>
              <a:ext uri="{FF2B5EF4-FFF2-40B4-BE49-F238E27FC236}">
                <a16:creationId xmlns:a16="http://schemas.microsoft.com/office/drawing/2014/main" id="{4A2013DD-3FCD-4362-81E7-8D9D7F9661CD}"/>
              </a:ext>
            </a:extLst>
          </p:cNvPr>
          <p:cNvSpPr>
            <a:spLocks noGrp="1"/>
          </p:cNvSpPr>
          <p:nvPr>
            <p:ph idx="1"/>
          </p:nvPr>
        </p:nvSpPr>
        <p:spPr>
          <a:xfrm>
            <a:off x="1451579" y="1853754"/>
            <a:ext cx="9603275" cy="4199727"/>
          </a:xfrm>
        </p:spPr>
        <p:txBody>
          <a:bodyPr>
            <a:normAutofit lnSpcReduction="10000"/>
          </a:bodyPr>
          <a:lstStyle/>
          <a:p>
            <a:r>
              <a:rPr lang="es-ES" dirty="0"/>
              <a:t>el campo debe ser de un mínimo de 28 metros y un máximo de 40 metros.</a:t>
            </a:r>
          </a:p>
          <a:p>
            <a:r>
              <a:rPr lang="es-ES" dirty="0"/>
              <a:t>La anchura del terreno de juego tiene que ser como mínimo de 16 metros y como máximo 20 metros.</a:t>
            </a:r>
          </a:p>
          <a:p>
            <a:r>
              <a:rPr lang="es-ES" dirty="0"/>
              <a:t>Las líneas que delimitan el terreno de juego tienen que ser de color blanco o de un color que destaque en el campo. </a:t>
            </a:r>
          </a:p>
          <a:p>
            <a:r>
              <a:rPr lang="es-ES" dirty="0"/>
              <a:t> Con un ancho de 8 centímetros. Las superficies del campo se dividen en dos mitades iguales por una línea denominada líneas de medio campo.</a:t>
            </a:r>
          </a:p>
          <a:p>
            <a:r>
              <a:rPr lang="es-ES" dirty="0"/>
              <a:t>El centro del terreno de juego se macará con un círculo de 3 metros de radio.</a:t>
            </a:r>
          </a:p>
          <a:p>
            <a:r>
              <a:rPr lang="es-ES" dirty="0"/>
              <a:t>El área de meta según las reglas de fútbol sala deberá tener una superficie de juego de un ancho de 18 metros para permitir el juego del portero o portera y 6 metros de longitud.</a:t>
            </a:r>
          </a:p>
        </p:txBody>
      </p:sp>
    </p:spTree>
    <p:extLst>
      <p:ext uri="{BB962C8B-B14F-4D97-AF65-F5344CB8AC3E}">
        <p14:creationId xmlns:p14="http://schemas.microsoft.com/office/powerpoint/2010/main" val="2885274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C8B770-FA38-4BBA-B2EC-83D042A5EBFF}"/>
              </a:ext>
            </a:extLst>
          </p:cNvPr>
          <p:cNvSpPr>
            <a:spLocks noGrp="1"/>
          </p:cNvSpPr>
          <p:nvPr>
            <p:ph type="title"/>
          </p:nvPr>
        </p:nvSpPr>
        <p:spPr/>
        <p:txBody>
          <a:bodyPr/>
          <a:lstStyle/>
          <a:p>
            <a:pPr algn="ctr"/>
            <a:r>
              <a:rPr lang="es-ES" dirty="0"/>
              <a:t>REGLAS DEL FUTBOL SALA ( BALÒN) </a:t>
            </a:r>
          </a:p>
        </p:txBody>
      </p:sp>
      <p:sp>
        <p:nvSpPr>
          <p:cNvPr id="3" name="Marcador de contenido 2">
            <a:extLst>
              <a:ext uri="{FF2B5EF4-FFF2-40B4-BE49-F238E27FC236}">
                <a16:creationId xmlns:a16="http://schemas.microsoft.com/office/drawing/2014/main" id="{A274BCF1-A269-4DB5-A3E7-229F078B65B4}"/>
              </a:ext>
            </a:extLst>
          </p:cNvPr>
          <p:cNvSpPr>
            <a:spLocks noGrp="1"/>
          </p:cNvSpPr>
          <p:nvPr>
            <p:ph idx="1"/>
          </p:nvPr>
        </p:nvSpPr>
        <p:spPr>
          <a:xfrm>
            <a:off x="1451579" y="2015732"/>
            <a:ext cx="9603275" cy="4037749"/>
          </a:xfrm>
        </p:spPr>
        <p:txBody>
          <a:bodyPr>
            <a:normAutofit fontScale="92500" lnSpcReduction="10000"/>
          </a:bodyPr>
          <a:lstStyle/>
          <a:p>
            <a:pPr marL="0" indent="0">
              <a:buNone/>
            </a:pPr>
            <a:r>
              <a:rPr lang="es-ES" dirty="0"/>
              <a:t> -  Según las reglas del fútbol sala el balón deberá seguir unas características y requisitos.</a:t>
            </a:r>
          </a:p>
          <a:p>
            <a:pPr fontAlgn="base"/>
            <a:r>
              <a:rPr lang="es-ES" dirty="0"/>
              <a:t>Esférico</a:t>
            </a:r>
          </a:p>
          <a:p>
            <a:pPr fontAlgn="base"/>
            <a:r>
              <a:rPr lang="es-ES" dirty="0"/>
              <a:t>Categorías mayores: Circunferencia mínima de 60 cm y máxima de 62 cm. Un peso entre 430 y 450 gramos.</a:t>
            </a:r>
          </a:p>
          <a:p>
            <a:pPr fontAlgn="base"/>
            <a:r>
              <a:rPr lang="es-ES" dirty="0"/>
              <a:t>Categorías femeninas y masculinas entre menores de 12 y de 13 hasta 16 años: Circunferencia mínima de 53 cm y máxima de 55 cm y con un peso entre 320 y 350 gramos.</a:t>
            </a:r>
          </a:p>
          <a:p>
            <a:pPr fontAlgn="base"/>
            <a:r>
              <a:rPr lang="es-ES" dirty="0"/>
              <a:t>Cada partido deberá tener disponible tres esféricos y el árbitro/a será quien verificará las condiciones.</a:t>
            </a:r>
          </a:p>
          <a:p>
            <a:pPr fontAlgn="base"/>
            <a:r>
              <a:rPr lang="es-ES" dirty="0"/>
              <a:t>El balón no puede reemplazarse durante el juego a no ser que sea dañado y con la autorización del árbitro/a.</a:t>
            </a:r>
          </a:p>
          <a:p>
            <a:endParaRPr lang="es-ES" dirty="0"/>
          </a:p>
        </p:txBody>
      </p:sp>
    </p:spTree>
    <p:extLst>
      <p:ext uri="{BB962C8B-B14F-4D97-AF65-F5344CB8AC3E}">
        <p14:creationId xmlns:p14="http://schemas.microsoft.com/office/powerpoint/2010/main" val="237911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17F56-9D12-49BA-9AAF-12D956C26E20}"/>
              </a:ext>
            </a:extLst>
          </p:cNvPr>
          <p:cNvSpPr>
            <a:spLocks noGrp="1"/>
          </p:cNvSpPr>
          <p:nvPr>
            <p:ph type="title"/>
          </p:nvPr>
        </p:nvSpPr>
        <p:spPr/>
        <p:txBody>
          <a:bodyPr/>
          <a:lstStyle/>
          <a:p>
            <a:pPr algn="ctr"/>
            <a:r>
              <a:rPr lang="es-ES" dirty="0"/>
              <a:t>REGLAS DEL FUTBOL SALA ( NUMEROS DE JUGADORES)</a:t>
            </a:r>
          </a:p>
        </p:txBody>
      </p:sp>
      <p:sp>
        <p:nvSpPr>
          <p:cNvPr id="3" name="Marcador de contenido 2">
            <a:extLst>
              <a:ext uri="{FF2B5EF4-FFF2-40B4-BE49-F238E27FC236}">
                <a16:creationId xmlns:a16="http://schemas.microsoft.com/office/drawing/2014/main" id="{95E1B52C-D0A7-4012-8AEA-D05E66C04653}"/>
              </a:ext>
            </a:extLst>
          </p:cNvPr>
          <p:cNvSpPr>
            <a:spLocks noGrp="1"/>
          </p:cNvSpPr>
          <p:nvPr>
            <p:ph idx="1"/>
          </p:nvPr>
        </p:nvSpPr>
        <p:spPr>
          <a:xfrm>
            <a:off x="1451579" y="2015732"/>
            <a:ext cx="9603275" cy="3896337"/>
          </a:xfrm>
        </p:spPr>
        <p:txBody>
          <a:bodyPr/>
          <a:lstStyle/>
          <a:p>
            <a:r>
              <a:rPr lang="es-ES" dirty="0"/>
              <a:t>En las reglas del fútbol sala pone como norma que en cada equipo deberán estar 5 jugadores en el terreno de juego incluyendo al portero. Además uno de ellos o ellas será capitán.</a:t>
            </a:r>
          </a:p>
          <a:p>
            <a:r>
              <a:rPr lang="es-ES" dirty="0"/>
              <a:t>Cada equipo podrá inscribir como máximo a 12 jugadores para asistir a los partido y mínimo 7.</a:t>
            </a:r>
          </a:p>
          <a:p>
            <a:r>
              <a:rPr lang="es-ES" dirty="0"/>
              <a:t>El partido nunca podrá empezar si no hay un mínimo de 5 jugadores por equipo. Si por varias razones un equipo se queda con tres jugadores o menos el árbitro deberá dar por finalizado el partido.</a:t>
            </a:r>
          </a:p>
          <a:p>
            <a:r>
              <a:rPr lang="es-ES" dirty="0"/>
              <a:t>Los integrantes del cuerpo técnico no podrán superar a los 5.</a:t>
            </a:r>
          </a:p>
        </p:txBody>
      </p:sp>
    </p:spTree>
    <p:extLst>
      <p:ext uri="{BB962C8B-B14F-4D97-AF65-F5344CB8AC3E}">
        <p14:creationId xmlns:p14="http://schemas.microsoft.com/office/powerpoint/2010/main" val="180766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BF33DF-F7C4-415A-81AD-796EAA5CB14F}"/>
              </a:ext>
            </a:extLst>
          </p:cNvPr>
          <p:cNvSpPr>
            <a:spLocks noGrp="1"/>
          </p:cNvSpPr>
          <p:nvPr>
            <p:ph type="title"/>
          </p:nvPr>
        </p:nvSpPr>
        <p:spPr/>
        <p:txBody>
          <a:bodyPr/>
          <a:lstStyle/>
          <a:p>
            <a:r>
              <a:rPr lang="es-ES" dirty="0"/>
              <a:t>Reglas de futbol sala ( </a:t>
            </a:r>
            <a:r>
              <a:rPr lang="es-ES" dirty="0" err="1"/>
              <a:t>equipaciòn</a:t>
            </a:r>
            <a:r>
              <a:rPr lang="es-ES" dirty="0"/>
              <a:t>)</a:t>
            </a:r>
          </a:p>
        </p:txBody>
      </p:sp>
      <p:sp>
        <p:nvSpPr>
          <p:cNvPr id="3" name="Marcador de contenido 2">
            <a:extLst>
              <a:ext uri="{FF2B5EF4-FFF2-40B4-BE49-F238E27FC236}">
                <a16:creationId xmlns:a16="http://schemas.microsoft.com/office/drawing/2014/main" id="{CD976DFA-B11C-4AE2-9FBB-6ED823FFFC22}"/>
              </a:ext>
            </a:extLst>
          </p:cNvPr>
          <p:cNvSpPr>
            <a:spLocks noGrp="1"/>
          </p:cNvSpPr>
          <p:nvPr>
            <p:ph idx="1"/>
          </p:nvPr>
        </p:nvSpPr>
        <p:spPr>
          <a:xfrm>
            <a:off x="1451579" y="2015732"/>
            <a:ext cx="9603275" cy="4037749"/>
          </a:xfrm>
        </p:spPr>
        <p:txBody>
          <a:bodyPr>
            <a:normAutofit fontScale="92500" lnSpcReduction="10000"/>
          </a:bodyPr>
          <a:lstStyle/>
          <a:p>
            <a:r>
              <a:rPr lang="es-ES" dirty="0"/>
              <a:t>El uniforme de los jugadores/as será: camiseta maga larga o corta, pantalón corto sin bolsillos, medias largas, calzado deportivo. ( acorde a fútbol sala)</a:t>
            </a:r>
          </a:p>
          <a:p>
            <a:r>
              <a:rPr lang="es-ES" dirty="0"/>
              <a:t>Podrá utilizar elementos que sean elásticos u ortopédicos. Suspensores, protectores, espinilleras.</a:t>
            </a:r>
          </a:p>
          <a:p>
            <a:r>
              <a:rPr lang="es-ES" dirty="0"/>
              <a:t>Si se llevan pantalones térmicos, deberán de ser del mismo color que el pantalón.</a:t>
            </a:r>
          </a:p>
          <a:p>
            <a:r>
              <a:rPr lang="es-ES" dirty="0"/>
              <a:t>Los porteros deberán llevar una equitación de color diferente al resto del equipo, y se le permite llevar pantalones largos.</a:t>
            </a:r>
          </a:p>
          <a:p>
            <a:r>
              <a:rPr lang="es-ES" dirty="0"/>
              <a:t>Deberán llevar obligatoriamente el número en la dorsal.</a:t>
            </a:r>
          </a:p>
          <a:p>
            <a:r>
              <a:rPr lang="es-ES" dirty="0"/>
              <a:t>No se permite utilizar objetos peligrosos o inconvenientes para realizar el juego. Como por ejemplo, anillos, parecen, extensiones, pulseras.</a:t>
            </a:r>
          </a:p>
        </p:txBody>
      </p:sp>
    </p:spTree>
    <p:extLst>
      <p:ext uri="{BB962C8B-B14F-4D97-AF65-F5344CB8AC3E}">
        <p14:creationId xmlns:p14="http://schemas.microsoft.com/office/powerpoint/2010/main" val="291346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60FA65-E7E5-4FB3-9BA9-F56A58FD49FF}"/>
              </a:ext>
            </a:extLst>
          </p:cNvPr>
          <p:cNvSpPr>
            <a:spLocks noGrp="1"/>
          </p:cNvSpPr>
          <p:nvPr>
            <p:ph type="title"/>
          </p:nvPr>
        </p:nvSpPr>
        <p:spPr/>
        <p:txBody>
          <a:bodyPr/>
          <a:lstStyle/>
          <a:p>
            <a:r>
              <a:rPr lang="es-ES" dirty="0"/>
              <a:t>CUERPO TECNICO</a:t>
            </a:r>
          </a:p>
        </p:txBody>
      </p:sp>
      <p:sp>
        <p:nvSpPr>
          <p:cNvPr id="3" name="Marcador de contenido 2">
            <a:extLst>
              <a:ext uri="{FF2B5EF4-FFF2-40B4-BE49-F238E27FC236}">
                <a16:creationId xmlns:a16="http://schemas.microsoft.com/office/drawing/2014/main" id="{ED6FDDA4-AC8A-42B9-AC77-409D59F586E4}"/>
              </a:ext>
            </a:extLst>
          </p:cNvPr>
          <p:cNvSpPr>
            <a:spLocks noGrp="1"/>
          </p:cNvSpPr>
          <p:nvPr>
            <p:ph idx="1"/>
          </p:nvPr>
        </p:nvSpPr>
        <p:spPr/>
        <p:txBody>
          <a:bodyPr/>
          <a:lstStyle/>
          <a:p>
            <a:endParaRPr lang="es-ES" dirty="0"/>
          </a:p>
          <a:p>
            <a:r>
              <a:rPr lang="es-ES" dirty="0"/>
              <a:t>Las personas que formen el cuerpo técnico podrán llevar camisa y corbata. Siempre y cuando sean uniformes.</a:t>
            </a:r>
          </a:p>
          <a:p>
            <a:r>
              <a:rPr lang="es-ES" dirty="0"/>
              <a:t>Los árbitros deberán controlar las vestimentas del cuerpo técnico.</a:t>
            </a:r>
          </a:p>
          <a:p>
            <a:r>
              <a:rPr lang="es-ES" dirty="0"/>
              <a:t>Además los propios árbitros podrán excluir aquellos o aquellas que no cumplan con los requisitos.</a:t>
            </a:r>
          </a:p>
        </p:txBody>
      </p:sp>
    </p:spTree>
    <p:extLst>
      <p:ext uri="{BB962C8B-B14F-4D97-AF65-F5344CB8AC3E}">
        <p14:creationId xmlns:p14="http://schemas.microsoft.com/office/powerpoint/2010/main" val="142138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DC176D-EE89-4102-BA1B-6036606DB5B7}"/>
              </a:ext>
            </a:extLst>
          </p:cNvPr>
          <p:cNvSpPr>
            <a:spLocks noGrp="1"/>
          </p:cNvSpPr>
          <p:nvPr>
            <p:ph type="title"/>
          </p:nvPr>
        </p:nvSpPr>
        <p:spPr/>
        <p:txBody>
          <a:bodyPr/>
          <a:lstStyle/>
          <a:p>
            <a:r>
              <a:rPr lang="es-ES" dirty="0"/>
              <a:t>ARBRITOS</a:t>
            </a:r>
          </a:p>
        </p:txBody>
      </p:sp>
      <p:sp>
        <p:nvSpPr>
          <p:cNvPr id="3" name="Marcador de contenido 2">
            <a:extLst>
              <a:ext uri="{FF2B5EF4-FFF2-40B4-BE49-F238E27FC236}">
                <a16:creationId xmlns:a16="http://schemas.microsoft.com/office/drawing/2014/main" id="{4FE52DFF-2211-4A46-87D4-3727935CD1A2}"/>
              </a:ext>
            </a:extLst>
          </p:cNvPr>
          <p:cNvSpPr>
            <a:spLocks noGrp="1"/>
          </p:cNvSpPr>
          <p:nvPr>
            <p:ph idx="1"/>
          </p:nvPr>
        </p:nvSpPr>
        <p:spPr/>
        <p:txBody>
          <a:bodyPr/>
          <a:lstStyle/>
          <a:p>
            <a:r>
              <a:rPr lang="es-ES" dirty="0"/>
              <a:t>Deberán utilizar uniforme adecuado a estas características: camiseta manga larga o corta de color, pantalones largos blancos, cinturón blanco, medias y calzado blanco. También se les permite poder utilizar pantalones cortos.</a:t>
            </a:r>
          </a:p>
          <a:p>
            <a:r>
              <a:rPr lang="es-ES" dirty="0"/>
              <a:t>Los auxiliares de mesa y autoridades , deberán ir de color gris o similar al color del árbitro.</a:t>
            </a:r>
          </a:p>
          <a:p>
            <a:r>
              <a:rPr lang="es-ES" dirty="0"/>
              <a:t>Los árbitros además, llevarán en el lado izquierdo el escudo a la entidad a la cual pertenecen.</a:t>
            </a:r>
          </a:p>
        </p:txBody>
      </p:sp>
    </p:spTree>
    <p:extLst>
      <p:ext uri="{BB962C8B-B14F-4D97-AF65-F5344CB8AC3E}">
        <p14:creationId xmlns:p14="http://schemas.microsoft.com/office/powerpoint/2010/main" val="112447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9B6EE9-C8A4-4746-B3BB-8968BCA3E486}"/>
              </a:ext>
            </a:extLst>
          </p:cNvPr>
          <p:cNvSpPr>
            <a:spLocks noGrp="1"/>
          </p:cNvSpPr>
          <p:nvPr>
            <p:ph type="title"/>
          </p:nvPr>
        </p:nvSpPr>
        <p:spPr/>
        <p:txBody>
          <a:bodyPr/>
          <a:lstStyle/>
          <a:p>
            <a:pPr algn="ctr"/>
            <a:r>
              <a:rPr lang="es-ES" dirty="0"/>
              <a:t>Reglas del futbol sala ( tiempos de juego en el partido)</a:t>
            </a:r>
          </a:p>
        </p:txBody>
      </p:sp>
      <p:sp>
        <p:nvSpPr>
          <p:cNvPr id="3" name="Marcador de contenido 2">
            <a:extLst>
              <a:ext uri="{FF2B5EF4-FFF2-40B4-BE49-F238E27FC236}">
                <a16:creationId xmlns:a16="http://schemas.microsoft.com/office/drawing/2014/main" id="{562919B7-11CF-4E2F-8248-924F33A086EC}"/>
              </a:ext>
            </a:extLst>
          </p:cNvPr>
          <p:cNvSpPr>
            <a:spLocks noGrp="1"/>
          </p:cNvSpPr>
          <p:nvPr>
            <p:ph idx="1"/>
          </p:nvPr>
        </p:nvSpPr>
        <p:spPr>
          <a:xfrm>
            <a:off x="1451579" y="2033752"/>
            <a:ext cx="9603275" cy="3894082"/>
          </a:xfrm>
        </p:spPr>
        <p:txBody>
          <a:bodyPr>
            <a:normAutofit/>
          </a:bodyPr>
          <a:lstStyle/>
          <a:p>
            <a:r>
              <a:rPr lang="es-ES" dirty="0"/>
              <a:t>El partido tendrá una durada de 40 minutos, cronometrado y dividido en dos partes de la misma durada. Con un descaso entre cada periodo de 10 minutos.</a:t>
            </a:r>
          </a:p>
          <a:p>
            <a:r>
              <a:rPr lang="es-ES" dirty="0"/>
              <a:t>Las categorías de menores de 16 años tendrá una duración total de 30 minutos divido en dos periodos iguales y con un descanso de 10 minutos.</a:t>
            </a:r>
          </a:p>
          <a:p>
            <a:r>
              <a:rPr lang="es-ES" dirty="0"/>
              <a:t>Cada equipo podrá reclamar tiempo muerto de un minuto por cada periodo y no son acumulables, es decir, si un equipo no pide el tiempo muerto en la primera parte no podrá realizar dos en la segunda. Los tiempos muertos se tendrán que realizar cuando el balón salga fuera del área y el juego este parado. Se deberá informar al crono metrista para que el mismo informe al árbitro.</a:t>
            </a:r>
          </a:p>
        </p:txBody>
      </p:sp>
    </p:spTree>
    <p:extLst>
      <p:ext uri="{BB962C8B-B14F-4D97-AF65-F5344CB8AC3E}">
        <p14:creationId xmlns:p14="http://schemas.microsoft.com/office/powerpoint/2010/main" val="2409665174"/>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115</TotalTime>
  <Words>2011</Words>
  <Application>Microsoft Office PowerPoint</Application>
  <PresentationFormat>Panorámica</PresentationFormat>
  <Paragraphs>101</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Gill Sans MT</vt:lpstr>
      <vt:lpstr>Galería</vt:lpstr>
      <vt:lpstr>Presentación de PowerPoint</vt:lpstr>
      <vt:lpstr>FUTBOL SALA</vt:lpstr>
      <vt:lpstr>Reglas del futbol sala ( terreno de juego)</vt:lpstr>
      <vt:lpstr>REGLAS DEL FUTBOL SALA ( BALÒN) </vt:lpstr>
      <vt:lpstr>REGLAS DEL FUTBOL SALA ( NUMEROS DE JUGADORES)</vt:lpstr>
      <vt:lpstr>Reglas de futbol sala ( equipaciòn)</vt:lpstr>
      <vt:lpstr>CUERPO TECNICO</vt:lpstr>
      <vt:lpstr>ARBRITOS</vt:lpstr>
      <vt:lpstr>Reglas del futbol sala ( tiempos de juego en el partido)</vt:lpstr>
      <vt:lpstr>Presentación de PowerPoint</vt:lpstr>
      <vt:lpstr>Reglas del futbol sala ( inicio y reanudación del juego)</vt:lpstr>
      <vt:lpstr>Reglas del futbol sala ( el gol)</vt:lpstr>
      <vt:lpstr>Reglas del futbol sala ( infracciones)</vt:lpstr>
      <vt:lpstr>Presentación de PowerPoint</vt:lpstr>
      <vt:lpstr>Presentación de PowerPoint</vt:lpstr>
      <vt:lpstr>REGLAS DEL FUTBOL SALA ( FALTAS ACUMULABRES)</vt:lpstr>
      <vt:lpstr>REGLAS DEL FUTBOL SALA ( PENALIZACIÒN MAXIMA</vt:lpstr>
      <vt:lpstr>REGLAS DEL FUTBOL SALA ( LANZAMIENTOS)</vt:lpstr>
      <vt:lpstr>Presentación de PowerPoint</vt:lpstr>
      <vt:lpstr>REGLAS DEL FUTBOL SALA ( ARBRITO)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dc:creator>
  <cp:lastModifiedBy>DANIELA</cp:lastModifiedBy>
  <cp:revision>10</cp:revision>
  <dcterms:created xsi:type="dcterms:W3CDTF">2020-06-05T01:14:19Z</dcterms:created>
  <dcterms:modified xsi:type="dcterms:W3CDTF">2020-06-05T17:33:49Z</dcterms:modified>
</cp:coreProperties>
</file>