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CB8F9-7268-4BDC-9F96-23B508CB90E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4DEB0E2-88A4-40AB-8187-0C69C2C85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95ABF12-02CD-4A7E-BD7B-64DCC4B8AB46}"/>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0B969596-2235-456B-81BF-AD4D8DF08C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2395856-C514-4492-8819-4498BEBD6886}"/>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297434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B40FE-6B16-4D29-BFD5-28D66AADC06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DF8470E-200B-4CFC-BE58-94EA460E494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36BD494-63EA-470F-B4B5-FECF78CC14B2}"/>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B4342A31-1CB2-48B2-8186-4813376B45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C2FB5C-FB17-4C99-B9A4-99E1BCC1046F}"/>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101188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0D930B-61FA-4FFE-A844-09B0055FF7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EAD3FC8-DB62-499C-A6E8-EDD8FA5D4BC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718D95-0887-4FD4-B254-8DEBB0754ED1}"/>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2120C2E8-EB61-4791-8544-C55B2DB01E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ABFE816-CE18-4009-81A5-1C5B2315AD58}"/>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49748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37B94-DC2D-4855-A4D8-32520484AD1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1B3922A-2B59-4A81-A80F-1CE4CB5B54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A32AAC7-6CB4-4664-A583-702A29033203}"/>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0748E93E-195A-4A34-8084-3B8537EC4F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347459-D841-4C59-9A06-95557F26F560}"/>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5445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C045C-97FB-40AD-AA32-7EE564C88CD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2F2DD01-C8BC-4077-BE53-C3E6EB04E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317E5B4-5AE5-4FE1-A30C-528E1FFF8E57}"/>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6D6D6C63-988C-464D-B203-86C48432223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22B8A8-C3F9-4FB0-A063-6455206C1D88}"/>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152508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94A-DAD0-4BE9-B188-96398CE7432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2A419F1-5085-46D4-8800-7765076CB5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106B2B5-82F1-42E5-9915-61A0AAA968C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88801A5-75DB-4C4E-B0C2-C5BE8D3A1916}"/>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6" name="Marcador de pie de página 5">
            <a:extLst>
              <a:ext uri="{FF2B5EF4-FFF2-40B4-BE49-F238E27FC236}">
                <a16:creationId xmlns:a16="http://schemas.microsoft.com/office/drawing/2014/main" id="{F9905286-6140-4737-B547-FC9DE12A20E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F0847B1-F623-4D88-A65B-FAFC4634415E}"/>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57207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38672-A316-4C02-9869-E1B2584470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BA341A0-6C1E-4124-9CAD-D4B6A1FC7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06379C-BCF8-422E-9FB3-66300DA12F1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9BBF922-63AF-45E5-9169-A00412A05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46DAB6B-8E73-4D23-98DB-8372C12C67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BD35010-777C-4954-9421-205D822F02C0}"/>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8" name="Marcador de pie de página 7">
            <a:extLst>
              <a:ext uri="{FF2B5EF4-FFF2-40B4-BE49-F238E27FC236}">
                <a16:creationId xmlns:a16="http://schemas.microsoft.com/office/drawing/2014/main" id="{2DED597E-461B-4EC8-95C0-E64D9B9C918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0B23A9A-D06D-4399-9AB3-A2426D05D55E}"/>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33899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BF8DE-7032-4D66-BD6C-02C62054347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76FA9EC-608A-4DE6-B57B-F22FF2859A4A}"/>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4" name="Marcador de pie de página 3">
            <a:extLst>
              <a:ext uri="{FF2B5EF4-FFF2-40B4-BE49-F238E27FC236}">
                <a16:creationId xmlns:a16="http://schemas.microsoft.com/office/drawing/2014/main" id="{6B311837-9004-46FE-ADDD-8DC7E15F4A3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2EFE01D-ACC7-4715-AB32-713399E206EA}"/>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146424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05C87B-75BC-412F-BBEB-B682AD98F7EB}"/>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3" name="Marcador de pie de página 2">
            <a:extLst>
              <a:ext uri="{FF2B5EF4-FFF2-40B4-BE49-F238E27FC236}">
                <a16:creationId xmlns:a16="http://schemas.microsoft.com/office/drawing/2014/main" id="{1EE6B342-3BA5-4CD7-9023-90F5CA7C2BA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15AF9D9-E4DE-40F2-8725-D351B2546DA1}"/>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116507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3BDC3-88ED-4176-A27D-AC975E002E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2064314-6DE5-4FB7-A058-60AC4DB63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7B9E018-6CEC-4083-8EA5-906A26F6C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F5CBBAF-7CBB-4D6F-B417-3A72C2741708}"/>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6" name="Marcador de pie de página 5">
            <a:extLst>
              <a:ext uri="{FF2B5EF4-FFF2-40B4-BE49-F238E27FC236}">
                <a16:creationId xmlns:a16="http://schemas.microsoft.com/office/drawing/2014/main" id="{E186D2DD-F168-45AF-9212-A7795A919D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70C68A-B8D6-4502-983D-F87295D9CF27}"/>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233874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A3157-EF07-47AA-8476-59E0904814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E0E2D43-C538-4336-A3E2-217207576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B5F7F93-1CA6-433E-99E0-F356F143D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A025B07-DC64-41A9-BD1C-018C6D6CD586}"/>
              </a:ext>
            </a:extLst>
          </p:cNvPr>
          <p:cNvSpPr>
            <a:spLocks noGrp="1"/>
          </p:cNvSpPr>
          <p:nvPr>
            <p:ph type="dt" sz="half" idx="10"/>
          </p:nvPr>
        </p:nvSpPr>
        <p:spPr/>
        <p:txBody>
          <a:bodyPr/>
          <a:lstStyle/>
          <a:p>
            <a:fld id="{0B431968-15C1-4643-8717-FA20152AD82F}" type="datetimeFigureOut">
              <a:rPr lang="es-CO" smtClean="0"/>
              <a:t>29/09/2021</a:t>
            </a:fld>
            <a:endParaRPr lang="es-CO"/>
          </a:p>
        </p:txBody>
      </p:sp>
      <p:sp>
        <p:nvSpPr>
          <p:cNvPr id="6" name="Marcador de pie de página 5">
            <a:extLst>
              <a:ext uri="{FF2B5EF4-FFF2-40B4-BE49-F238E27FC236}">
                <a16:creationId xmlns:a16="http://schemas.microsoft.com/office/drawing/2014/main" id="{B772F8E5-295A-4497-A081-F1EB499699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2E063EA-DC06-4517-9A16-798FACC40FC1}"/>
              </a:ext>
            </a:extLst>
          </p:cNvPr>
          <p:cNvSpPr>
            <a:spLocks noGrp="1"/>
          </p:cNvSpPr>
          <p:nvPr>
            <p:ph type="sldNum" sz="quarter" idx="12"/>
          </p:nvPr>
        </p:nvSpPr>
        <p:spPr/>
        <p:txBody>
          <a:bodyPr/>
          <a:lstStyle/>
          <a:p>
            <a:fld id="{43815B27-AB8B-4B61-AAE1-ED9BD69196CB}" type="slidenum">
              <a:rPr lang="es-CO" smtClean="0"/>
              <a:t>‹Nº›</a:t>
            </a:fld>
            <a:endParaRPr lang="es-CO"/>
          </a:p>
        </p:txBody>
      </p:sp>
    </p:spTree>
    <p:extLst>
      <p:ext uri="{BB962C8B-B14F-4D97-AF65-F5344CB8AC3E}">
        <p14:creationId xmlns:p14="http://schemas.microsoft.com/office/powerpoint/2010/main" val="103824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B4A56D-2FE8-4EE0-BF25-AD00DBEC6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C904F50-DB9C-4EA2-9237-60AE0552B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39FBD2-F1F9-480C-A01E-CB37801E2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31968-15C1-4643-8717-FA20152AD82F}" type="datetimeFigureOut">
              <a:rPr lang="es-CO" smtClean="0"/>
              <a:t>29/09/2021</a:t>
            </a:fld>
            <a:endParaRPr lang="es-CO"/>
          </a:p>
        </p:txBody>
      </p:sp>
      <p:sp>
        <p:nvSpPr>
          <p:cNvPr id="5" name="Marcador de pie de página 4">
            <a:extLst>
              <a:ext uri="{FF2B5EF4-FFF2-40B4-BE49-F238E27FC236}">
                <a16:creationId xmlns:a16="http://schemas.microsoft.com/office/drawing/2014/main" id="{1F7E7A67-79BE-4D47-912C-E7E440789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DB64EB0-B503-4D9D-A650-F9BFCDA3BC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15B27-AB8B-4B61-AAE1-ED9BD69196CB}" type="slidenum">
              <a:rPr lang="es-CO" smtClean="0"/>
              <a:t>‹Nº›</a:t>
            </a:fld>
            <a:endParaRPr lang="es-CO"/>
          </a:p>
        </p:txBody>
      </p:sp>
    </p:spTree>
    <p:extLst>
      <p:ext uri="{BB962C8B-B14F-4D97-AF65-F5344CB8AC3E}">
        <p14:creationId xmlns:p14="http://schemas.microsoft.com/office/powerpoint/2010/main" val="343548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1236175-AA71-472C-95EB-1C6486F09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29"/>
            <a:ext cx="12192000" cy="6905228"/>
          </a:xfrm>
          <a:prstGeom prst="rect">
            <a:avLst/>
          </a:prstGeom>
        </p:spPr>
      </p:pic>
      <p:sp>
        <p:nvSpPr>
          <p:cNvPr id="2" name="Título 1">
            <a:extLst>
              <a:ext uri="{FF2B5EF4-FFF2-40B4-BE49-F238E27FC236}">
                <a16:creationId xmlns:a16="http://schemas.microsoft.com/office/drawing/2014/main" id="{37E6D8E9-C207-49A0-B4AE-7BDE87622CF1}"/>
              </a:ext>
            </a:extLst>
          </p:cNvPr>
          <p:cNvSpPr>
            <a:spLocks noGrp="1"/>
          </p:cNvSpPr>
          <p:nvPr>
            <p:ph type="ctrTitle"/>
          </p:nvPr>
        </p:nvSpPr>
        <p:spPr>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ES" dirty="0"/>
              <a:t>Literatura</a:t>
            </a:r>
            <a:br>
              <a:rPr lang="es-ES" dirty="0"/>
            </a:br>
            <a:r>
              <a:rPr lang="es-ES" dirty="0"/>
              <a:t>Hispanoamericana</a:t>
            </a:r>
            <a:endParaRPr lang="es-CO" dirty="0"/>
          </a:p>
        </p:txBody>
      </p:sp>
      <p:sp>
        <p:nvSpPr>
          <p:cNvPr id="3" name="Subtítulo 2">
            <a:extLst>
              <a:ext uri="{FF2B5EF4-FFF2-40B4-BE49-F238E27FC236}">
                <a16:creationId xmlns:a16="http://schemas.microsoft.com/office/drawing/2014/main" id="{A5246CDC-1551-47A5-B4CD-2AA7567352CF}"/>
              </a:ext>
            </a:extLst>
          </p:cNvPr>
          <p:cNvSpPr>
            <a:spLocks noGrp="1"/>
          </p:cNvSpPr>
          <p:nvPr>
            <p:ph type="subTitle" idx="1"/>
          </p:nvPr>
        </p:nvSpPr>
        <p:spPr>
          <a:xfrm>
            <a:off x="1524000" y="4090085"/>
            <a:ext cx="9144000" cy="50572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ES" dirty="0"/>
              <a:t>Por Juan Camilo Ortiz Arias</a:t>
            </a:r>
            <a:endParaRPr lang="es-CO" dirty="0"/>
          </a:p>
        </p:txBody>
      </p:sp>
    </p:spTree>
    <p:extLst>
      <p:ext uri="{BB962C8B-B14F-4D97-AF65-F5344CB8AC3E}">
        <p14:creationId xmlns:p14="http://schemas.microsoft.com/office/powerpoint/2010/main" val="29562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970C6A-2E86-4A15-903F-D9CD567CB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215B5692-3E59-4F84-8F57-0C422E1F427A}"/>
              </a:ext>
            </a:extLst>
          </p:cNvPr>
          <p:cNvSpPr>
            <a:spLocks noGrp="1"/>
          </p:cNvSpPr>
          <p:nvPr>
            <p:ph type="title"/>
          </p:nvPr>
        </p:nvSpPr>
        <p:spPr>
          <a:xfrm>
            <a:off x="4919003" y="0"/>
            <a:ext cx="7272997" cy="213892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s-ES" b="1" i="0" dirty="0">
                <a:solidFill>
                  <a:schemeClr val="bg1"/>
                </a:solidFill>
                <a:effectLst/>
                <a:latin typeface="RobotoDraft"/>
              </a:rPr>
              <a:t>LITERATURA ABORIGEN EN LENGUAS NATIVAS Y COLONIALISMO</a:t>
            </a:r>
            <a:endParaRPr lang="es-CO" dirty="0">
              <a:solidFill>
                <a:schemeClr val="bg1"/>
              </a:solidFill>
            </a:endParaRPr>
          </a:p>
        </p:txBody>
      </p:sp>
      <p:sp>
        <p:nvSpPr>
          <p:cNvPr id="3" name="Marcador de contenido 2">
            <a:extLst>
              <a:ext uri="{FF2B5EF4-FFF2-40B4-BE49-F238E27FC236}">
                <a16:creationId xmlns:a16="http://schemas.microsoft.com/office/drawing/2014/main" id="{FB56792C-0D80-4D0F-88A4-4752F4748158}"/>
              </a:ext>
            </a:extLst>
          </p:cNvPr>
          <p:cNvSpPr>
            <a:spLocks noGrp="1"/>
          </p:cNvSpPr>
          <p:nvPr>
            <p:ph idx="1"/>
          </p:nvPr>
        </p:nvSpPr>
        <p:spPr>
          <a:xfrm>
            <a:off x="824132" y="2504049"/>
            <a:ext cx="6702083" cy="391206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85000" lnSpcReduction="10000"/>
          </a:bodyPr>
          <a:lstStyle/>
          <a:p>
            <a:r>
              <a:rPr lang="es-ES" b="0" i="0" dirty="0">
                <a:solidFill>
                  <a:schemeClr val="bg1"/>
                </a:solidFill>
                <a:effectLst/>
                <a:latin typeface="Helvetica" panose="020B0604020202020204" pitchFamily="34" charset="0"/>
              </a:rPr>
              <a:t>La literatura aborigen se refiere a aquel grupo de expresiones literarias de los pueblos indígenas antes de la colonización de América y que expresan el sentir más profundo de estas culturas.</a:t>
            </a:r>
            <a:br>
              <a:rPr lang="es-ES" dirty="0">
                <a:solidFill>
                  <a:schemeClr val="bg1"/>
                </a:solidFill>
              </a:rPr>
            </a:br>
            <a:r>
              <a:rPr lang="es-ES" b="0" i="0" dirty="0">
                <a:solidFill>
                  <a:schemeClr val="bg1"/>
                </a:solidFill>
                <a:effectLst/>
                <a:latin typeface="Helvetica" panose="020B0604020202020204" pitchFamily="34" charset="0"/>
              </a:rPr>
              <a:t>La literatura indígena, expresa el sentir más profundo de estas culturas, la cual era conservada por la tradición oral. A lo cual se ha denominado literatura oral indígena, debido a que nuestros aborígenes eran pueblos ágrafos, de manera que estas obras fueron transmitidas oralmente y no por creación propia de escritores indígenas</a:t>
            </a:r>
            <a:endParaRPr lang="es-CO" dirty="0">
              <a:solidFill>
                <a:schemeClr val="bg1"/>
              </a:solidFill>
            </a:endParaRPr>
          </a:p>
        </p:txBody>
      </p:sp>
    </p:spTree>
    <p:extLst>
      <p:ext uri="{BB962C8B-B14F-4D97-AF65-F5344CB8AC3E}">
        <p14:creationId xmlns:p14="http://schemas.microsoft.com/office/powerpoint/2010/main" val="306908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683631-80FE-4BCF-AEF2-95863C1A0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310244E-1DB4-45CC-9214-2A15EC33FBCB}"/>
              </a:ext>
            </a:extLst>
          </p:cNvPr>
          <p:cNvSpPr>
            <a:spLocks noGrp="1"/>
          </p:cNvSpPr>
          <p:nvPr>
            <p:ph type="title"/>
          </p:nvPr>
        </p:nvSpPr>
        <p:spPr>
          <a:xfrm>
            <a:off x="7906043" y="210381"/>
            <a:ext cx="3826412" cy="132556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ES" dirty="0"/>
              <a:t>Literatura Maya</a:t>
            </a:r>
            <a:endParaRPr lang="es-CO" dirty="0"/>
          </a:p>
        </p:txBody>
      </p:sp>
      <p:sp>
        <p:nvSpPr>
          <p:cNvPr id="3" name="Marcador de contenido 2">
            <a:extLst>
              <a:ext uri="{FF2B5EF4-FFF2-40B4-BE49-F238E27FC236}">
                <a16:creationId xmlns:a16="http://schemas.microsoft.com/office/drawing/2014/main" id="{ED154053-17A7-40DE-B29C-79645898FF31}"/>
              </a:ext>
            </a:extLst>
          </p:cNvPr>
          <p:cNvSpPr>
            <a:spLocks noGrp="1"/>
          </p:cNvSpPr>
          <p:nvPr>
            <p:ph idx="1"/>
          </p:nvPr>
        </p:nvSpPr>
        <p:spPr>
          <a:xfrm>
            <a:off x="838200" y="1825625"/>
            <a:ext cx="8333935" cy="435133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a:bodyPr>
          <a:lstStyle/>
          <a:p>
            <a:r>
              <a:rPr lang="es-ES" b="0" i="0" dirty="0">
                <a:solidFill>
                  <a:schemeClr val="bg1"/>
                </a:solidFill>
                <a:effectLst/>
                <a:latin typeface="Arial" panose="020B0604020202020204" pitchFamily="34" charset="0"/>
              </a:rPr>
              <a:t>Es la más ampliamente conocida y difundida de las literaturas mayas, además a la que se le ha prestado más amplio estudio. La mayoría de los textos que se creen prehispánicos en realidad proceden de este período en el que se intentó conservar las tradiciones mayas trasladándolas al papel en caracteres latinos, pero estos escritos no se encuentran exentos de una influencia española, sino se pueden encontrar características de la religión católica en algunos, hasta en aquellos que tuvieron casi incontrovertible mente una proto versión de origen precolombino.</a:t>
            </a:r>
            <a:endParaRPr lang="es-CO" dirty="0">
              <a:solidFill>
                <a:schemeClr val="bg1"/>
              </a:solidFill>
            </a:endParaRPr>
          </a:p>
        </p:txBody>
      </p:sp>
    </p:spTree>
    <p:extLst>
      <p:ext uri="{BB962C8B-B14F-4D97-AF65-F5344CB8AC3E}">
        <p14:creationId xmlns:p14="http://schemas.microsoft.com/office/powerpoint/2010/main" val="288994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1423A17-1D07-4CFF-BE61-5A3C3C0D2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ítulo 1">
            <a:extLst>
              <a:ext uri="{FF2B5EF4-FFF2-40B4-BE49-F238E27FC236}">
                <a16:creationId xmlns:a16="http://schemas.microsoft.com/office/drawing/2014/main" id="{738C043D-D717-4DFA-A78B-661B547B16EC}"/>
              </a:ext>
            </a:extLst>
          </p:cNvPr>
          <p:cNvSpPr>
            <a:spLocks noGrp="1"/>
          </p:cNvSpPr>
          <p:nvPr>
            <p:ph type="title"/>
          </p:nvPr>
        </p:nvSpPr>
        <p:spPr>
          <a:xfrm>
            <a:off x="7019778" y="365125"/>
            <a:ext cx="4334022" cy="132556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s-ES" dirty="0"/>
              <a:t>Literatura Azteca</a:t>
            </a:r>
            <a:endParaRPr lang="es-CO" dirty="0"/>
          </a:p>
        </p:txBody>
      </p:sp>
      <p:sp>
        <p:nvSpPr>
          <p:cNvPr id="3" name="Marcador de contenido 2">
            <a:extLst>
              <a:ext uri="{FF2B5EF4-FFF2-40B4-BE49-F238E27FC236}">
                <a16:creationId xmlns:a16="http://schemas.microsoft.com/office/drawing/2014/main" id="{2935391C-E3BE-47B9-8C34-0120F6CFBB9B}"/>
              </a:ext>
            </a:extLst>
          </p:cNvPr>
          <p:cNvSpPr>
            <a:spLocks noGrp="1"/>
          </p:cNvSpPr>
          <p:nvPr>
            <p:ph idx="1"/>
          </p:nvPr>
        </p:nvSpPr>
        <p:spPr>
          <a:xfrm>
            <a:off x="838200" y="1825625"/>
            <a:ext cx="8418342" cy="466725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es-ES" sz="1600" b="0" i="0" dirty="0">
                <a:solidFill>
                  <a:schemeClr val="bg1"/>
                </a:solidFill>
                <a:effectLst/>
                <a:latin typeface="Arial" panose="020B0604020202020204" pitchFamily="34" charset="0"/>
                <a:cs typeface="Arial" panose="020B0604020202020204" pitchFamily="34" charset="0"/>
              </a:rPr>
              <a:t>Se conoce como </a:t>
            </a:r>
            <a:r>
              <a:rPr lang="es-ES" sz="1600" i="0" u="none" strike="noStrike" dirty="0">
                <a:solidFill>
                  <a:schemeClr val="bg1"/>
                </a:solidFill>
                <a:effectLst/>
                <a:latin typeface="Arial" panose="020B0604020202020204" pitchFamily="34" charset="0"/>
                <a:cs typeface="Arial" panose="020B0604020202020204" pitchFamily="34" charset="0"/>
              </a:rPr>
              <a:t>literatura</a:t>
            </a:r>
            <a:r>
              <a:rPr lang="es-ES" sz="1600" i="0" dirty="0">
                <a:solidFill>
                  <a:schemeClr val="bg1"/>
                </a:solidFill>
                <a:effectLst/>
                <a:latin typeface="Arial" panose="020B0604020202020204" pitchFamily="34" charset="0"/>
                <a:cs typeface="Arial" panose="020B0604020202020204" pitchFamily="34" charset="0"/>
              </a:rPr>
              <a:t> azteca </a:t>
            </a:r>
            <a:r>
              <a:rPr lang="es-ES" sz="1600" b="0" i="0" dirty="0">
                <a:solidFill>
                  <a:schemeClr val="bg1"/>
                </a:solidFill>
                <a:effectLst/>
                <a:latin typeface="Arial" panose="020B0604020202020204" pitchFamily="34" charset="0"/>
                <a:cs typeface="Arial" panose="020B0604020202020204" pitchFamily="34" charset="0"/>
              </a:rPr>
              <a:t>a las manifestaciones artísticas literarias del </a:t>
            </a:r>
            <a:r>
              <a:rPr lang="es-ES" sz="1600" b="0" i="0" u="none" strike="noStrike" dirty="0">
                <a:solidFill>
                  <a:schemeClr val="bg1"/>
                </a:solidFill>
                <a:effectLst/>
                <a:latin typeface="Arial" panose="020B0604020202020204" pitchFamily="34" charset="0"/>
                <a:cs typeface="Arial" panose="020B0604020202020204" pitchFamily="34" charset="0"/>
              </a:rPr>
              <a:t>Imperio azteca</a:t>
            </a:r>
            <a:r>
              <a:rPr lang="es-ES" sz="1600" b="0" i="0" dirty="0">
                <a:solidFill>
                  <a:schemeClr val="bg1"/>
                </a:solidFill>
                <a:effectLst/>
                <a:latin typeface="Arial" panose="020B0604020202020204" pitchFamily="34" charset="0"/>
                <a:cs typeface="Arial" panose="020B0604020202020204" pitchFamily="34" charset="0"/>
              </a:rPr>
              <a:t>. Los aztecas no eran una comunidad con el hábito de registrar su propia historia, sino que la literatura tuvo otros objetivos.</a:t>
            </a:r>
          </a:p>
          <a:p>
            <a:r>
              <a:rPr lang="es-ES" sz="1600" b="0" i="0" dirty="0">
                <a:solidFill>
                  <a:schemeClr val="bg1"/>
                </a:solidFill>
                <a:effectLst/>
                <a:latin typeface="Arial" panose="020B0604020202020204" pitchFamily="34" charset="0"/>
                <a:cs typeface="Arial" panose="020B0604020202020204" pitchFamily="34" charset="0"/>
              </a:rPr>
              <a:t>Pero el acceso a sus obras literarias no ha sido sencillo por varios motivos. Por una parte, se conservan muy pocas muestras en buen estado. Lamentablemente la mayoría de los textos originales se perdieron en la época de la Colonia.</a:t>
            </a:r>
            <a:br>
              <a:rPr lang="es-ES" sz="1600" b="0" i="0" dirty="0">
                <a:solidFill>
                  <a:schemeClr val="bg1"/>
                </a:solidFill>
                <a:effectLst/>
                <a:latin typeface="Arial" panose="020B0604020202020204" pitchFamily="34" charset="0"/>
                <a:cs typeface="Arial" panose="020B0604020202020204" pitchFamily="34" charset="0"/>
              </a:rPr>
            </a:br>
            <a:endParaRPr lang="es-ES" sz="1600" b="0" i="0" dirty="0">
              <a:solidFill>
                <a:schemeClr val="bg1"/>
              </a:solidFill>
              <a:effectLst/>
              <a:latin typeface="Arial" panose="020B0604020202020204" pitchFamily="34" charset="0"/>
              <a:cs typeface="Arial" panose="020B0604020202020204" pitchFamily="34" charset="0"/>
            </a:endParaRPr>
          </a:p>
          <a:p>
            <a:pPr algn="l"/>
            <a:r>
              <a:rPr lang="es-ES" sz="1400" b="0" i="0" dirty="0">
                <a:solidFill>
                  <a:schemeClr val="bg1"/>
                </a:solidFill>
                <a:effectLst/>
                <a:latin typeface="Arial" panose="020B0604020202020204" pitchFamily="34" charset="0"/>
                <a:cs typeface="Arial" panose="020B0604020202020204" pitchFamily="34" charset="0"/>
              </a:rPr>
              <a:t>En la literatura azteca escrita no hay registros de tipo histórico o narrativo. Los mitos acerca de su creación y las historias de grandes batallas fueron de tradición oral, no escrita.</a:t>
            </a:r>
          </a:p>
          <a:p>
            <a:pPr algn="l"/>
            <a:r>
              <a:rPr lang="es-ES" sz="1400" b="0" i="0" dirty="0">
                <a:solidFill>
                  <a:schemeClr val="bg1"/>
                </a:solidFill>
                <a:effectLst/>
                <a:latin typeface="Arial" panose="020B0604020202020204" pitchFamily="34" charset="0"/>
                <a:cs typeface="Arial" panose="020B0604020202020204" pitchFamily="34" charset="0"/>
              </a:rPr>
              <a:t>Los registros escritos que existen son llamados códices, y registran casi en su totalidad poemas y cánticos religiosos.</a:t>
            </a:r>
          </a:p>
          <a:p>
            <a:pPr algn="l"/>
            <a:r>
              <a:rPr lang="es-ES" sz="1400" b="0" i="0" dirty="0">
                <a:solidFill>
                  <a:schemeClr val="bg1"/>
                </a:solidFill>
                <a:effectLst/>
                <a:latin typeface="Arial" panose="020B0604020202020204" pitchFamily="34" charset="0"/>
                <a:cs typeface="Arial" panose="020B0604020202020204" pitchFamily="34" charset="0"/>
              </a:rPr>
              <a:t>Pero en general la literatura azteca estaba diseñada para ser recitada, no leída. Los textos que se conservan funcionaron como registros de estas obras. Se caracteriza por ser rica en recursos literarios, como la metáfora y la eufonía.</a:t>
            </a:r>
          </a:p>
          <a:p>
            <a:pPr algn="l"/>
            <a:r>
              <a:rPr lang="es-ES" sz="1400" b="0" i="0" dirty="0">
                <a:solidFill>
                  <a:schemeClr val="bg1"/>
                </a:solidFill>
                <a:effectLst/>
                <a:latin typeface="Arial" panose="020B0604020202020204" pitchFamily="34" charset="0"/>
                <a:cs typeface="Arial" panose="020B0604020202020204" pitchFamily="34" charset="0"/>
              </a:rPr>
              <a:t>Para los aztecas, la literatura —especialmente la poesía— era asociada con la nobleza. Se le tenía en tan alta estima que las tres ciudades más grandes del imperio, Tenochtitlán, Texcoco y Cualhtitlán, fueron los grandes centros literarios.</a:t>
            </a:r>
          </a:p>
          <a:p>
            <a:pPr marL="0" indent="0">
              <a:buNone/>
            </a:pPr>
            <a:endParaRPr lang="es-CO"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61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EEEED6-CD38-4641-93ED-4D45CACEA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47F9FD-9520-4CD4-AA7E-F6FDFCAB602A}"/>
              </a:ext>
            </a:extLst>
          </p:cNvPr>
          <p:cNvSpPr>
            <a:spLocks noGrp="1"/>
          </p:cNvSpPr>
          <p:nvPr>
            <p:ph type="title"/>
          </p:nvPr>
        </p:nvSpPr>
        <p:spPr>
          <a:xfrm>
            <a:off x="8326902" y="105508"/>
            <a:ext cx="3574366" cy="985373"/>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s-ES" dirty="0"/>
              <a:t>Literatura Precolombina</a:t>
            </a:r>
            <a:endParaRPr lang="es-CO" dirty="0"/>
          </a:p>
        </p:txBody>
      </p:sp>
      <p:sp>
        <p:nvSpPr>
          <p:cNvPr id="3" name="Marcador de contenido 2">
            <a:extLst>
              <a:ext uri="{FF2B5EF4-FFF2-40B4-BE49-F238E27FC236}">
                <a16:creationId xmlns:a16="http://schemas.microsoft.com/office/drawing/2014/main" id="{24AC7543-4A63-4AFE-845E-523335746788}"/>
              </a:ext>
            </a:extLst>
          </p:cNvPr>
          <p:cNvSpPr>
            <a:spLocks noGrp="1"/>
          </p:cNvSpPr>
          <p:nvPr>
            <p:ph idx="1"/>
          </p:nvPr>
        </p:nvSpPr>
        <p:spPr>
          <a:xfrm>
            <a:off x="407963" y="1223889"/>
            <a:ext cx="11493305" cy="5430129"/>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es-ES" sz="1800" b="0" i="0" dirty="0">
                <a:solidFill>
                  <a:schemeClr val="bg1"/>
                </a:solidFill>
                <a:effectLst/>
                <a:latin typeface="Arial" panose="020B0604020202020204" pitchFamily="34" charset="0"/>
                <a:cs typeface="Arial" panose="020B0604020202020204" pitchFamily="34" charset="0"/>
              </a:rPr>
              <a:t>La </a:t>
            </a:r>
            <a:r>
              <a:rPr lang="es-ES" sz="1800" i="0" dirty="0">
                <a:solidFill>
                  <a:schemeClr val="bg1"/>
                </a:solidFill>
                <a:effectLst/>
                <a:latin typeface="Arial" panose="020B0604020202020204" pitchFamily="34" charset="0"/>
                <a:cs typeface="Arial" panose="020B0604020202020204" pitchFamily="34" charset="0"/>
              </a:rPr>
              <a:t>literatura precolombina es el conjunto de creaciones literarias producidas </a:t>
            </a:r>
            <a:r>
              <a:rPr lang="es-ES" sz="1800" b="0" i="0" dirty="0">
                <a:solidFill>
                  <a:schemeClr val="bg1"/>
                </a:solidFill>
                <a:effectLst/>
                <a:latin typeface="Arial" panose="020B0604020202020204" pitchFamily="34" charset="0"/>
                <a:cs typeface="Arial" panose="020B0604020202020204" pitchFamily="34" charset="0"/>
              </a:rPr>
              <a:t>en el continente americano</a:t>
            </a:r>
            <a:r>
              <a:rPr lang="es-ES" sz="1800" b="1" i="0" dirty="0">
                <a:solidFill>
                  <a:schemeClr val="bg1"/>
                </a:solidFill>
                <a:effectLst/>
                <a:latin typeface="Arial" panose="020B0604020202020204" pitchFamily="34" charset="0"/>
                <a:cs typeface="Arial" panose="020B0604020202020204" pitchFamily="34" charset="0"/>
              </a:rPr>
              <a:t> </a:t>
            </a:r>
            <a:r>
              <a:rPr lang="es-ES" sz="1800" i="0" dirty="0">
                <a:solidFill>
                  <a:schemeClr val="bg1"/>
                </a:solidFill>
                <a:effectLst/>
                <a:latin typeface="Arial" panose="020B0604020202020204" pitchFamily="34" charset="0"/>
                <a:cs typeface="Arial" panose="020B0604020202020204" pitchFamily="34" charset="0"/>
              </a:rPr>
              <a:t>antes de la llegada a América de Cristóbal Colón </a:t>
            </a:r>
            <a:r>
              <a:rPr lang="es-ES" sz="1800" b="0" i="0" dirty="0">
                <a:solidFill>
                  <a:schemeClr val="bg1"/>
                </a:solidFill>
                <a:effectLst/>
                <a:latin typeface="Arial" panose="020B0604020202020204" pitchFamily="34" charset="0"/>
                <a:cs typeface="Arial" panose="020B0604020202020204" pitchFamily="34" charset="0"/>
              </a:rPr>
              <a:t>y de la subsecuente conquista del territorio.</a:t>
            </a:r>
          </a:p>
          <a:p>
            <a:pPr algn="l"/>
            <a:r>
              <a:rPr lang="es-ES" sz="1800" b="0" i="0" dirty="0">
                <a:solidFill>
                  <a:schemeClr val="bg1"/>
                </a:solidFill>
                <a:effectLst/>
                <a:latin typeface="Arial" panose="020B0604020202020204" pitchFamily="34" charset="0"/>
                <a:cs typeface="Arial" panose="020B0604020202020204" pitchFamily="34" charset="0"/>
              </a:rPr>
              <a:t>Esta llevó consigo una aniquilación de las culturas de los habitantes americanos, y por consiguiente, una substitución tanto de su cultura como de su literatura por un nuevo modelo basado en la cultura, la religión y la literatura europeas.</a:t>
            </a:r>
          </a:p>
          <a:p>
            <a:pPr algn="l"/>
            <a:r>
              <a:rPr lang="es-ES" sz="1800" b="0" i="0" dirty="0">
                <a:solidFill>
                  <a:schemeClr val="bg1"/>
                </a:solidFill>
                <a:effectLst/>
                <a:latin typeface="Arial" panose="020B0604020202020204" pitchFamily="34" charset="0"/>
                <a:cs typeface="Arial" panose="020B0604020202020204" pitchFamily="34" charset="0"/>
              </a:rPr>
              <a:t>El término “precolombina” surge de la combinación del prefijo “pre” (antes) con “Columbus” (Colón): “previa a Coló</a:t>
            </a:r>
            <a:r>
              <a:rPr lang="es-ES" sz="1600" b="0" i="0" dirty="0">
                <a:solidFill>
                  <a:schemeClr val="bg1"/>
                </a:solidFill>
                <a:effectLst/>
                <a:latin typeface="Arial" panose="020B0604020202020204" pitchFamily="34" charset="0"/>
                <a:cs typeface="Arial" panose="020B0604020202020204" pitchFamily="34" charset="0"/>
              </a:rPr>
              <a:t>n</a:t>
            </a:r>
            <a:r>
              <a:rPr lang="es-ES" sz="1600" b="0" i="0" dirty="0">
                <a:solidFill>
                  <a:schemeClr val="bg1"/>
                </a:solidFill>
                <a:effectLst/>
                <a:latin typeface="Droid Sans"/>
              </a:rPr>
              <a:t>”.</a:t>
            </a:r>
          </a:p>
          <a:p>
            <a:pPr algn="l"/>
            <a:r>
              <a:rPr lang="es-ES" sz="1800" b="0" i="0" dirty="0">
                <a:solidFill>
                  <a:schemeClr val="bg1"/>
                </a:solidFill>
                <a:effectLst/>
                <a:latin typeface="Arial" panose="020B0604020202020204" pitchFamily="34" charset="0"/>
                <a:cs typeface="Arial" panose="020B0604020202020204" pitchFamily="34" charset="0"/>
              </a:rPr>
              <a:t>Aunque sí se han encontrado pruebas de la existencia de sistemas de escritura en las civilizaciones precoloniales, la utilización de estas a menudo era para fines no relacionados con la producción literaria. La creación literaria de estas civilizaciones daba</a:t>
            </a:r>
            <a:r>
              <a:rPr lang="es-ES" sz="1800" b="1" i="0" dirty="0">
                <a:solidFill>
                  <a:schemeClr val="bg1"/>
                </a:solidFill>
                <a:effectLst/>
                <a:latin typeface="Arial" panose="020B0604020202020204" pitchFamily="34" charset="0"/>
                <a:cs typeface="Arial" panose="020B0604020202020204" pitchFamily="34" charset="0"/>
              </a:rPr>
              <a:t> </a:t>
            </a:r>
            <a:r>
              <a:rPr lang="es-ES" sz="1800" i="0" dirty="0">
                <a:solidFill>
                  <a:schemeClr val="bg1"/>
                </a:solidFill>
                <a:effectLst/>
                <a:latin typeface="Arial" panose="020B0604020202020204" pitchFamily="34" charset="0"/>
                <a:cs typeface="Arial" panose="020B0604020202020204" pitchFamily="34" charset="0"/>
              </a:rPr>
              <a:t>preferencia a los medios orales</a:t>
            </a:r>
            <a:r>
              <a:rPr lang="es-ES" sz="1800" b="0" i="0" dirty="0">
                <a:solidFill>
                  <a:schemeClr val="bg1"/>
                </a:solidFill>
                <a:effectLst/>
                <a:latin typeface="Arial" panose="020B0604020202020204" pitchFamily="34" charset="0"/>
                <a:cs typeface="Arial" panose="020B0604020202020204" pitchFamily="34" charset="0"/>
              </a:rPr>
              <a:t>, por lo que existe una relación complicada entre lo que identificamos hoy como literatura precolombina, y lo que era originalmente.</a:t>
            </a:r>
          </a:p>
          <a:p>
            <a:pPr algn="l"/>
            <a:r>
              <a:rPr lang="es-ES" sz="1800" i="0" dirty="0">
                <a:solidFill>
                  <a:schemeClr val="bg1"/>
                </a:solidFill>
                <a:effectLst/>
                <a:latin typeface="Arial" panose="020B0604020202020204" pitchFamily="34" charset="0"/>
                <a:cs typeface="Arial" panose="020B0604020202020204" pitchFamily="34" charset="0"/>
              </a:rPr>
              <a:t>Las</a:t>
            </a:r>
            <a:r>
              <a:rPr lang="es-ES" sz="1800" b="1" i="0" dirty="0">
                <a:solidFill>
                  <a:schemeClr val="bg1"/>
                </a:solidFill>
                <a:effectLst/>
                <a:latin typeface="Arial" panose="020B0604020202020204" pitchFamily="34" charset="0"/>
                <a:cs typeface="Arial" panose="020B0604020202020204" pitchFamily="34" charset="0"/>
              </a:rPr>
              <a:t> </a:t>
            </a:r>
            <a:r>
              <a:rPr lang="es-ES" sz="1800" i="0" dirty="0">
                <a:solidFill>
                  <a:schemeClr val="bg1"/>
                </a:solidFill>
                <a:effectLst/>
                <a:latin typeface="Arial" panose="020B0604020202020204" pitchFamily="34" charset="0"/>
                <a:cs typeface="Arial" panose="020B0604020202020204" pitchFamily="34" charset="0"/>
              </a:rPr>
              <a:t>muestras que tenemos hoy en día </a:t>
            </a:r>
            <a:r>
              <a:rPr lang="es-ES" sz="1800" b="0" i="0" dirty="0">
                <a:solidFill>
                  <a:schemeClr val="bg1"/>
                </a:solidFill>
                <a:effectLst/>
                <a:latin typeface="Arial" panose="020B0604020202020204" pitchFamily="34" charset="0"/>
                <a:cs typeface="Arial" panose="020B0604020202020204" pitchFamily="34" charset="0"/>
              </a:rPr>
              <a:t>han pasado necesariamente por el</a:t>
            </a:r>
            <a:r>
              <a:rPr lang="es-ES" sz="1800" b="1" i="0" dirty="0">
                <a:solidFill>
                  <a:schemeClr val="bg1"/>
                </a:solidFill>
                <a:effectLst/>
                <a:latin typeface="Arial" panose="020B0604020202020204" pitchFamily="34" charset="0"/>
                <a:cs typeface="Arial" panose="020B0604020202020204" pitchFamily="34" charset="0"/>
              </a:rPr>
              <a:t> filtro colonial de la escritura alfabética</a:t>
            </a:r>
            <a:r>
              <a:rPr lang="es-ES" sz="1800" b="0" i="0" dirty="0">
                <a:solidFill>
                  <a:schemeClr val="bg1"/>
                </a:solidFill>
                <a:effectLst/>
                <a:latin typeface="Arial" panose="020B0604020202020204" pitchFamily="34" charset="0"/>
                <a:cs typeface="Arial" panose="020B0604020202020204" pitchFamily="34" charset="0"/>
              </a:rPr>
              <a:t>, por lo que se puede presuponer que hay toda una serie de matices literarios originales que </a:t>
            </a:r>
            <a:r>
              <a:rPr lang="es-ES" sz="1800" b="1" i="0" dirty="0">
                <a:solidFill>
                  <a:schemeClr val="bg1"/>
                </a:solidFill>
                <a:effectLst/>
                <a:latin typeface="Arial" panose="020B0604020202020204" pitchFamily="34" charset="0"/>
                <a:cs typeface="Arial" panose="020B0604020202020204" pitchFamily="34" charset="0"/>
              </a:rPr>
              <a:t>se han perdido</a:t>
            </a:r>
            <a:r>
              <a:rPr lang="es-ES" sz="1800" b="0" i="0" dirty="0">
                <a:solidFill>
                  <a:schemeClr val="bg1"/>
                </a:solidFill>
                <a:effectLst/>
                <a:latin typeface="Arial" panose="020B0604020202020204" pitchFamily="34" charset="0"/>
                <a:cs typeface="Arial" panose="020B0604020202020204" pitchFamily="34" charset="0"/>
              </a:rPr>
              <a:t> por el camino, sin mencionar por supuesto todo el contenido literario que se perdió al priorizar la escritura sobre la tradición oral.</a:t>
            </a:r>
          </a:p>
          <a:p>
            <a:pPr algn="l"/>
            <a:r>
              <a:rPr lang="es-ES" sz="1800" b="0" i="0" dirty="0">
                <a:solidFill>
                  <a:schemeClr val="bg1"/>
                </a:solidFill>
                <a:effectLst/>
                <a:latin typeface="Arial" panose="020B0604020202020204" pitchFamily="34" charset="0"/>
                <a:cs typeface="Arial" panose="020B0604020202020204" pitchFamily="34" charset="0"/>
              </a:rPr>
              <a:t>Se puede decir así que, de cierto modo, </a:t>
            </a:r>
            <a:r>
              <a:rPr lang="es-ES" sz="1800" i="0" dirty="0">
                <a:solidFill>
                  <a:schemeClr val="bg1"/>
                </a:solidFill>
                <a:effectLst/>
                <a:latin typeface="Arial" panose="020B0604020202020204" pitchFamily="34" charset="0"/>
                <a:cs typeface="Arial" panose="020B0604020202020204" pitchFamily="34" charset="0"/>
              </a:rPr>
              <a:t>el hecho mismo de poner por escrito estas literaturas precolombinas significa ya un efecto colonizador de ellas, </a:t>
            </a:r>
            <a:r>
              <a:rPr lang="es-ES" sz="1800" b="0" i="0" dirty="0">
                <a:solidFill>
                  <a:schemeClr val="bg1"/>
                </a:solidFill>
                <a:effectLst/>
                <a:latin typeface="Arial" panose="020B0604020202020204" pitchFamily="34" charset="0"/>
                <a:cs typeface="Arial" panose="020B0604020202020204" pitchFamily="34" charset="0"/>
              </a:rPr>
              <a:t>especialmente teniendo en cuenta las intenciones evangelizadoras de aquellos quienes emprendieron estas tareas y enseñaron el sistema de escritura europeo a los indígenas para que esta conservación escrita se llevara a cabo.</a:t>
            </a:r>
          </a:p>
          <a:p>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5346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724</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Calibri Light</vt:lpstr>
      <vt:lpstr>Droid Sans</vt:lpstr>
      <vt:lpstr>Helvetica</vt:lpstr>
      <vt:lpstr>RobotoDraft</vt:lpstr>
      <vt:lpstr>Tema de Office</vt:lpstr>
      <vt:lpstr>Literatura Hispanoamericana</vt:lpstr>
      <vt:lpstr>LITERATURA ABORIGEN EN LENGUAS NATIVAS Y COLONIALISMO</vt:lpstr>
      <vt:lpstr>Literatura Maya</vt:lpstr>
      <vt:lpstr>Literatura Azteca</vt:lpstr>
      <vt:lpstr>Literatura Precolombina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Hispanoamericana</dc:title>
  <dc:creator>573214918124</dc:creator>
  <cp:lastModifiedBy>573214918124</cp:lastModifiedBy>
  <cp:revision>1</cp:revision>
  <dcterms:created xsi:type="dcterms:W3CDTF">2021-09-29T12:56:53Z</dcterms:created>
  <dcterms:modified xsi:type="dcterms:W3CDTF">2021-09-29T13:13:49Z</dcterms:modified>
</cp:coreProperties>
</file>