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8200" y="-1409700"/>
            <a:ext cx="3733800" cy="7124699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FF0000"/>
                </a:solidFill>
              </a:rPr>
              <a:t>La </a:t>
            </a:r>
            <a:r>
              <a:rPr lang="es-MX" sz="4400" dirty="0" smtClean="0">
                <a:solidFill>
                  <a:srgbClr val="FF0000"/>
                </a:solidFill>
              </a:rPr>
              <a:t>renovación</a:t>
            </a:r>
            <a:br>
              <a:rPr lang="es-MX" sz="4400" dirty="0" smtClean="0">
                <a:solidFill>
                  <a:srgbClr val="FF0000"/>
                </a:solidFill>
              </a:rPr>
            </a:br>
            <a:r>
              <a:rPr lang="es-MX" sz="4400" dirty="0" smtClean="0">
                <a:solidFill>
                  <a:srgbClr val="FF0000"/>
                </a:solidFill>
              </a:rPr>
              <a:t>de </a:t>
            </a:r>
            <a:r>
              <a:rPr lang="es-MX" sz="4400" dirty="0">
                <a:solidFill>
                  <a:srgbClr val="FF0000"/>
                </a:solidFill>
              </a:rPr>
              <a:t>la </a:t>
            </a:r>
            <a:r>
              <a:rPr lang="es-MX" sz="4400" dirty="0" smtClean="0">
                <a:solidFill>
                  <a:srgbClr val="FF0000"/>
                </a:solidFill>
              </a:rPr>
              <a:t/>
            </a:r>
            <a:br>
              <a:rPr lang="es-MX" sz="4400" dirty="0" smtClean="0">
                <a:solidFill>
                  <a:srgbClr val="FF0000"/>
                </a:solidFill>
              </a:rPr>
            </a:br>
            <a:r>
              <a:rPr lang="es-MX" sz="4400" dirty="0" smtClean="0">
                <a:solidFill>
                  <a:srgbClr val="FF0000"/>
                </a:solidFill>
              </a:rPr>
              <a:t>narrativa</a:t>
            </a:r>
            <a:r>
              <a:rPr lang="es-MX" sz="4400" dirty="0">
                <a:solidFill>
                  <a:srgbClr val="FF0000"/>
                </a:solidFill>
              </a:rPr>
              <a:t>, </a:t>
            </a:r>
            <a:r>
              <a:rPr lang="es-MX" sz="4400" dirty="0" smtClean="0">
                <a:solidFill>
                  <a:srgbClr val="FF0000"/>
                </a:solidFill>
              </a:rPr>
              <a:t/>
            </a:r>
            <a:br>
              <a:rPr lang="es-MX" sz="4400" dirty="0" smtClean="0">
                <a:solidFill>
                  <a:srgbClr val="FF0000"/>
                </a:solidFill>
              </a:rPr>
            </a:br>
            <a:r>
              <a:rPr lang="es-MX" sz="4400" dirty="0" smtClean="0">
                <a:solidFill>
                  <a:srgbClr val="FF0000"/>
                </a:solidFill>
              </a:rPr>
              <a:t>novela </a:t>
            </a:r>
            <a:br>
              <a:rPr lang="es-MX" sz="4400" dirty="0" smtClean="0">
                <a:solidFill>
                  <a:srgbClr val="FF0000"/>
                </a:solidFill>
              </a:rPr>
            </a:br>
            <a:r>
              <a:rPr lang="es-MX" sz="4400" dirty="0" smtClean="0">
                <a:solidFill>
                  <a:srgbClr val="FF0000"/>
                </a:solidFill>
              </a:rPr>
              <a:t>regionalista-</a:t>
            </a:r>
            <a:br>
              <a:rPr lang="es-MX" sz="4400" dirty="0" smtClean="0">
                <a:solidFill>
                  <a:srgbClr val="FF0000"/>
                </a:solidFill>
              </a:rPr>
            </a:br>
            <a:r>
              <a:rPr lang="es-MX" sz="4400" dirty="0" smtClean="0">
                <a:solidFill>
                  <a:srgbClr val="FF0000"/>
                </a:solidFill>
              </a:rPr>
              <a:t>realistas</a:t>
            </a:r>
            <a:endParaRPr lang="en-US" sz="44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 flipV="1">
            <a:off x="8549640" y="5714999"/>
            <a:ext cx="73660" cy="45719"/>
          </a:xfrm>
        </p:spPr>
        <p:txBody>
          <a:bodyPr>
            <a:normAutofit fontScale="25000" lnSpcReduction="20000"/>
          </a:bodyPr>
          <a:lstStyle/>
          <a:p>
            <a:r>
              <a:rPr lang="es-MX" dirty="0" smtClean="0"/>
              <a:t>.</a:t>
            </a:r>
            <a:endParaRPr lang="en-US" dirty="0"/>
          </a:p>
        </p:txBody>
      </p:sp>
      <p:sp>
        <p:nvSpPr>
          <p:cNvPr id="5" name="Marcador de posición de imagen 4"/>
          <p:cNvSpPr>
            <a:spLocks noGrp="1"/>
          </p:cNvSpPr>
          <p:nvPr>
            <p:ph type="pic" idx="1"/>
          </p:nvPr>
        </p:nvSpPr>
        <p:spPr/>
      </p:sp>
      <p:pic>
        <p:nvPicPr>
          <p:cNvPr id="4102" name="Picture 6" descr="La novela regional: Ricardo Güiraldes, José Eustasio Rivera y Rómulo  Gallegos. - Litt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30374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61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origen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flipV="1">
            <a:off x="932181" y="2075689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dirty="0" smtClean="0"/>
              <a:t>.</a:t>
            </a:r>
            <a:endParaRPr lang="en-US" dirty="0"/>
          </a:p>
        </p:txBody>
      </p:sp>
      <p:sp>
        <p:nvSpPr>
          <p:cNvPr id="4" name="Rectángulo redondeado 3"/>
          <p:cNvSpPr/>
          <p:nvPr/>
        </p:nvSpPr>
        <p:spPr>
          <a:xfrm>
            <a:off x="1069849" y="1974089"/>
            <a:ext cx="9889888" cy="38171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Se </a:t>
            </a:r>
            <a:r>
              <a:rPr lang="es-MX" sz="2800" dirty="0">
                <a:solidFill>
                  <a:schemeClr val="tx1"/>
                </a:solidFill>
              </a:rPr>
              <a:t>produce en Hispanoamérica durante la primera mitad del siglo XX. En las primeras décadas del siglo XX los narradores sintieron atracción, más que por la ciudad, por la singularidad y la belleza subyugante, a menudo trágica, de la naturaleza americana.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5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características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flipV="1">
            <a:off x="1069848" y="2075689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dirty="0" smtClean="0"/>
              <a:t>.</a:t>
            </a:r>
            <a:endParaRPr lang="en-US" dirty="0"/>
          </a:p>
        </p:txBody>
      </p:sp>
      <p:sp>
        <p:nvSpPr>
          <p:cNvPr id="4" name="Rectángulo redondeado 3"/>
          <p:cNvSpPr/>
          <p:nvPr/>
        </p:nvSpPr>
        <p:spPr>
          <a:xfrm>
            <a:off x="980948" y="1745489"/>
            <a:ext cx="10147300" cy="46045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1233423" y="2152397"/>
            <a:ext cx="945199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Sociales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La </a:t>
            </a:r>
            <a:r>
              <a:rPr lang="en-US" sz="2400" dirty="0" err="1"/>
              <a:t>función</a:t>
            </a:r>
            <a:r>
              <a:rPr lang="en-US" sz="2400" dirty="0"/>
              <a:t> principal que </a:t>
            </a:r>
            <a:r>
              <a:rPr lang="en-US" sz="2400" dirty="0" err="1"/>
              <a:t>desempeña</a:t>
            </a:r>
            <a:r>
              <a:rPr lang="en-US" sz="2400" dirty="0"/>
              <a:t> </a:t>
            </a:r>
            <a:r>
              <a:rPr lang="en-US" sz="2400" dirty="0" err="1"/>
              <a:t>esta</a:t>
            </a:r>
            <a:r>
              <a:rPr lang="en-US" sz="2400" dirty="0"/>
              <a:t> </a:t>
            </a:r>
            <a:r>
              <a:rPr lang="en-US" sz="2400" dirty="0" err="1"/>
              <a:t>novela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la de </a:t>
            </a:r>
            <a:r>
              <a:rPr lang="en-US" sz="2400" dirty="0" err="1"/>
              <a:t>alumbrar</a:t>
            </a:r>
            <a:r>
              <a:rPr lang="en-US" sz="2400" dirty="0"/>
              <a:t> la </a:t>
            </a:r>
            <a:r>
              <a:rPr lang="en-US" sz="2400" dirty="0" err="1"/>
              <a:t>relación</a:t>
            </a:r>
            <a:r>
              <a:rPr lang="en-US" sz="2400" dirty="0"/>
              <a:t> </a:t>
            </a:r>
            <a:r>
              <a:rPr lang="en-US" sz="2400" dirty="0" err="1"/>
              <a:t>existente</a:t>
            </a:r>
            <a:r>
              <a:rPr lang="en-US" sz="2400" dirty="0"/>
              <a:t> entre ese hombre </a:t>
            </a:r>
            <a:r>
              <a:rPr lang="en-US" sz="2400" dirty="0" err="1"/>
              <a:t>europeo</a:t>
            </a:r>
            <a:r>
              <a:rPr lang="en-US" sz="2400" dirty="0"/>
              <a:t> que </a:t>
            </a:r>
            <a:r>
              <a:rPr lang="en-US" sz="2400" dirty="0" err="1"/>
              <a:t>ahora</a:t>
            </a:r>
            <a:r>
              <a:rPr lang="en-US" sz="2400" dirty="0"/>
              <a:t> se </a:t>
            </a:r>
            <a:r>
              <a:rPr lang="en-US" sz="2400" dirty="0" err="1"/>
              <a:t>encuentra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tierras</a:t>
            </a:r>
            <a:r>
              <a:rPr lang="en-US" sz="2400" dirty="0"/>
              <a:t> </a:t>
            </a:r>
            <a:r>
              <a:rPr lang="en-US" sz="2400" dirty="0" err="1"/>
              <a:t>americanas</a:t>
            </a:r>
            <a:r>
              <a:rPr lang="en-US" sz="2400" dirty="0"/>
              <a:t> y el </a:t>
            </a:r>
            <a:r>
              <a:rPr lang="en-US" sz="2400" dirty="0" err="1"/>
              <a:t>lugar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el que la </a:t>
            </a:r>
            <a:r>
              <a:rPr lang="en-US" sz="2400" dirty="0" err="1"/>
              <a:t>suerte</a:t>
            </a:r>
            <a:r>
              <a:rPr lang="en-US" sz="2400" dirty="0"/>
              <a:t> lo ha </a:t>
            </a:r>
            <a:r>
              <a:rPr lang="en-US" sz="2400" dirty="0" err="1"/>
              <a:t>depositado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>
                <a:solidFill>
                  <a:srgbClr val="FF0000"/>
                </a:solidFill>
              </a:rPr>
              <a:t>Estilo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/>
              <a:t>la </a:t>
            </a:r>
            <a:r>
              <a:rPr lang="en-US" sz="2400" dirty="0" err="1"/>
              <a:t>novela</a:t>
            </a:r>
            <a:r>
              <a:rPr lang="en-US" sz="2400" dirty="0"/>
              <a:t> de la </a:t>
            </a:r>
            <a:r>
              <a:rPr lang="en-US" sz="2400" dirty="0" err="1"/>
              <a:t>tierra</a:t>
            </a:r>
            <a:r>
              <a:rPr lang="en-US" sz="2400" dirty="0"/>
              <a:t> el </a:t>
            </a:r>
            <a:r>
              <a:rPr lang="en-US" sz="2400" dirty="0" err="1"/>
              <a:t>ámbito</a:t>
            </a:r>
            <a:r>
              <a:rPr lang="en-US" sz="2400" dirty="0"/>
              <a:t> rural se </a:t>
            </a:r>
            <a:r>
              <a:rPr lang="en-US" sz="2400" dirty="0" err="1"/>
              <a:t>convierte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protagonista</a:t>
            </a:r>
            <a:r>
              <a:rPr lang="en-US" sz="2400" dirty="0"/>
              <a:t> de la </a:t>
            </a:r>
            <a:r>
              <a:rPr lang="en-US" sz="2400" dirty="0" err="1"/>
              <a:t>narración</a:t>
            </a:r>
            <a:r>
              <a:rPr lang="en-US" sz="2400" dirty="0"/>
              <a:t> y se </a:t>
            </a:r>
            <a:r>
              <a:rPr lang="en-US" sz="2400" dirty="0" err="1"/>
              <a:t>presenta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un </a:t>
            </a:r>
            <a:r>
              <a:rPr lang="en-US" sz="2400" dirty="0" err="1"/>
              <a:t>ente</a:t>
            </a:r>
            <a:r>
              <a:rPr lang="en-US" sz="2400" dirty="0"/>
              <a:t> vivo. </a:t>
            </a:r>
            <a:endParaRPr lang="en-US" sz="2400" dirty="0" smtClean="0"/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La </a:t>
            </a:r>
            <a:r>
              <a:rPr lang="en-US" sz="2400" dirty="0" err="1">
                <a:solidFill>
                  <a:srgbClr val="FF0000"/>
                </a:solidFill>
              </a:rPr>
              <a:t>novela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realista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/>
              <a:t>y </a:t>
            </a:r>
            <a:r>
              <a:rPr lang="en-US" sz="2400" dirty="0"/>
              <a:t>la </a:t>
            </a:r>
            <a:r>
              <a:rPr lang="en-US" sz="2400" dirty="0" err="1"/>
              <a:t>naturalista</a:t>
            </a:r>
            <a:r>
              <a:rPr lang="en-US" sz="2400" dirty="0"/>
              <a:t> </a:t>
            </a:r>
            <a:r>
              <a:rPr lang="en-US" sz="2400" dirty="0" err="1"/>
              <a:t>prestaron</a:t>
            </a:r>
            <a:r>
              <a:rPr lang="en-US" sz="2400" dirty="0"/>
              <a:t> </a:t>
            </a:r>
            <a:r>
              <a:rPr lang="en-US" sz="2400" dirty="0" err="1"/>
              <a:t>atención</a:t>
            </a:r>
            <a:r>
              <a:rPr lang="en-US" sz="2400" dirty="0"/>
              <a:t>, </a:t>
            </a:r>
            <a:r>
              <a:rPr lang="en-US" sz="2400" dirty="0" err="1"/>
              <a:t>además</a:t>
            </a:r>
            <a:r>
              <a:rPr lang="en-US" sz="2400" dirty="0"/>
              <a:t> que al hombre, al </a:t>
            </a:r>
            <a:r>
              <a:rPr lang="en-US" sz="2400" dirty="0" err="1"/>
              <a:t>entorno</a:t>
            </a:r>
            <a:r>
              <a:rPr lang="en-US" sz="2400" dirty="0"/>
              <a:t> y la </a:t>
            </a:r>
            <a:r>
              <a:rPr lang="en-US" sz="2400" dirty="0" err="1"/>
              <a:t>naturaleza</a:t>
            </a:r>
            <a:r>
              <a:rPr lang="en-US" sz="2400" dirty="0"/>
              <a:t> que </a:t>
            </a:r>
            <a:r>
              <a:rPr lang="en-US" sz="2400" dirty="0" err="1"/>
              <a:t>constituían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ámbito</a:t>
            </a:r>
            <a:r>
              <a:rPr lang="en-US" sz="2400" dirty="0"/>
              <a:t> vital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Estas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novelas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/>
              <a:t>se </a:t>
            </a:r>
            <a:r>
              <a:rPr lang="en-US" sz="2400" dirty="0" err="1"/>
              <a:t>caracterizan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 a la </a:t>
            </a:r>
            <a:r>
              <a:rPr lang="en-US" sz="2400" dirty="0" err="1"/>
              <a:t>tierra</a:t>
            </a:r>
            <a:r>
              <a:rPr lang="en-US" sz="2400" dirty="0"/>
              <a:t> (</a:t>
            </a:r>
            <a:r>
              <a:rPr lang="en-US" sz="2400" dirty="0" err="1"/>
              <a:t>selva</a:t>
            </a:r>
            <a:r>
              <a:rPr lang="en-US" sz="2400" dirty="0"/>
              <a:t>, llanos, </a:t>
            </a:r>
            <a:r>
              <a:rPr lang="en-US" sz="2400" dirty="0" err="1"/>
              <a:t>tierras</a:t>
            </a:r>
            <a:r>
              <a:rPr lang="en-US" sz="2400" dirty="0"/>
              <a:t>)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personaje</a:t>
            </a:r>
            <a:r>
              <a:rPr lang="en-US" sz="2400" dirty="0"/>
              <a:t> principal. Son </a:t>
            </a:r>
            <a:r>
              <a:rPr lang="en-US" sz="2400" dirty="0" err="1"/>
              <a:t>realistas</a:t>
            </a:r>
            <a:r>
              <a:rPr lang="en-US" sz="2400" dirty="0"/>
              <a:t> y </a:t>
            </a:r>
            <a:r>
              <a:rPr lang="en-US" sz="2400" dirty="0" err="1"/>
              <a:t>naturalistas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6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autores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flipV="1">
            <a:off x="-45719" y="0"/>
            <a:ext cx="45719" cy="1045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dirty="0" smtClean="0"/>
              <a:t>.</a:t>
            </a:r>
            <a:endParaRPr lang="en-US" dirty="0"/>
          </a:p>
        </p:txBody>
      </p:sp>
      <p:sp>
        <p:nvSpPr>
          <p:cNvPr id="5" name="Rectángulo redondeado 4"/>
          <p:cNvSpPr/>
          <p:nvPr/>
        </p:nvSpPr>
        <p:spPr>
          <a:xfrm>
            <a:off x="900031" y="1933304"/>
            <a:ext cx="7042186" cy="4193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rgbClr val="FF0000"/>
                </a:solidFill>
              </a:rPr>
              <a:t>Rómulo </a:t>
            </a:r>
            <a:r>
              <a:rPr lang="es-MX" sz="2400" dirty="0" smtClean="0">
                <a:solidFill>
                  <a:srgbClr val="FF0000"/>
                </a:solidFill>
              </a:rPr>
              <a:t>Gallegos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(</a:t>
            </a:r>
            <a:r>
              <a:rPr lang="es-MX" sz="2400" dirty="0">
                <a:solidFill>
                  <a:schemeClr val="tx1"/>
                </a:solidFill>
              </a:rPr>
              <a:t>Caracas de agosto de 1884- Caracas, 5 de abril de 1969), fue un novelista y político venezolano. Se le ha considerado como el novelista venezolano más relevante del siglo XX y uno de los más grandes literatos latinoamericanos de todos los tiempos, algunas de sus novelas como Doña Bárbara han pasado a convertirse en clásicos de la literatura hispanoamericana.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ómulo Gallegos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802" y="1933304"/>
            <a:ext cx="3303330" cy="398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35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>
                <a:solidFill>
                  <a:srgbClr val="FF0000"/>
                </a:solidFill>
              </a:rPr>
              <a:t>Jose</a:t>
            </a:r>
            <a:r>
              <a:rPr lang="es-MX" dirty="0" smtClean="0">
                <a:solidFill>
                  <a:srgbClr val="FF0000"/>
                </a:solidFill>
              </a:rPr>
              <a:t> </a:t>
            </a:r>
            <a:r>
              <a:rPr lang="es-MX" dirty="0" err="1" smtClean="0">
                <a:solidFill>
                  <a:srgbClr val="FF0000"/>
                </a:solidFill>
              </a:rPr>
              <a:t>eustacio</a:t>
            </a:r>
            <a:r>
              <a:rPr lang="es-MX" dirty="0" smtClean="0">
                <a:solidFill>
                  <a:srgbClr val="FF0000"/>
                </a:solidFill>
              </a:rPr>
              <a:t> rivera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flipH="1" flipV="1">
            <a:off x="-927100" y="-1854200"/>
            <a:ext cx="1069848" cy="2121408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.</a:t>
            </a:r>
            <a:endParaRPr lang="en-US" dirty="0"/>
          </a:p>
        </p:txBody>
      </p:sp>
      <p:sp>
        <p:nvSpPr>
          <p:cNvPr id="4" name="Rectángulo redondeado 3"/>
          <p:cNvSpPr/>
          <p:nvPr/>
        </p:nvSpPr>
        <p:spPr>
          <a:xfrm>
            <a:off x="638048" y="2093976"/>
            <a:ext cx="6819900" cy="4027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tx1"/>
                </a:solidFill>
              </a:rPr>
              <a:t>José </a:t>
            </a:r>
            <a:r>
              <a:rPr lang="es-MX" sz="3200" dirty="0" err="1">
                <a:solidFill>
                  <a:schemeClr val="tx1"/>
                </a:solidFill>
              </a:rPr>
              <a:t>Eustacio</a:t>
            </a:r>
            <a:r>
              <a:rPr lang="es-MX" sz="3200" dirty="0">
                <a:solidFill>
                  <a:schemeClr val="tx1"/>
                </a:solidFill>
              </a:rPr>
              <a:t> Rivera(Colombia; 19 de febrero de 1889 - Nueva York, Estados Unidos; 1 de diciembre de 1928) fue un escritor colombiano. Fue autor de la novela La vorágine (1924), de corte naturalista.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052" name="Picture 4" descr="https://www.biografiasyvidas.com/biografia/r/fotos/rivera_jose_eustasio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748" y="2093976"/>
            <a:ext cx="3238500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77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Ricardo </a:t>
            </a:r>
            <a:r>
              <a:rPr lang="es-MX" dirty="0" smtClean="0">
                <a:solidFill>
                  <a:srgbClr val="FF0000"/>
                </a:solidFill>
              </a:rPr>
              <a:t>Guiraldes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flipV="1">
            <a:off x="-45719" y="0"/>
            <a:ext cx="45719" cy="1175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dirty="0" smtClean="0"/>
              <a:t>,</a:t>
            </a:r>
            <a:endParaRPr lang="en-US" dirty="0"/>
          </a:p>
        </p:txBody>
      </p:sp>
      <p:sp>
        <p:nvSpPr>
          <p:cNvPr id="4" name="Rectángulo redondeado 3"/>
          <p:cNvSpPr/>
          <p:nvPr/>
        </p:nvSpPr>
        <p:spPr>
          <a:xfrm>
            <a:off x="1069848" y="2429691"/>
            <a:ext cx="6232289" cy="3762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(</a:t>
            </a:r>
            <a:r>
              <a:rPr lang="es-MX" sz="3200" dirty="0">
                <a:solidFill>
                  <a:schemeClr val="tx1"/>
                </a:solidFill>
              </a:rPr>
              <a:t>Buenos Aires, 13 de febrero de 1886 - París, 8 de octubre de 1927) fue un novelista y poeta argentino una de sus principales obras fue Don Segundo Sombra.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074" name="Picture 2" descr="Ricardo Güiraldes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155" y="2429691"/>
            <a:ext cx="2760526" cy="3801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407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1409</TotalTime>
  <Words>322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Rockwell</vt:lpstr>
      <vt:lpstr>Rockwell Condensed</vt:lpstr>
      <vt:lpstr>Wingdings</vt:lpstr>
      <vt:lpstr>Tipo de madera</vt:lpstr>
      <vt:lpstr>La renovación de la  narrativa,  novela  regionalista- realistas</vt:lpstr>
      <vt:lpstr>origen</vt:lpstr>
      <vt:lpstr>características</vt:lpstr>
      <vt:lpstr>autores</vt:lpstr>
      <vt:lpstr>Jose eustacio rivera</vt:lpstr>
      <vt:lpstr>Ricardo Guiraldes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renovación de la  narrativa,  novela  regionalista- realistas</dc:title>
  <dc:creator>Usuario</dc:creator>
  <cp:lastModifiedBy>Usuario</cp:lastModifiedBy>
  <cp:revision>8</cp:revision>
  <dcterms:created xsi:type="dcterms:W3CDTF">2021-09-06T23:26:33Z</dcterms:created>
  <dcterms:modified xsi:type="dcterms:W3CDTF">2021-09-07T22:55:34Z</dcterms:modified>
</cp:coreProperties>
</file>