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1" r:id="rId4"/>
    <p:sldId id="266" r:id="rId5"/>
    <p:sldId id="268" r:id="rId6"/>
    <p:sldId id="269" r:id="rId7"/>
    <p:sldId id="276" r:id="rId8"/>
    <p:sldId id="277" r:id="rId9"/>
    <p:sldId id="279" r:id="rId10"/>
    <p:sldId id="284" r:id="rId11"/>
    <p:sldId id="285" r:id="rId12"/>
    <p:sldId id="286" r:id="rId13"/>
    <p:sldId id="287" r:id="rId14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3957" y="377189"/>
            <a:ext cx="9924084" cy="268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7743" y="201168"/>
            <a:ext cx="77114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6273" y="359409"/>
            <a:ext cx="8019415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46273" y="1731645"/>
            <a:ext cx="8258175" cy="4602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0244" y="311464"/>
            <a:ext cx="3954779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50100"/>
              </a:lnSpc>
              <a:spcBef>
                <a:spcPts val="95"/>
              </a:spcBef>
            </a:pPr>
            <a:r>
              <a:rPr sz="2400" spc="215" dirty="0">
                <a:solidFill>
                  <a:srgbClr val="FFFF00"/>
                </a:solidFill>
              </a:rPr>
              <a:t>primera</a:t>
            </a:r>
            <a:r>
              <a:rPr sz="2400" spc="-175" dirty="0">
                <a:solidFill>
                  <a:srgbClr val="FFFF00"/>
                </a:solidFill>
              </a:rPr>
              <a:t> </a:t>
            </a:r>
            <a:r>
              <a:rPr sz="2400" spc="335" dirty="0">
                <a:solidFill>
                  <a:srgbClr val="FFFF00"/>
                </a:solidFill>
              </a:rPr>
              <a:t>guerra</a:t>
            </a:r>
            <a:r>
              <a:rPr sz="2400" spc="-150" dirty="0">
                <a:solidFill>
                  <a:srgbClr val="FFFF00"/>
                </a:solidFill>
              </a:rPr>
              <a:t> </a:t>
            </a:r>
            <a:r>
              <a:rPr sz="2400" spc="114" dirty="0">
                <a:solidFill>
                  <a:srgbClr val="FFFF00"/>
                </a:solidFill>
              </a:rPr>
              <a:t>mundial  </a:t>
            </a:r>
            <a:r>
              <a:rPr sz="2400" spc="160" dirty="0">
                <a:solidFill>
                  <a:srgbClr val="FFFF00"/>
                </a:solidFill>
              </a:rPr>
              <a:t>Antecedentes </a:t>
            </a:r>
            <a:r>
              <a:rPr sz="2400" spc="204" dirty="0">
                <a:solidFill>
                  <a:srgbClr val="FFFF00"/>
                </a:solidFill>
              </a:rPr>
              <a:t>y</a:t>
            </a:r>
            <a:r>
              <a:rPr sz="2400" spc="-445" dirty="0">
                <a:solidFill>
                  <a:srgbClr val="FFFF00"/>
                </a:solidFill>
              </a:rPr>
              <a:t> </a:t>
            </a:r>
            <a:r>
              <a:rPr sz="2400" spc="110" dirty="0">
                <a:solidFill>
                  <a:srgbClr val="FFFF00"/>
                </a:solidFill>
              </a:rPr>
              <a:t>Causas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18376" y="1920239"/>
          <a:ext cx="2954654" cy="273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855"/>
                <a:gridCol w="858519"/>
                <a:gridCol w="1368425"/>
                <a:gridCol w="363855"/>
              </a:tblGrid>
              <a:tr h="4297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Causas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1F3A72"/>
                    </a:solidFill>
                  </a:tcPr>
                </a:tc>
              </a:tr>
              <a:tr h="2895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FFFF00"/>
                      </a:solidFill>
                      <a:prstDash val="solid"/>
                    </a:lnB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512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FF00"/>
                      </a:solidFill>
                      <a:prstDash val="solid"/>
                    </a:lnB>
                    <a:solidFill>
                      <a:srgbClr val="1F3A7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5505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Imperialismo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FF00"/>
                      </a:solidFill>
                      <a:prstDash val="solid"/>
                    </a:lnT>
                    <a:solidFill>
                      <a:srgbClr val="1F3A7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FF00"/>
                      </a:solidFill>
                      <a:prstDash val="solid"/>
                    </a:lnB>
                    <a:solidFill>
                      <a:srgbClr val="1F3A7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5289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Nacionalismo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FF00"/>
                      </a:solidFill>
                      <a:prstDash val="solid"/>
                    </a:lnT>
                    <a:solidFill>
                      <a:srgbClr val="1F3A7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7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FF00"/>
                      </a:solidFill>
                      <a:prstDash val="solid"/>
                    </a:lnB>
                    <a:solidFill>
                      <a:srgbClr val="1F3A7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Paz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Armada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62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FF00"/>
                      </a:solidFill>
                      <a:prstDash val="solid"/>
                    </a:lnT>
                    <a:solidFill>
                      <a:srgbClr val="1F3A7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388235" y="5433161"/>
            <a:ext cx="731900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El detonante directo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de la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Primera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Guerra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Mundial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fue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El asesinato  del archiduque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Astro-húngaro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Francisco Fernando, por Parte de la  asociación secreta denominada “La mano</a:t>
            </a:r>
            <a:r>
              <a:rPr sz="1800" b="1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Negra”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54351" y="1911095"/>
          <a:ext cx="2948939" cy="273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70"/>
                <a:gridCol w="866140"/>
                <a:gridCol w="1369060"/>
                <a:gridCol w="356869"/>
              </a:tblGrid>
              <a:tr h="429767">
                <a:tc gridSpan="3"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Antecedentes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1F3A72"/>
                    </a:solidFill>
                  </a:tcPr>
                </a:tc>
              </a:tr>
              <a:tr h="2895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FFFF00"/>
                      </a:solidFill>
                      <a:prstDash val="solid"/>
                    </a:lnB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512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FF00"/>
                      </a:solidFill>
                      <a:prstDash val="solid"/>
                    </a:lnB>
                    <a:solidFill>
                      <a:srgbClr val="1F3A7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Guerras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Balcánicas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FF00"/>
                      </a:solidFill>
                      <a:prstDash val="solid"/>
                    </a:lnT>
                    <a:solidFill>
                      <a:srgbClr val="1F3A7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9832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FF00"/>
                      </a:solidFill>
                      <a:prstDash val="solid"/>
                    </a:lnB>
                    <a:solidFill>
                      <a:srgbClr val="1F3A7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Ambiente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belicista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9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FF00"/>
                      </a:solidFill>
                      <a:prstDash val="solid"/>
                    </a:lnT>
                    <a:solidFill>
                      <a:srgbClr val="1F3A7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98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solidFill>
                      <a:srgbClr val="1F3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FF00"/>
                      </a:solidFill>
                      <a:prstDash val="solid"/>
                    </a:lnB>
                    <a:solidFill>
                      <a:srgbClr val="1F3A7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Formación de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Alianzas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FF00"/>
                      </a:solidFill>
                      <a:prstDash val="solid"/>
                    </a:lnT>
                    <a:solidFill>
                      <a:srgbClr val="1F3A7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50263" y="755904"/>
            <a:ext cx="10210800" cy="5934710"/>
            <a:chOff x="1350263" y="755904"/>
            <a:chExt cx="10210800" cy="5934710"/>
          </a:xfrm>
        </p:grpSpPr>
        <p:sp>
          <p:nvSpPr>
            <p:cNvPr id="4" name="object 4"/>
            <p:cNvSpPr/>
            <p:nvPr/>
          </p:nvSpPr>
          <p:spPr>
            <a:xfrm>
              <a:off x="1426463" y="832104"/>
              <a:ext cx="10058400" cy="5782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8363" y="794004"/>
              <a:ext cx="10134600" cy="5858510"/>
            </a:xfrm>
            <a:custGeom>
              <a:avLst/>
              <a:gdLst/>
              <a:ahLst/>
              <a:cxnLst/>
              <a:rect l="l" t="t" r="r" b="b"/>
              <a:pathLst>
                <a:path w="10134600" h="5858509">
                  <a:moveTo>
                    <a:pt x="0" y="5858256"/>
                  </a:moveTo>
                  <a:lnTo>
                    <a:pt x="10134600" y="5858256"/>
                  </a:lnTo>
                  <a:lnTo>
                    <a:pt x="10134600" y="0"/>
                  </a:lnTo>
                  <a:lnTo>
                    <a:pt x="0" y="0"/>
                  </a:lnTo>
                  <a:lnTo>
                    <a:pt x="0" y="5858256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0557" y="221945"/>
            <a:ext cx="7489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FFFF00"/>
                </a:solidFill>
              </a:rPr>
              <a:t>FIN </a:t>
            </a:r>
            <a:r>
              <a:rPr sz="2400" spc="-195" dirty="0">
                <a:solidFill>
                  <a:srgbClr val="FFFF00"/>
                </a:solidFill>
              </a:rPr>
              <a:t>DE </a:t>
            </a:r>
            <a:r>
              <a:rPr sz="2400" spc="-25" dirty="0">
                <a:solidFill>
                  <a:srgbClr val="FFFF00"/>
                </a:solidFill>
              </a:rPr>
              <a:t>LA </a:t>
            </a:r>
            <a:r>
              <a:rPr sz="2400" spc="65" dirty="0">
                <a:solidFill>
                  <a:srgbClr val="FFFF00"/>
                </a:solidFill>
              </a:rPr>
              <a:t>I </a:t>
            </a:r>
            <a:r>
              <a:rPr sz="2400" spc="-150" dirty="0">
                <a:solidFill>
                  <a:srgbClr val="FFFF00"/>
                </a:solidFill>
              </a:rPr>
              <a:t>GUERRA MUNDIAL </a:t>
            </a:r>
            <a:r>
              <a:rPr sz="2400" spc="-60" dirty="0">
                <a:solidFill>
                  <a:srgbClr val="FFFF00"/>
                </a:solidFill>
              </a:rPr>
              <a:t>Y </a:t>
            </a:r>
            <a:r>
              <a:rPr sz="2400" spc="-229" dirty="0">
                <a:solidFill>
                  <a:srgbClr val="FFFF00"/>
                </a:solidFill>
              </a:rPr>
              <a:t>CONDICIONES </a:t>
            </a:r>
            <a:r>
              <a:rPr sz="2400" spc="-195" dirty="0">
                <a:solidFill>
                  <a:srgbClr val="FFFF00"/>
                </a:solidFill>
              </a:rPr>
              <a:t>DE</a:t>
            </a:r>
            <a:r>
              <a:rPr sz="2400" spc="-140" dirty="0">
                <a:solidFill>
                  <a:srgbClr val="FFFF00"/>
                </a:solidFill>
              </a:rPr>
              <a:t> </a:t>
            </a:r>
            <a:r>
              <a:rPr sz="2400" spc="5" dirty="0">
                <a:solidFill>
                  <a:srgbClr val="FFFF00"/>
                </a:solidFill>
              </a:rPr>
              <a:t>PAZ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57855" y="124968"/>
            <a:ext cx="8793480" cy="6632575"/>
            <a:chOff x="2657855" y="124968"/>
            <a:chExt cx="8793480" cy="6632575"/>
          </a:xfrm>
        </p:grpSpPr>
        <p:sp>
          <p:nvSpPr>
            <p:cNvPr id="4" name="object 4"/>
            <p:cNvSpPr/>
            <p:nvPr/>
          </p:nvSpPr>
          <p:spPr>
            <a:xfrm>
              <a:off x="2734055" y="201168"/>
              <a:ext cx="8641080" cy="64800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95955" y="163068"/>
              <a:ext cx="8717280" cy="6556375"/>
            </a:xfrm>
            <a:custGeom>
              <a:avLst/>
              <a:gdLst/>
              <a:ahLst/>
              <a:cxnLst/>
              <a:rect l="l" t="t" r="r" b="b"/>
              <a:pathLst>
                <a:path w="8717280" h="6556375">
                  <a:moveTo>
                    <a:pt x="0" y="6556248"/>
                  </a:moveTo>
                  <a:lnTo>
                    <a:pt x="8717280" y="6556248"/>
                  </a:lnTo>
                  <a:lnTo>
                    <a:pt x="8717280" y="0"/>
                  </a:lnTo>
                  <a:lnTo>
                    <a:pt x="0" y="0"/>
                  </a:lnTo>
                  <a:lnTo>
                    <a:pt x="0" y="6556248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62471" y="1167383"/>
            <a:ext cx="5785485" cy="4377055"/>
            <a:chOff x="6062471" y="1167383"/>
            <a:chExt cx="5785485" cy="4377055"/>
          </a:xfrm>
        </p:grpSpPr>
        <p:sp>
          <p:nvSpPr>
            <p:cNvPr id="4" name="object 4"/>
            <p:cNvSpPr/>
            <p:nvPr/>
          </p:nvSpPr>
          <p:spPr>
            <a:xfrm>
              <a:off x="6138671" y="1243583"/>
              <a:ext cx="5632704" cy="4224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0571" y="1205483"/>
              <a:ext cx="5709285" cy="4300855"/>
            </a:xfrm>
            <a:custGeom>
              <a:avLst/>
              <a:gdLst/>
              <a:ahLst/>
              <a:cxnLst/>
              <a:rect l="l" t="t" r="r" b="b"/>
              <a:pathLst>
                <a:path w="5709284" h="4300855">
                  <a:moveTo>
                    <a:pt x="0" y="4300728"/>
                  </a:moveTo>
                  <a:lnTo>
                    <a:pt x="5708904" y="4300728"/>
                  </a:lnTo>
                  <a:lnTo>
                    <a:pt x="5708904" y="0"/>
                  </a:lnTo>
                  <a:lnTo>
                    <a:pt x="0" y="0"/>
                  </a:lnTo>
                  <a:lnTo>
                    <a:pt x="0" y="4300728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50520" y="1167383"/>
            <a:ext cx="5514340" cy="4377055"/>
            <a:chOff x="350520" y="1167383"/>
            <a:chExt cx="5514340" cy="4377055"/>
          </a:xfrm>
        </p:grpSpPr>
        <p:sp>
          <p:nvSpPr>
            <p:cNvPr id="7" name="object 7"/>
            <p:cNvSpPr/>
            <p:nvPr/>
          </p:nvSpPr>
          <p:spPr>
            <a:xfrm>
              <a:off x="426720" y="1243583"/>
              <a:ext cx="5361432" cy="4224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620" y="1205483"/>
              <a:ext cx="5438140" cy="4300855"/>
            </a:xfrm>
            <a:custGeom>
              <a:avLst/>
              <a:gdLst/>
              <a:ahLst/>
              <a:cxnLst/>
              <a:rect l="l" t="t" r="r" b="b"/>
              <a:pathLst>
                <a:path w="5438140" h="4300855">
                  <a:moveTo>
                    <a:pt x="0" y="4300728"/>
                  </a:moveTo>
                  <a:lnTo>
                    <a:pt x="5437632" y="4300728"/>
                  </a:lnTo>
                  <a:lnTo>
                    <a:pt x="5437632" y="0"/>
                  </a:lnTo>
                  <a:lnTo>
                    <a:pt x="0" y="0"/>
                  </a:lnTo>
                  <a:lnTo>
                    <a:pt x="0" y="4300728"/>
                  </a:lnTo>
                  <a:close/>
                </a:path>
              </a:pathLst>
            </a:custGeom>
            <a:ln w="762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4041" y="384505"/>
            <a:ext cx="26085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0" dirty="0">
                <a:solidFill>
                  <a:srgbClr val="FFFF00"/>
                </a:solidFill>
              </a:rPr>
              <a:t>P</a:t>
            </a:r>
            <a:r>
              <a:rPr sz="3600" spc="-305" dirty="0">
                <a:solidFill>
                  <a:srgbClr val="FFFF00"/>
                </a:solidFill>
              </a:rPr>
              <a:t>R</a:t>
            </a:r>
            <a:r>
              <a:rPr sz="3600" spc="-150" dirty="0">
                <a:solidFill>
                  <a:srgbClr val="FFFF00"/>
                </a:solidFill>
              </a:rPr>
              <a:t>E</a:t>
            </a:r>
            <a:r>
              <a:rPr sz="3600" spc="-265" dirty="0">
                <a:solidFill>
                  <a:srgbClr val="FFFF00"/>
                </a:solidFill>
              </a:rPr>
              <a:t>GUNTAS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01751" y="1346149"/>
            <a:ext cx="10887710" cy="491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3378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0520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Señale el impacto de la I Guerra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Mundial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en la sociedad</a:t>
            </a:r>
            <a:r>
              <a:rPr sz="2400" b="1" spc="-2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civil.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1735"/>
              </a:spcBef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Indique razón por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la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que Italia se cambió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bando en</a:t>
            </a:r>
            <a:r>
              <a:rPr sz="2400" b="1" spc="-20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1915.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Señale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efectos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del ingreso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Estados Unidos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 la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 Guerra</a:t>
            </a:r>
            <a:r>
              <a:rPr sz="2400" b="1" spc="-1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349885" indent="-337820">
              <a:lnSpc>
                <a:spcPct val="100000"/>
              </a:lnSpc>
              <a:buAutoNum type="arabicPeriod"/>
              <a:tabLst>
                <a:tab pos="350520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Explique causas del retiro de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Rusia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de la I Guerra</a:t>
            </a:r>
            <a:r>
              <a:rPr sz="2400" b="1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349885" indent="-3378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0520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Indique condiciones de paz impuestas en el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Tratado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400" b="1" spc="-1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Versalles.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AutoNum type="arabicPeriod"/>
            </a:pPr>
            <a:endParaRPr sz="235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Señale consecuencias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la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 Guerra</a:t>
            </a:r>
            <a:r>
              <a:rPr sz="2400" b="1" spc="-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AutoNum type="arabicPeriod"/>
            </a:pPr>
            <a:endParaRPr sz="2350">
              <a:latin typeface="Arial"/>
              <a:cs typeface="Arial"/>
            </a:endParaRPr>
          </a:p>
          <a:p>
            <a:pPr marL="347980" marR="5080" indent="-335915">
              <a:lnSpc>
                <a:spcPct val="100000"/>
              </a:lnSpc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Indique imperios que desaparecieron países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nuevos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en el mapa</a:t>
            </a:r>
            <a:r>
              <a:rPr sz="2400" b="1" spc="-1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europeo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tras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la I Guerra</a:t>
            </a:r>
            <a:r>
              <a:rPr sz="24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104" y="1071753"/>
            <a:ext cx="8249920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La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Primera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Guerra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Mundial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fue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un conflicto bélico que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tuvo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cabida entre</a:t>
            </a:r>
            <a:r>
              <a:rPr sz="1800" b="1" spc="-1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los  años 1914 y 1918 en el que se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vieron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involucradas las grandes potencias  industriales europeas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de la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época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y a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su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vez,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se extendió hacia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otros 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continentes, por lo que generó muchas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y graves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consecuencias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a nivel 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1800">
              <a:latin typeface="Arial"/>
              <a:cs typeface="Arial"/>
            </a:endParaRPr>
          </a:p>
          <a:p>
            <a:pPr marL="23495" marR="2904490">
              <a:lnSpc>
                <a:spcPct val="100000"/>
              </a:lnSpc>
              <a:spcBef>
                <a:spcPts val="1695"/>
              </a:spcBef>
            </a:pP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En </a:t>
            </a:r>
            <a:r>
              <a:rPr sz="1800" b="1" dirty="0">
                <a:solidFill>
                  <a:srgbClr val="FFFF00"/>
                </a:solidFill>
                <a:latin typeface="Verdana"/>
                <a:cs typeface="Verdana"/>
              </a:rPr>
              <a:t>esta </a:t>
            </a:r>
            <a:r>
              <a:rPr sz="1800" b="1" spc="-10" dirty="0">
                <a:solidFill>
                  <a:srgbClr val="FFFF00"/>
                </a:solidFill>
                <a:latin typeface="Verdana"/>
                <a:cs typeface="Verdana"/>
              </a:rPr>
              <a:t>Guerra </a:t>
            </a:r>
            <a:r>
              <a:rPr sz="1800" b="1" dirty="0">
                <a:solidFill>
                  <a:srgbClr val="FFFF00"/>
                </a:solidFill>
                <a:latin typeface="Verdana"/>
                <a:cs typeface="Verdana"/>
              </a:rPr>
              <a:t>las </a:t>
            </a: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distintas potencias </a:t>
            </a:r>
            <a:r>
              <a:rPr sz="1800" b="1" spc="5" dirty="0">
                <a:solidFill>
                  <a:srgbClr val="FFFF00"/>
                </a:solidFill>
                <a:latin typeface="Verdana"/>
                <a:cs typeface="Verdana"/>
              </a:rPr>
              <a:t>se  </a:t>
            </a:r>
            <a:r>
              <a:rPr sz="1800" b="1" spc="-10" dirty="0">
                <a:solidFill>
                  <a:srgbClr val="FFFF00"/>
                </a:solidFill>
                <a:latin typeface="Verdana"/>
                <a:cs typeface="Verdana"/>
              </a:rPr>
              <a:t>agruparon </a:t>
            </a: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en </a:t>
            </a:r>
            <a:r>
              <a:rPr sz="1800" b="1" spc="-10" dirty="0">
                <a:solidFill>
                  <a:srgbClr val="FFFF00"/>
                </a:solidFill>
                <a:latin typeface="Verdana"/>
                <a:cs typeface="Verdana"/>
              </a:rPr>
              <a:t>dos bandos, </a:t>
            </a: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los cuales</a:t>
            </a:r>
            <a:r>
              <a:rPr sz="1800" b="1" spc="1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son: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86455" y="3517391"/>
            <a:ext cx="2456815" cy="2459990"/>
            <a:chOff x="2886455" y="3517391"/>
            <a:chExt cx="2456815" cy="2459990"/>
          </a:xfrm>
        </p:grpSpPr>
        <p:sp>
          <p:nvSpPr>
            <p:cNvPr id="5" name="object 5"/>
            <p:cNvSpPr/>
            <p:nvPr/>
          </p:nvSpPr>
          <p:spPr>
            <a:xfrm>
              <a:off x="2891027" y="3521963"/>
              <a:ext cx="2447925" cy="506095"/>
            </a:xfrm>
            <a:custGeom>
              <a:avLst/>
              <a:gdLst/>
              <a:ahLst/>
              <a:cxnLst/>
              <a:rect l="l" t="t" r="r" b="b"/>
              <a:pathLst>
                <a:path w="2447925" h="506095">
                  <a:moveTo>
                    <a:pt x="2447544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2447544" y="505968"/>
                  </a:lnTo>
                  <a:lnTo>
                    <a:pt x="2447544" y="0"/>
                  </a:lnTo>
                  <a:close/>
                </a:path>
              </a:pathLst>
            </a:custGeom>
            <a:solidFill>
              <a:srgbClr val="212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1027" y="3521963"/>
              <a:ext cx="2447925" cy="506095"/>
            </a:xfrm>
            <a:custGeom>
              <a:avLst/>
              <a:gdLst/>
              <a:ahLst/>
              <a:cxnLst/>
              <a:rect l="l" t="t" r="r" b="b"/>
              <a:pathLst>
                <a:path w="2447925" h="506095">
                  <a:moveTo>
                    <a:pt x="0" y="505968"/>
                  </a:moveTo>
                  <a:lnTo>
                    <a:pt x="2447544" y="505968"/>
                  </a:lnTo>
                  <a:lnTo>
                    <a:pt x="2447544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61131" y="4027931"/>
              <a:ext cx="0" cy="1655445"/>
            </a:xfrm>
            <a:custGeom>
              <a:avLst/>
              <a:gdLst/>
              <a:ahLst/>
              <a:cxnLst/>
              <a:rect l="l" t="t" r="r" b="b"/>
              <a:pathLst>
                <a:path h="1655445">
                  <a:moveTo>
                    <a:pt x="0" y="0"/>
                  </a:moveTo>
                  <a:lnTo>
                    <a:pt x="0" y="1655064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7539" y="5466587"/>
              <a:ext cx="2161540" cy="506095"/>
            </a:xfrm>
            <a:custGeom>
              <a:avLst/>
              <a:gdLst/>
              <a:ahLst/>
              <a:cxnLst/>
              <a:rect l="l" t="t" r="r" b="b"/>
              <a:pathLst>
                <a:path w="2161540" h="506095">
                  <a:moveTo>
                    <a:pt x="2161032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2161032" y="505968"/>
                  </a:lnTo>
                  <a:lnTo>
                    <a:pt x="2161032" y="0"/>
                  </a:lnTo>
                  <a:close/>
                </a:path>
              </a:pathLst>
            </a:custGeom>
            <a:solidFill>
              <a:srgbClr val="212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7539" y="5466587"/>
              <a:ext cx="2161540" cy="506095"/>
            </a:xfrm>
            <a:custGeom>
              <a:avLst/>
              <a:gdLst/>
              <a:ahLst/>
              <a:cxnLst/>
              <a:rect l="l" t="t" r="r" b="b"/>
              <a:pathLst>
                <a:path w="2161540" h="506095">
                  <a:moveTo>
                    <a:pt x="0" y="505968"/>
                  </a:moveTo>
                  <a:lnTo>
                    <a:pt x="2161032" y="505968"/>
                  </a:lnTo>
                  <a:lnTo>
                    <a:pt x="2161032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1131" y="5682995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407" y="0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77539" y="4890515"/>
              <a:ext cx="2161540" cy="506095"/>
            </a:xfrm>
            <a:custGeom>
              <a:avLst/>
              <a:gdLst/>
              <a:ahLst/>
              <a:cxnLst/>
              <a:rect l="l" t="t" r="r" b="b"/>
              <a:pathLst>
                <a:path w="2161540" h="506095">
                  <a:moveTo>
                    <a:pt x="2161032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2161032" y="505968"/>
                  </a:lnTo>
                  <a:lnTo>
                    <a:pt x="2161032" y="0"/>
                  </a:lnTo>
                  <a:close/>
                </a:path>
              </a:pathLst>
            </a:custGeom>
            <a:solidFill>
              <a:srgbClr val="212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77539" y="4890515"/>
              <a:ext cx="2161540" cy="506095"/>
            </a:xfrm>
            <a:custGeom>
              <a:avLst/>
              <a:gdLst/>
              <a:ahLst/>
              <a:cxnLst/>
              <a:rect l="l" t="t" r="r" b="b"/>
              <a:pathLst>
                <a:path w="2161540" h="506095">
                  <a:moveTo>
                    <a:pt x="0" y="505968"/>
                  </a:moveTo>
                  <a:lnTo>
                    <a:pt x="2161032" y="505968"/>
                  </a:lnTo>
                  <a:lnTo>
                    <a:pt x="2161032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1131" y="5106923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407" y="0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7539" y="4244339"/>
              <a:ext cx="2161540" cy="502920"/>
            </a:xfrm>
            <a:custGeom>
              <a:avLst/>
              <a:gdLst/>
              <a:ahLst/>
              <a:cxnLst/>
              <a:rect l="l" t="t" r="r" b="b"/>
              <a:pathLst>
                <a:path w="2161540" h="502920">
                  <a:moveTo>
                    <a:pt x="2161032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2161032" y="502919"/>
                  </a:lnTo>
                  <a:lnTo>
                    <a:pt x="2161032" y="0"/>
                  </a:lnTo>
                  <a:close/>
                </a:path>
              </a:pathLst>
            </a:custGeom>
            <a:solidFill>
              <a:srgbClr val="212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77539" y="4244339"/>
              <a:ext cx="2161540" cy="502920"/>
            </a:xfrm>
            <a:custGeom>
              <a:avLst/>
              <a:gdLst/>
              <a:ahLst/>
              <a:cxnLst/>
              <a:rect l="l" t="t" r="r" b="b"/>
              <a:pathLst>
                <a:path w="2161540" h="502920">
                  <a:moveTo>
                    <a:pt x="0" y="502919"/>
                  </a:moveTo>
                  <a:lnTo>
                    <a:pt x="2161032" y="502919"/>
                  </a:lnTo>
                  <a:lnTo>
                    <a:pt x="2161032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61131" y="4460747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407" y="0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50056" y="3666108"/>
              <a:ext cx="1727200" cy="215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80196" y="4386833"/>
              <a:ext cx="1152534" cy="215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64294" y="5040121"/>
              <a:ext cx="772298" cy="168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60469" y="5132069"/>
              <a:ext cx="66675" cy="25400"/>
            </a:xfrm>
            <a:custGeom>
              <a:avLst/>
              <a:gdLst/>
              <a:ahLst/>
              <a:cxnLst/>
              <a:rect l="l" t="t" r="r" b="b"/>
              <a:pathLst>
                <a:path w="66675" h="25400">
                  <a:moveTo>
                    <a:pt x="3936" y="0"/>
                  </a:moveTo>
                  <a:lnTo>
                    <a:pt x="2285" y="888"/>
                  </a:lnTo>
                  <a:lnTo>
                    <a:pt x="380" y="4698"/>
                  </a:lnTo>
                  <a:lnTo>
                    <a:pt x="0" y="7873"/>
                  </a:lnTo>
                  <a:lnTo>
                    <a:pt x="0" y="17017"/>
                  </a:lnTo>
                  <a:lnTo>
                    <a:pt x="380" y="20319"/>
                  </a:lnTo>
                  <a:lnTo>
                    <a:pt x="2285" y="24129"/>
                  </a:lnTo>
                  <a:lnTo>
                    <a:pt x="3936" y="25145"/>
                  </a:lnTo>
                  <a:lnTo>
                    <a:pt x="62229" y="25145"/>
                  </a:lnTo>
                  <a:lnTo>
                    <a:pt x="63753" y="24129"/>
                  </a:lnTo>
                  <a:lnTo>
                    <a:pt x="65658" y="20446"/>
                  </a:lnTo>
                  <a:lnTo>
                    <a:pt x="66166" y="17144"/>
                  </a:lnTo>
                  <a:lnTo>
                    <a:pt x="66039" y="8127"/>
                  </a:lnTo>
                  <a:lnTo>
                    <a:pt x="65150" y="3555"/>
                  </a:lnTo>
                  <a:lnTo>
                    <a:pt x="64134" y="1650"/>
                  </a:lnTo>
                  <a:lnTo>
                    <a:pt x="63500" y="1015"/>
                  </a:lnTo>
                  <a:lnTo>
                    <a:pt x="62102" y="12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2670" y="5034533"/>
              <a:ext cx="838834" cy="215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42155" y="5610770"/>
              <a:ext cx="503301" cy="215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083552" y="3517391"/>
            <a:ext cx="2456815" cy="2459990"/>
            <a:chOff x="7083552" y="3517391"/>
            <a:chExt cx="2456815" cy="2459990"/>
          </a:xfrm>
        </p:grpSpPr>
        <p:sp>
          <p:nvSpPr>
            <p:cNvPr id="24" name="object 24"/>
            <p:cNvSpPr/>
            <p:nvPr/>
          </p:nvSpPr>
          <p:spPr>
            <a:xfrm>
              <a:off x="7088124" y="3521963"/>
              <a:ext cx="2447925" cy="506095"/>
            </a:xfrm>
            <a:custGeom>
              <a:avLst/>
              <a:gdLst/>
              <a:ahLst/>
              <a:cxnLst/>
              <a:rect l="l" t="t" r="r" b="b"/>
              <a:pathLst>
                <a:path w="2447925" h="506095">
                  <a:moveTo>
                    <a:pt x="2447544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2447544" y="505968"/>
                  </a:lnTo>
                  <a:lnTo>
                    <a:pt x="244754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88124" y="3521963"/>
              <a:ext cx="2447925" cy="506095"/>
            </a:xfrm>
            <a:custGeom>
              <a:avLst/>
              <a:gdLst/>
              <a:ahLst/>
              <a:cxnLst/>
              <a:rect l="l" t="t" r="r" b="b"/>
              <a:pathLst>
                <a:path w="2447925" h="506095">
                  <a:moveTo>
                    <a:pt x="0" y="505968"/>
                  </a:moveTo>
                  <a:lnTo>
                    <a:pt x="2447544" y="505968"/>
                  </a:lnTo>
                  <a:lnTo>
                    <a:pt x="2447544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61276" y="4027931"/>
              <a:ext cx="0" cy="1655445"/>
            </a:xfrm>
            <a:custGeom>
              <a:avLst/>
              <a:gdLst/>
              <a:ahLst/>
              <a:cxnLst/>
              <a:rect l="l" t="t" r="r" b="b"/>
              <a:pathLst>
                <a:path h="1655445">
                  <a:moveTo>
                    <a:pt x="0" y="0"/>
                  </a:moveTo>
                  <a:lnTo>
                    <a:pt x="0" y="1655064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74636" y="5466587"/>
              <a:ext cx="2161540" cy="506095"/>
            </a:xfrm>
            <a:custGeom>
              <a:avLst/>
              <a:gdLst/>
              <a:ahLst/>
              <a:cxnLst/>
              <a:rect l="l" t="t" r="r" b="b"/>
              <a:pathLst>
                <a:path w="2161540" h="506095">
                  <a:moveTo>
                    <a:pt x="2161031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2161031" y="505968"/>
                  </a:lnTo>
                  <a:lnTo>
                    <a:pt x="216103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74636" y="5466587"/>
              <a:ext cx="2161540" cy="506095"/>
            </a:xfrm>
            <a:custGeom>
              <a:avLst/>
              <a:gdLst/>
              <a:ahLst/>
              <a:cxnLst/>
              <a:rect l="l" t="t" r="r" b="b"/>
              <a:pathLst>
                <a:path w="2161540" h="506095">
                  <a:moveTo>
                    <a:pt x="0" y="505968"/>
                  </a:moveTo>
                  <a:lnTo>
                    <a:pt x="2161031" y="505968"/>
                  </a:lnTo>
                  <a:lnTo>
                    <a:pt x="2161031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61276" y="5682995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74636" y="4890515"/>
              <a:ext cx="2161540" cy="506095"/>
            </a:xfrm>
            <a:custGeom>
              <a:avLst/>
              <a:gdLst/>
              <a:ahLst/>
              <a:cxnLst/>
              <a:rect l="l" t="t" r="r" b="b"/>
              <a:pathLst>
                <a:path w="2161540" h="506095">
                  <a:moveTo>
                    <a:pt x="2161031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2161031" y="505968"/>
                  </a:lnTo>
                  <a:lnTo>
                    <a:pt x="216103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4636" y="4890515"/>
              <a:ext cx="2161540" cy="506095"/>
            </a:xfrm>
            <a:custGeom>
              <a:avLst/>
              <a:gdLst/>
              <a:ahLst/>
              <a:cxnLst/>
              <a:rect l="l" t="t" r="r" b="b"/>
              <a:pathLst>
                <a:path w="2161540" h="506095">
                  <a:moveTo>
                    <a:pt x="0" y="505968"/>
                  </a:moveTo>
                  <a:lnTo>
                    <a:pt x="2161031" y="505968"/>
                  </a:lnTo>
                  <a:lnTo>
                    <a:pt x="2161031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61276" y="5106923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74636" y="4244339"/>
              <a:ext cx="2161540" cy="502920"/>
            </a:xfrm>
            <a:custGeom>
              <a:avLst/>
              <a:gdLst/>
              <a:ahLst/>
              <a:cxnLst/>
              <a:rect l="l" t="t" r="r" b="b"/>
              <a:pathLst>
                <a:path w="2161540" h="502920">
                  <a:moveTo>
                    <a:pt x="2161031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2161031" y="502919"/>
                  </a:lnTo>
                  <a:lnTo>
                    <a:pt x="216103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74636" y="4244339"/>
              <a:ext cx="2161540" cy="502920"/>
            </a:xfrm>
            <a:custGeom>
              <a:avLst/>
              <a:gdLst/>
              <a:ahLst/>
              <a:cxnLst/>
              <a:rect l="l" t="t" r="r" b="b"/>
              <a:pathLst>
                <a:path w="2161540" h="502920">
                  <a:moveTo>
                    <a:pt x="0" y="502919"/>
                  </a:moveTo>
                  <a:lnTo>
                    <a:pt x="2161031" y="502919"/>
                  </a:lnTo>
                  <a:lnTo>
                    <a:pt x="2161031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61276" y="4460747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18781" y="3666108"/>
              <a:ext cx="1727200" cy="215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79207" y="4385182"/>
              <a:ext cx="1150874" cy="2889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25257" y="5034533"/>
              <a:ext cx="790575" cy="2159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42707" y="5610770"/>
              <a:ext cx="1033399" cy="249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947159" y="414527"/>
            <a:ext cx="4779645" cy="457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54"/>
              </a:spcBef>
            </a:pPr>
            <a:r>
              <a:rPr sz="2400" spc="175" dirty="0">
                <a:solidFill>
                  <a:srgbClr val="001F5F"/>
                </a:solidFill>
              </a:rPr>
              <a:t>La</a:t>
            </a:r>
            <a:r>
              <a:rPr sz="2400" spc="-120" dirty="0">
                <a:solidFill>
                  <a:srgbClr val="001F5F"/>
                </a:solidFill>
              </a:rPr>
              <a:t> </a:t>
            </a:r>
            <a:r>
              <a:rPr sz="2400" spc="195" dirty="0">
                <a:solidFill>
                  <a:srgbClr val="001F5F"/>
                </a:solidFill>
              </a:rPr>
              <a:t>Primera</a:t>
            </a:r>
            <a:r>
              <a:rPr sz="2400" spc="-155" dirty="0">
                <a:solidFill>
                  <a:srgbClr val="001F5F"/>
                </a:solidFill>
              </a:rPr>
              <a:t> </a:t>
            </a:r>
            <a:r>
              <a:rPr sz="2400" spc="270" dirty="0">
                <a:solidFill>
                  <a:srgbClr val="001F5F"/>
                </a:solidFill>
              </a:rPr>
              <a:t>Guerra</a:t>
            </a:r>
            <a:r>
              <a:rPr sz="2400" spc="-165" dirty="0">
                <a:solidFill>
                  <a:srgbClr val="001F5F"/>
                </a:solidFill>
              </a:rPr>
              <a:t> </a:t>
            </a:r>
            <a:r>
              <a:rPr sz="2400" spc="135" dirty="0">
                <a:solidFill>
                  <a:srgbClr val="001F5F"/>
                </a:solidFill>
              </a:rPr>
              <a:t>Mundial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81655" y="438912"/>
            <a:ext cx="9385300" cy="5901055"/>
            <a:chOff x="2581655" y="438912"/>
            <a:chExt cx="9385300" cy="5901055"/>
          </a:xfrm>
        </p:grpSpPr>
        <p:sp>
          <p:nvSpPr>
            <p:cNvPr id="4" name="object 4"/>
            <p:cNvSpPr/>
            <p:nvPr/>
          </p:nvSpPr>
          <p:spPr>
            <a:xfrm>
              <a:off x="2657855" y="515112"/>
              <a:ext cx="9232392" cy="5748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5" y="477012"/>
              <a:ext cx="9309100" cy="5824855"/>
            </a:xfrm>
            <a:custGeom>
              <a:avLst/>
              <a:gdLst/>
              <a:ahLst/>
              <a:cxnLst/>
              <a:rect l="l" t="t" r="r" b="b"/>
              <a:pathLst>
                <a:path w="9309100" h="5824855">
                  <a:moveTo>
                    <a:pt x="0" y="5824728"/>
                  </a:moveTo>
                  <a:lnTo>
                    <a:pt x="9308592" y="5824728"/>
                  </a:lnTo>
                  <a:lnTo>
                    <a:pt x="9308592" y="0"/>
                  </a:lnTo>
                  <a:lnTo>
                    <a:pt x="0" y="0"/>
                  </a:lnTo>
                  <a:lnTo>
                    <a:pt x="0" y="5824728"/>
                  </a:lnTo>
                  <a:close/>
                </a:path>
              </a:pathLst>
            </a:custGeom>
            <a:ln w="762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9246" y="374141"/>
            <a:ext cx="2609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45" dirty="0">
                <a:solidFill>
                  <a:srgbClr val="FFFF00"/>
                </a:solidFill>
              </a:rPr>
              <a:t>P</a:t>
            </a:r>
            <a:r>
              <a:rPr sz="3600" spc="-300" dirty="0">
                <a:solidFill>
                  <a:srgbClr val="FFFF00"/>
                </a:solidFill>
              </a:rPr>
              <a:t>R</a:t>
            </a:r>
            <a:r>
              <a:rPr sz="3600" spc="-150" dirty="0">
                <a:solidFill>
                  <a:srgbClr val="FFFF00"/>
                </a:solidFill>
              </a:rPr>
              <a:t>E</a:t>
            </a:r>
            <a:r>
              <a:rPr sz="3600" spc="-240" dirty="0">
                <a:solidFill>
                  <a:srgbClr val="FFFF00"/>
                </a:solidFill>
              </a:rPr>
              <a:t>GUNT</a:t>
            </a:r>
            <a:r>
              <a:rPr sz="3600" spc="-235" dirty="0">
                <a:solidFill>
                  <a:srgbClr val="FFFF00"/>
                </a:solidFill>
              </a:rPr>
              <a:t>A</a:t>
            </a:r>
            <a:r>
              <a:rPr sz="3600" spc="-405" dirty="0">
                <a:solidFill>
                  <a:srgbClr val="FFFF00"/>
                </a:solidFill>
              </a:rPr>
              <a:t>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480819" y="1267409"/>
            <a:ext cx="8978265" cy="5018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9337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¿A qué se conoce como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Primera Guerra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Mundial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 Gran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Guerra?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AutoNum type="arabicPeriod"/>
            </a:pPr>
            <a:endParaRPr sz="195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Señale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antecedentes y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causas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I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Guerra</a:t>
            </a:r>
            <a:r>
              <a:rPr sz="2000" b="1" spc="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00"/>
              </a:buClr>
              <a:buFont typeface="Arial"/>
              <a:buAutoNum type="arabicPeriod"/>
            </a:pP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Indique bandos en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conflicto.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AutoNum type="arabicPeriod"/>
            </a:pPr>
            <a:endParaRPr sz="175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Ubique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sistemas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alianzas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y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crisis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políticas en el mapa de</a:t>
            </a:r>
            <a:r>
              <a:rPr sz="2000" b="1" spc="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Europa.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00"/>
              </a:buClr>
              <a:buFont typeface="Arial"/>
              <a:buAutoNum type="arabicPeriod"/>
            </a:pPr>
            <a:endParaRPr sz="195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¿Cuál fue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la causa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inmediata de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I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Guerra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Mundial?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00"/>
              </a:buClr>
              <a:buFont typeface="Arial"/>
              <a:buAutoNum type="arabicPeriod"/>
            </a:pPr>
            <a:endParaRPr sz="28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¿cuál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era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el ambiente en Europa, previo a la I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Guerra</a:t>
            </a:r>
            <a:r>
              <a:rPr sz="2000" b="1" spc="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Mundial?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AutoNum type="arabicPeriod"/>
            </a:pPr>
            <a:endParaRPr sz="23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¿En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qué consistía el ultimátum hecho por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Austria-Hungría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Serbia?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00"/>
              </a:buClr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293370" marR="5080" indent="-2933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¿Cómo se activó el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sistema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alianzas tras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el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asesinato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del archiduque  de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Austria-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Hungría?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2304" y="755904"/>
            <a:ext cx="9290685" cy="6019800"/>
            <a:chOff x="2432304" y="755904"/>
            <a:chExt cx="9290685" cy="6019800"/>
          </a:xfrm>
        </p:grpSpPr>
        <p:sp>
          <p:nvSpPr>
            <p:cNvPr id="4" name="object 4"/>
            <p:cNvSpPr/>
            <p:nvPr/>
          </p:nvSpPr>
          <p:spPr>
            <a:xfrm>
              <a:off x="2508504" y="832104"/>
              <a:ext cx="9137904" cy="586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70404" y="794004"/>
              <a:ext cx="9214485" cy="5943600"/>
            </a:xfrm>
            <a:custGeom>
              <a:avLst/>
              <a:gdLst/>
              <a:ahLst/>
              <a:cxnLst/>
              <a:rect l="l" t="t" r="r" b="b"/>
              <a:pathLst>
                <a:path w="9214485" h="5943600">
                  <a:moveTo>
                    <a:pt x="0" y="5943600"/>
                  </a:moveTo>
                  <a:lnTo>
                    <a:pt x="9214104" y="5943600"/>
                  </a:lnTo>
                  <a:lnTo>
                    <a:pt x="9214104" y="0"/>
                  </a:lnTo>
                  <a:lnTo>
                    <a:pt x="0" y="0"/>
                  </a:lnTo>
                  <a:lnTo>
                    <a:pt x="0" y="5943600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87879" y="206451"/>
            <a:ext cx="95307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65" dirty="0">
                <a:solidFill>
                  <a:srgbClr val="FFFF00"/>
                </a:solidFill>
                <a:latin typeface="Arial Black"/>
                <a:cs typeface="Arial Black"/>
              </a:rPr>
              <a:t>IMPERIOS</a:t>
            </a:r>
            <a:r>
              <a:rPr sz="2000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60" dirty="0">
                <a:solidFill>
                  <a:srgbClr val="FFFF00"/>
                </a:solidFill>
                <a:latin typeface="Arial Black"/>
                <a:cs typeface="Arial Black"/>
              </a:rPr>
              <a:t>COLONIALES</a:t>
            </a:r>
            <a:r>
              <a:rPr sz="2000" spc="-17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90" dirty="0">
                <a:solidFill>
                  <a:srgbClr val="FFFF00"/>
                </a:solidFill>
                <a:latin typeface="Arial Black"/>
                <a:cs typeface="Arial Black"/>
              </a:rPr>
              <a:t>EUROPEOS</a:t>
            </a:r>
            <a:r>
              <a:rPr sz="2000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55" dirty="0">
                <a:solidFill>
                  <a:srgbClr val="FFFF00"/>
                </a:solidFill>
                <a:latin typeface="Arial Black"/>
                <a:cs typeface="Arial Black"/>
              </a:rPr>
              <a:t>PREVIOS</a:t>
            </a:r>
            <a:r>
              <a:rPr sz="2000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90" dirty="0">
                <a:solidFill>
                  <a:srgbClr val="FFFF00"/>
                </a:solidFill>
                <a:latin typeface="Arial Black"/>
                <a:cs typeface="Arial Black"/>
              </a:rPr>
              <a:t>A</a:t>
            </a:r>
            <a:r>
              <a:rPr sz="2000" spc="-19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25" dirty="0">
                <a:solidFill>
                  <a:srgbClr val="FFFF00"/>
                </a:solidFill>
                <a:latin typeface="Arial Black"/>
                <a:cs typeface="Arial Black"/>
              </a:rPr>
              <a:t>LA</a:t>
            </a:r>
            <a:r>
              <a:rPr sz="2000" spc="-17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45" dirty="0">
                <a:solidFill>
                  <a:srgbClr val="FFFF00"/>
                </a:solidFill>
                <a:latin typeface="Arial Black"/>
                <a:cs typeface="Arial Black"/>
              </a:rPr>
              <a:t>I</a:t>
            </a:r>
            <a:r>
              <a:rPr sz="2000" spc="-17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GUERRA</a:t>
            </a:r>
            <a:r>
              <a:rPr sz="2000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MUNDIAL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4711" y="128015"/>
            <a:ext cx="6970776" cy="658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743" y="1368552"/>
            <a:ext cx="4447032" cy="3340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0" y="124968"/>
            <a:ext cx="8662670" cy="6541134"/>
            <a:chOff x="3048000" y="124968"/>
            <a:chExt cx="8662670" cy="6541134"/>
          </a:xfrm>
        </p:grpSpPr>
        <p:sp>
          <p:nvSpPr>
            <p:cNvPr id="4" name="object 4"/>
            <p:cNvSpPr/>
            <p:nvPr/>
          </p:nvSpPr>
          <p:spPr>
            <a:xfrm>
              <a:off x="3124200" y="201168"/>
              <a:ext cx="8510016" cy="6388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6100" y="163068"/>
              <a:ext cx="8586470" cy="6464935"/>
            </a:xfrm>
            <a:custGeom>
              <a:avLst/>
              <a:gdLst/>
              <a:ahLst/>
              <a:cxnLst/>
              <a:rect l="l" t="t" r="r" b="b"/>
              <a:pathLst>
                <a:path w="8586470" h="6464934">
                  <a:moveTo>
                    <a:pt x="0" y="6464808"/>
                  </a:moveTo>
                  <a:lnTo>
                    <a:pt x="8586216" y="6464808"/>
                  </a:lnTo>
                  <a:lnTo>
                    <a:pt x="8586216" y="0"/>
                  </a:lnTo>
                  <a:lnTo>
                    <a:pt x="0" y="0"/>
                  </a:lnTo>
                  <a:lnTo>
                    <a:pt x="0" y="6464808"/>
                  </a:lnTo>
                  <a:close/>
                </a:path>
              </a:pathLst>
            </a:custGeom>
            <a:ln w="761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4115" y="909904"/>
            <a:ext cx="2607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0" dirty="0">
                <a:solidFill>
                  <a:srgbClr val="FFFF00"/>
                </a:solidFill>
              </a:rPr>
              <a:t>P</a:t>
            </a:r>
            <a:r>
              <a:rPr sz="3600" spc="-305" dirty="0">
                <a:solidFill>
                  <a:srgbClr val="FFFF00"/>
                </a:solidFill>
              </a:rPr>
              <a:t>R</a:t>
            </a:r>
            <a:r>
              <a:rPr sz="3600" spc="-155" dirty="0">
                <a:solidFill>
                  <a:srgbClr val="FFFF00"/>
                </a:solidFill>
              </a:rPr>
              <a:t>E</a:t>
            </a:r>
            <a:r>
              <a:rPr sz="3600" spc="-395" dirty="0">
                <a:solidFill>
                  <a:srgbClr val="FFFF00"/>
                </a:solidFill>
              </a:rPr>
              <a:t>G</a:t>
            </a:r>
            <a:r>
              <a:rPr sz="3600" spc="-375" dirty="0">
                <a:solidFill>
                  <a:srgbClr val="FFFF00"/>
                </a:solidFill>
              </a:rPr>
              <a:t>U</a:t>
            </a:r>
            <a:r>
              <a:rPr sz="3600" spc="-210" dirty="0">
                <a:solidFill>
                  <a:srgbClr val="FFFF00"/>
                </a:solidFill>
              </a:rPr>
              <a:t>NTAS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01623" y="1838451"/>
            <a:ext cx="10158095" cy="343027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1215"/>
              </a:spcBef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Señale fases o etapas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la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 Guerra</a:t>
            </a:r>
            <a:r>
              <a:rPr sz="2400" b="1" spc="-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Describa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la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fase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movimientos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en ambos</a:t>
            </a:r>
            <a:r>
              <a:rPr sz="24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frentes.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2080"/>
              </a:spcBef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Caracterice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la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fase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posiciones o</a:t>
            </a:r>
            <a:r>
              <a:rPr sz="2400" b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trincheras.</a:t>
            </a:r>
            <a:endParaRPr sz="2400">
              <a:latin typeface="Arial"/>
              <a:cs typeface="Arial"/>
            </a:endParaRPr>
          </a:p>
          <a:p>
            <a:pPr marL="349885" indent="-337820">
              <a:lnSpc>
                <a:spcPct val="100000"/>
              </a:lnSpc>
              <a:spcBef>
                <a:spcPts val="1580"/>
              </a:spcBef>
              <a:buAutoNum type="arabicPeriod"/>
              <a:tabLst>
                <a:tab pos="350520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Indique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avances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técnicos empleados en la I Guerra</a:t>
            </a:r>
            <a:r>
              <a:rPr sz="2400" b="1" spc="-1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Describa las condiciones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vida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los soldados en las</a:t>
            </a:r>
            <a:r>
              <a:rPr sz="2400" b="1" spc="-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trincheras.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2095"/>
              </a:spcBef>
              <a:buAutoNum type="arabicPeriod"/>
              <a:tabLst>
                <a:tab pos="3511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Señale causas del ingreso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Estados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Unidos a la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 Guerra</a:t>
            </a:r>
            <a:r>
              <a:rPr sz="2400" b="1" spc="-1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Mundial.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377189"/>
            <a:ext cx="13703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solidFill>
                  <a:srgbClr val="FFC000"/>
                </a:solidFill>
                <a:latin typeface="Arial"/>
                <a:cs typeface="Arial"/>
              </a:rPr>
              <a:t>Departamento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de  Historia </a:t>
            </a:r>
            <a:r>
              <a:rPr sz="800" b="1" spc="-5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Ciencias</a:t>
            </a:r>
            <a:r>
              <a:rPr sz="800" b="1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C000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57855" y="124968"/>
            <a:ext cx="8696325" cy="6559550"/>
            <a:chOff x="2657855" y="124968"/>
            <a:chExt cx="8696325" cy="6559550"/>
          </a:xfrm>
        </p:grpSpPr>
        <p:sp>
          <p:nvSpPr>
            <p:cNvPr id="4" name="object 4"/>
            <p:cNvSpPr/>
            <p:nvPr/>
          </p:nvSpPr>
          <p:spPr>
            <a:xfrm>
              <a:off x="2734055" y="201168"/>
              <a:ext cx="8543544" cy="64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95955" y="163068"/>
              <a:ext cx="8620125" cy="6483350"/>
            </a:xfrm>
            <a:custGeom>
              <a:avLst/>
              <a:gdLst/>
              <a:ahLst/>
              <a:cxnLst/>
              <a:rect l="l" t="t" r="r" b="b"/>
              <a:pathLst>
                <a:path w="8620125" h="6483350">
                  <a:moveTo>
                    <a:pt x="0" y="6483095"/>
                  </a:moveTo>
                  <a:lnTo>
                    <a:pt x="8619744" y="6483095"/>
                  </a:lnTo>
                  <a:lnTo>
                    <a:pt x="8619744" y="0"/>
                  </a:lnTo>
                  <a:lnTo>
                    <a:pt x="0" y="0"/>
                  </a:lnTo>
                  <a:lnTo>
                    <a:pt x="0" y="6483095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468</Words>
  <Application>Microsoft Office PowerPoint</Application>
  <PresentationFormat>Panorámica</PresentationFormat>
  <Paragraphs>64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Verdana</vt:lpstr>
      <vt:lpstr>Office Theme</vt:lpstr>
      <vt:lpstr>primera guerra mundial  Antecedentes y Causas</vt:lpstr>
      <vt:lpstr>La Primera Guerra Mundial</vt:lpstr>
      <vt:lpstr>Presentación de PowerPoint</vt:lpstr>
      <vt:lpstr>PREGUNTAS</vt:lpstr>
      <vt:lpstr>Presentación de PowerPoint</vt:lpstr>
      <vt:lpstr>Presentación de PowerPoint</vt:lpstr>
      <vt:lpstr>Presentación de PowerPoint</vt:lpstr>
      <vt:lpstr>PREGUNTAS</vt:lpstr>
      <vt:lpstr>Presentación de PowerPoint</vt:lpstr>
      <vt:lpstr>FIN DE LA I GUERRA MUNDIAL Y CONDICIONES DE PAZ</vt:lpstr>
      <vt:lpstr>Presentación de PowerPoint</vt:lpstr>
      <vt:lpstr>Presentación de PowerPoint</vt:lpstr>
      <vt:lpstr>PREGUNTAS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www.online-convert.com</dc:creator>
  <cp:lastModifiedBy>Usuario</cp:lastModifiedBy>
  <cp:revision>1</cp:revision>
  <dcterms:created xsi:type="dcterms:W3CDTF">2021-06-23T03:04:59Z</dcterms:created>
  <dcterms:modified xsi:type="dcterms:W3CDTF">2021-06-23T03:14:39Z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Creator">
    <vt:lpwstr>www.online-convert.com</vt:lpwstr>
  </property>
  <property fmtid="{D5CDD505-2E9C-101B-9397-08002B2CF9AE}" pid="4" name="LastSaved">
    <vt:filetime>2021-06-23T00:00:00Z</vt:filetime>
  </property>
</Properties>
</file>