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 id="2147483769" r:id="rId2"/>
    <p:sldMasterId id="2147483786" r:id="rId3"/>
    <p:sldMasterId id="2147483810" r:id="rId4"/>
    <p:sldMasterId id="2147483827" r:id="rId5"/>
    <p:sldMasterId id="2147483839" r:id="rId6"/>
    <p:sldMasterId id="2147483863" r:id="rId7"/>
  </p:sldMasterIdLst>
  <p:sldIdLst>
    <p:sldId id="256" r:id="rId8"/>
    <p:sldId id="257" r:id="rId9"/>
    <p:sldId id="258" r:id="rId10"/>
    <p:sldId id="259" r:id="rId11"/>
    <p:sldId id="260" r:id="rId12"/>
    <p:sldId id="261" r:id="rId13"/>
    <p:sldId id="262"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73"/>
  </p:normalViewPr>
  <p:slideViewPr>
    <p:cSldViewPr snapToGrid="0" snapToObjects="1">
      <p:cViewPr varScale="1">
        <p:scale>
          <a:sx n="84" d="100"/>
          <a:sy n="84" d="100"/>
        </p:scale>
        <p:origin x="200"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7F1EC-CE47-478A-A653-6CF51FE28AA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FE98CA5-01E4-475A-99A6-6B61F095B81E}">
      <dgm:prSet/>
      <dgm:spPr/>
      <dgm:t>
        <a:bodyPr/>
        <a:lstStyle/>
        <a:p>
          <a:r>
            <a:rPr lang="es-CO" b="1"/>
            <a:t>( a + b ) </a:t>
          </a:r>
          <a:r>
            <a:rPr lang="es-CO" b="1" baseline="30000"/>
            <a:t>2</a:t>
          </a:r>
          <a:endParaRPr lang="en-US"/>
        </a:p>
      </dgm:t>
    </dgm:pt>
    <dgm:pt modelId="{FADF2AF6-3F85-4345-B791-B5FB2160BFE4}" type="parTrans" cxnId="{94A8262E-0F15-4E7F-9476-CE50D2DB61CA}">
      <dgm:prSet/>
      <dgm:spPr/>
      <dgm:t>
        <a:bodyPr/>
        <a:lstStyle/>
        <a:p>
          <a:endParaRPr lang="en-US"/>
        </a:p>
      </dgm:t>
    </dgm:pt>
    <dgm:pt modelId="{893AC478-B6CC-44E6-A62B-B8DFE3591613}" type="sibTrans" cxnId="{94A8262E-0F15-4E7F-9476-CE50D2DB61CA}">
      <dgm:prSet/>
      <dgm:spPr/>
      <dgm:t>
        <a:bodyPr/>
        <a:lstStyle/>
        <a:p>
          <a:endParaRPr lang="en-US"/>
        </a:p>
      </dgm:t>
    </dgm:pt>
    <dgm:pt modelId="{B944B91C-74CB-43FA-8280-E03C9BDBD3D1}">
      <dgm:prSet/>
      <dgm:spPr/>
      <dgm:t>
        <a:bodyPr/>
        <a:lstStyle/>
        <a:p>
          <a:r>
            <a:rPr lang="es-CO"/>
            <a:t>Cuando tenemos dos cantidades </a:t>
          </a:r>
          <a:r>
            <a:rPr lang="es-CO" b="1"/>
            <a:t>a</a:t>
          </a:r>
          <a:r>
            <a:rPr lang="es-CO"/>
            <a:t> y </a:t>
          </a:r>
          <a:r>
            <a:rPr lang="es-CO" b="1"/>
            <a:t>b</a:t>
          </a:r>
          <a:r>
            <a:rPr lang="es-CO"/>
            <a:t>, cuya suma está elevada al cuadrado, lo que realmente se pide es que se multiplique la suma por si misma:</a:t>
          </a:r>
          <a:endParaRPr lang="en-US"/>
        </a:p>
      </dgm:t>
    </dgm:pt>
    <dgm:pt modelId="{DE4E2864-9825-4C61-BA7A-E40BB6632C59}" type="parTrans" cxnId="{2B53E676-055F-4449-A138-AF37CA0F5BD6}">
      <dgm:prSet/>
      <dgm:spPr/>
      <dgm:t>
        <a:bodyPr/>
        <a:lstStyle/>
        <a:p>
          <a:endParaRPr lang="en-US"/>
        </a:p>
      </dgm:t>
    </dgm:pt>
    <dgm:pt modelId="{33832D50-073E-4513-AE5E-6EFADC1C81BD}" type="sibTrans" cxnId="{2B53E676-055F-4449-A138-AF37CA0F5BD6}">
      <dgm:prSet/>
      <dgm:spPr/>
      <dgm:t>
        <a:bodyPr/>
        <a:lstStyle/>
        <a:p>
          <a:endParaRPr lang="en-US"/>
        </a:p>
      </dgm:t>
    </dgm:pt>
    <dgm:pt modelId="{298CAB84-0DF0-42DC-949A-34A650E78FDB}">
      <dgm:prSet/>
      <dgm:spPr/>
      <dgm:t>
        <a:bodyPr/>
        <a:lstStyle/>
        <a:p>
          <a:r>
            <a:rPr lang="es-CO" b="1"/>
            <a:t>( a + b ) </a:t>
          </a:r>
          <a:r>
            <a:rPr lang="es-CO" b="1" baseline="30000"/>
            <a:t>2 </a:t>
          </a:r>
          <a:r>
            <a:rPr lang="es-CO" b="1"/>
            <a:t> =  ( a + b ) ( a + b )</a:t>
          </a:r>
          <a:endParaRPr lang="en-US"/>
        </a:p>
      </dgm:t>
    </dgm:pt>
    <dgm:pt modelId="{1D7B1FD6-B8E7-41A0-BE38-D9824722D590}" type="parTrans" cxnId="{799293A4-FD94-42B6-A625-41F51A2058A9}">
      <dgm:prSet/>
      <dgm:spPr/>
      <dgm:t>
        <a:bodyPr/>
        <a:lstStyle/>
        <a:p>
          <a:endParaRPr lang="en-US"/>
        </a:p>
      </dgm:t>
    </dgm:pt>
    <dgm:pt modelId="{9AFFD111-7D6B-4939-BD9A-0162CDBDEDB6}" type="sibTrans" cxnId="{799293A4-FD94-42B6-A625-41F51A2058A9}">
      <dgm:prSet/>
      <dgm:spPr/>
      <dgm:t>
        <a:bodyPr/>
        <a:lstStyle/>
        <a:p>
          <a:endParaRPr lang="en-US"/>
        </a:p>
      </dgm:t>
    </dgm:pt>
    <dgm:pt modelId="{DF343A79-D7BF-594B-B10F-A5445EF1C9B9}" type="pres">
      <dgm:prSet presAssocID="{6B77F1EC-CE47-478A-A653-6CF51FE28AAD}" presName="linear" presStyleCnt="0">
        <dgm:presLayoutVars>
          <dgm:animLvl val="lvl"/>
          <dgm:resizeHandles val="exact"/>
        </dgm:presLayoutVars>
      </dgm:prSet>
      <dgm:spPr/>
    </dgm:pt>
    <dgm:pt modelId="{A609CDC4-5744-A045-A194-2D4022225A8D}" type="pres">
      <dgm:prSet presAssocID="{9FE98CA5-01E4-475A-99A6-6B61F095B81E}" presName="parentText" presStyleLbl="node1" presStyleIdx="0" presStyleCnt="3">
        <dgm:presLayoutVars>
          <dgm:chMax val="0"/>
          <dgm:bulletEnabled val="1"/>
        </dgm:presLayoutVars>
      </dgm:prSet>
      <dgm:spPr/>
    </dgm:pt>
    <dgm:pt modelId="{1C71B56B-C010-1F44-AA17-D5AB1EF7A513}" type="pres">
      <dgm:prSet presAssocID="{893AC478-B6CC-44E6-A62B-B8DFE3591613}" presName="spacer" presStyleCnt="0"/>
      <dgm:spPr/>
    </dgm:pt>
    <dgm:pt modelId="{3F091177-D535-2D46-B3BC-78F03B61B2D6}" type="pres">
      <dgm:prSet presAssocID="{B944B91C-74CB-43FA-8280-E03C9BDBD3D1}" presName="parentText" presStyleLbl="node1" presStyleIdx="1" presStyleCnt="3">
        <dgm:presLayoutVars>
          <dgm:chMax val="0"/>
          <dgm:bulletEnabled val="1"/>
        </dgm:presLayoutVars>
      </dgm:prSet>
      <dgm:spPr/>
    </dgm:pt>
    <dgm:pt modelId="{F3375B81-A9E8-AE4B-A090-0FE13830E37F}" type="pres">
      <dgm:prSet presAssocID="{33832D50-073E-4513-AE5E-6EFADC1C81BD}" presName="spacer" presStyleCnt="0"/>
      <dgm:spPr/>
    </dgm:pt>
    <dgm:pt modelId="{FD51C030-BDD3-C541-944C-998F0A26B05E}" type="pres">
      <dgm:prSet presAssocID="{298CAB84-0DF0-42DC-949A-34A650E78FDB}" presName="parentText" presStyleLbl="node1" presStyleIdx="2" presStyleCnt="3">
        <dgm:presLayoutVars>
          <dgm:chMax val="0"/>
          <dgm:bulletEnabled val="1"/>
        </dgm:presLayoutVars>
      </dgm:prSet>
      <dgm:spPr/>
    </dgm:pt>
  </dgm:ptLst>
  <dgm:cxnLst>
    <dgm:cxn modelId="{C2191D04-B2AE-DC45-A2FD-4CBA5BFF8D90}" type="presOf" srcId="{298CAB84-0DF0-42DC-949A-34A650E78FDB}" destId="{FD51C030-BDD3-C541-944C-998F0A26B05E}" srcOrd="0" destOrd="0" presId="urn:microsoft.com/office/officeart/2005/8/layout/vList2"/>
    <dgm:cxn modelId="{94A8262E-0F15-4E7F-9476-CE50D2DB61CA}" srcId="{6B77F1EC-CE47-478A-A653-6CF51FE28AAD}" destId="{9FE98CA5-01E4-475A-99A6-6B61F095B81E}" srcOrd="0" destOrd="0" parTransId="{FADF2AF6-3F85-4345-B791-B5FB2160BFE4}" sibTransId="{893AC478-B6CC-44E6-A62B-B8DFE3591613}"/>
    <dgm:cxn modelId="{B43D0162-09E8-394F-BB48-FC77DA0B720C}" type="presOf" srcId="{B944B91C-74CB-43FA-8280-E03C9BDBD3D1}" destId="{3F091177-D535-2D46-B3BC-78F03B61B2D6}" srcOrd="0" destOrd="0" presId="urn:microsoft.com/office/officeart/2005/8/layout/vList2"/>
    <dgm:cxn modelId="{2B53E676-055F-4449-A138-AF37CA0F5BD6}" srcId="{6B77F1EC-CE47-478A-A653-6CF51FE28AAD}" destId="{B944B91C-74CB-43FA-8280-E03C9BDBD3D1}" srcOrd="1" destOrd="0" parTransId="{DE4E2864-9825-4C61-BA7A-E40BB6632C59}" sibTransId="{33832D50-073E-4513-AE5E-6EFADC1C81BD}"/>
    <dgm:cxn modelId="{C8E1D9A2-5CAC-AA4D-8096-3FBB59F08A4D}" type="presOf" srcId="{9FE98CA5-01E4-475A-99A6-6B61F095B81E}" destId="{A609CDC4-5744-A045-A194-2D4022225A8D}" srcOrd="0" destOrd="0" presId="urn:microsoft.com/office/officeart/2005/8/layout/vList2"/>
    <dgm:cxn modelId="{799293A4-FD94-42B6-A625-41F51A2058A9}" srcId="{6B77F1EC-CE47-478A-A653-6CF51FE28AAD}" destId="{298CAB84-0DF0-42DC-949A-34A650E78FDB}" srcOrd="2" destOrd="0" parTransId="{1D7B1FD6-B8E7-41A0-BE38-D9824722D590}" sibTransId="{9AFFD111-7D6B-4939-BD9A-0162CDBDEDB6}"/>
    <dgm:cxn modelId="{83BA23E2-72EF-654B-A968-FBFC906A9AF4}" type="presOf" srcId="{6B77F1EC-CE47-478A-A653-6CF51FE28AAD}" destId="{DF343A79-D7BF-594B-B10F-A5445EF1C9B9}" srcOrd="0" destOrd="0" presId="urn:microsoft.com/office/officeart/2005/8/layout/vList2"/>
    <dgm:cxn modelId="{E92AD9DF-90E4-8D42-8D96-D944ECA7E235}" type="presParOf" srcId="{DF343A79-D7BF-594B-B10F-A5445EF1C9B9}" destId="{A609CDC4-5744-A045-A194-2D4022225A8D}" srcOrd="0" destOrd="0" presId="urn:microsoft.com/office/officeart/2005/8/layout/vList2"/>
    <dgm:cxn modelId="{FDEF8643-FA62-794B-BEFF-B1F3B1D1179A}" type="presParOf" srcId="{DF343A79-D7BF-594B-B10F-A5445EF1C9B9}" destId="{1C71B56B-C010-1F44-AA17-D5AB1EF7A513}" srcOrd="1" destOrd="0" presId="urn:microsoft.com/office/officeart/2005/8/layout/vList2"/>
    <dgm:cxn modelId="{04141F29-A25B-6C4D-87B8-7B1960D29700}" type="presParOf" srcId="{DF343A79-D7BF-594B-B10F-A5445EF1C9B9}" destId="{3F091177-D535-2D46-B3BC-78F03B61B2D6}" srcOrd="2" destOrd="0" presId="urn:microsoft.com/office/officeart/2005/8/layout/vList2"/>
    <dgm:cxn modelId="{44115C2D-7A04-504F-B1E0-E5C973D2F1F6}" type="presParOf" srcId="{DF343A79-D7BF-594B-B10F-A5445EF1C9B9}" destId="{F3375B81-A9E8-AE4B-A090-0FE13830E37F}" srcOrd="3" destOrd="0" presId="urn:microsoft.com/office/officeart/2005/8/layout/vList2"/>
    <dgm:cxn modelId="{916CBA8B-26E1-5740-AAE4-F6CE0B372B4F}" type="presParOf" srcId="{DF343A79-D7BF-594B-B10F-A5445EF1C9B9}" destId="{FD51C030-BDD3-C541-944C-998F0A26B05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4293E-BD1C-416C-90BE-9119B76D7A69}"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0D892915-0E8F-426B-9BA5-B7EBA47041F6}">
      <dgm:prSet/>
      <dgm:spPr/>
      <dgm:t>
        <a:bodyPr/>
        <a:lstStyle/>
        <a:p>
          <a:r>
            <a:rPr lang="es-CO"/>
            <a:t>El cuadrado de la suma de dos cantidades es igual al cuadrado de la primera cantidad, más dos veces la primera cantidad por la segunda, más el cuadrado de la segunda cantidad.</a:t>
          </a:r>
          <a:endParaRPr lang="en-US"/>
        </a:p>
      </dgm:t>
    </dgm:pt>
    <dgm:pt modelId="{A8BEFC3D-160F-4CAC-8881-E2F94817DB4B}" type="parTrans" cxnId="{520C870C-DED8-4128-B762-2480F5D7A384}">
      <dgm:prSet/>
      <dgm:spPr/>
      <dgm:t>
        <a:bodyPr/>
        <a:lstStyle/>
        <a:p>
          <a:endParaRPr lang="en-US"/>
        </a:p>
      </dgm:t>
    </dgm:pt>
    <dgm:pt modelId="{37E3E5DE-A3B6-442F-AA85-41A28AE17ABB}" type="sibTrans" cxnId="{520C870C-DED8-4128-B762-2480F5D7A384}">
      <dgm:prSet/>
      <dgm:spPr/>
      <dgm:t>
        <a:bodyPr/>
        <a:lstStyle/>
        <a:p>
          <a:endParaRPr lang="en-US"/>
        </a:p>
      </dgm:t>
    </dgm:pt>
    <dgm:pt modelId="{AF8EA065-EC9E-684E-A891-B95665056910}" type="pres">
      <dgm:prSet presAssocID="{EA64293E-BD1C-416C-90BE-9119B76D7A69}" presName="hierChild1" presStyleCnt="0">
        <dgm:presLayoutVars>
          <dgm:chPref val="1"/>
          <dgm:dir/>
          <dgm:animOne val="branch"/>
          <dgm:animLvl val="lvl"/>
          <dgm:resizeHandles/>
        </dgm:presLayoutVars>
      </dgm:prSet>
      <dgm:spPr/>
    </dgm:pt>
    <dgm:pt modelId="{0284022E-51C3-1F48-985B-AD66BB4D16A2}" type="pres">
      <dgm:prSet presAssocID="{0D892915-0E8F-426B-9BA5-B7EBA47041F6}" presName="hierRoot1" presStyleCnt="0"/>
      <dgm:spPr/>
    </dgm:pt>
    <dgm:pt modelId="{C0D2436C-E476-7F44-A1DF-2EC3AB9C0F38}" type="pres">
      <dgm:prSet presAssocID="{0D892915-0E8F-426B-9BA5-B7EBA47041F6}" presName="composite" presStyleCnt="0"/>
      <dgm:spPr/>
    </dgm:pt>
    <dgm:pt modelId="{24F6CE24-535A-E641-B0F5-11A3EAB2F3A3}" type="pres">
      <dgm:prSet presAssocID="{0D892915-0E8F-426B-9BA5-B7EBA47041F6}" presName="background" presStyleLbl="node0" presStyleIdx="0" presStyleCnt="1"/>
      <dgm:spPr/>
    </dgm:pt>
    <dgm:pt modelId="{517D8693-93B3-E54F-A8E0-1188B55F1985}" type="pres">
      <dgm:prSet presAssocID="{0D892915-0E8F-426B-9BA5-B7EBA47041F6}" presName="text" presStyleLbl="fgAcc0" presStyleIdx="0" presStyleCnt="1">
        <dgm:presLayoutVars>
          <dgm:chPref val="3"/>
        </dgm:presLayoutVars>
      </dgm:prSet>
      <dgm:spPr/>
    </dgm:pt>
    <dgm:pt modelId="{47385D64-A540-874F-B0C0-8B16475C53CA}" type="pres">
      <dgm:prSet presAssocID="{0D892915-0E8F-426B-9BA5-B7EBA47041F6}" presName="hierChild2" presStyleCnt="0"/>
      <dgm:spPr/>
    </dgm:pt>
  </dgm:ptLst>
  <dgm:cxnLst>
    <dgm:cxn modelId="{520C870C-DED8-4128-B762-2480F5D7A384}" srcId="{EA64293E-BD1C-416C-90BE-9119B76D7A69}" destId="{0D892915-0E8F-426B-9BA5-B7EBA47041F6}" srcOrd="0" destOrd="0" parTransId="{A8BEFC3D-160F-4CAC-8881-E2F94817DB4B}" sibTransId="{37E3E5DE-A3B6-442F-AA85-41A28AE17ABB}"/>
    <dgm:cxn modelId="{F23E5CD5-5532-1342-80BE-5F6571D2DCE6}" type="presOf" srcId="{EA64293E-BD1C-416C-90BE-9119B76D7A69}" destId="{AF8EA065-EC9E-684E-A891-B95665056910}" srcOrd="0" destOrd="0" presId="urn:microsoft.com/office/officeart/2005/8/layout/hierarchy1"/>
    <dgm:cxn modelId="{EDB552EF-E455-4041-AB22-352A5256E737}" type="presOf" srcId="{0D892915-0E8F-426B-9BA5-B7EBA47041F6}" destId="{517D8693-93B3-E54F-A8E0-1188B55F1985}" srcOrd="0" destOrd="0" presId="urn:microsoft.com/office/officeart/2005/8/layout/hierarchy1"/>
    <dgm:cxn modelId="{48C86879-4F0F-6B4A-AA4F-F0ED8B7A9C4E}" type="presParOf" srcId="{AF8EA065-EC9E-684E-A891-B95665056910}" destId="{0284022E-51C3-1F48-985B-AD66BB4D16A2}" srcOrd="0" destOrd="0" presId="urn:microsoft.com/office/officeart/2005/8/layout/hierarchy1"/>
    <dgm:cxn modelId="{2229D2E5-59A0-914A-8E47-E6B4977A9561}" type="presParOf" srcId="{0284022E-51C3-1F48-985B-AD66BB4D16A2}" destId="{C0D2436C-E476-7F44-A1DF-2EC3AB9C0F38}" srcOrd="0" destOrd="0" presId="urn:microsoft.com/office/officeart/2005/8/layout/hierarchy1"/>
    <dgm:cxn modelId="{592D8BCD-E744-EE42-890F-21CBD8950CB7}" type="presParOf" srcId="{C0D2436C-E476-7F44-A1DF-2EC3AB9C0F38}" destId="{24F6CE24-535A-E641-B0F5-11A3EAB2F3A3}" srcOrd="0" destOrd="0" presId="urn:microsoft.com/office/officeart/2005/8/layout/hierarchy1"/>
    <dgm:cxn modelId="{260704A5-9793-894A-9A2F-B1EEC9BDB40D}" type="presParOf" srcId="{C0D2436C-E476-7F44-A1DF-2EC3AB9C0F38}" destId="{517D8693-93B3-E54F-A8E0-1188B55F1985}" srcOrd="1" destOrd="0" presId="urn:microsoft.com/office/officeart/2005/8/layout/hierarchy1"/>
    <dgm:cxn modelId="{FB1E9F80-7C89-0A40-A759-B68FF6079C06}" type="presParOf" srcId="{0284022E-51C3-1F48-985B-AD66BB4D16A2}" destId="{47385D64-A540-874F-B0C0-8B16475C53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CDC4-5744-A045-A194-2D4022225A8D}">
      <dsp:nvSpPr>
        <dsp:cNvPr id="0" name=""/>
        <dsp:cNvSpPr/>
      </dsp:nvSpPr>
      <dsp:spPr>
        <a:xfrm>
          <a:off x="0" y="24367"/>
          <a:ext cx="6692813" cy="154732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kern="1200"/>
            <a:t>( a + b ) </a:t>
          </a:r>
          <a:r>
            <a:rPr lang="es-CO" sz="2300" b="1" kern="1200" baseline="30000"/>
            <a:t>2</a:t>
          </a:r>
          <a:endParaRPr lang="en-US" sz="2300" kern="1200"/>
        </a:p>
      </dsp:txBody>
      <dsp:txXfrm>
        <a:off x="75534" y="99901"/>
        <a:ext cx="6541745" cy="1396256"/>
      </dsp:txXfrm>
    </dsp:sp>
    <dsp:sp modelId="{3F091177-D535-2D46-B3BC-78F03B61B2D6}">
      <dsp:nvSpPr>
        <dsp:cNvPr id="0" name=""/>
        <dsp:cNvSpPr/>
      </dsp:nvSpPr>
      <dsp:spPr>
        <a:xfrm>
          <a:off x="0" y="1637932"/>
          <a:ext cx="6692813" cy="1547324"/>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a:t>Cuando tenemos dos cantidades </a:t>
          </a:r>
          <a:r>
            <a:rPr lang="es-CO" sz="2300" b="1" kern="1200"/>
            <a:t>a</a:t>
          </a:r>
          <a:r>
            <a:rPr lang="es-CO" sz="2300" kern="1200"/>
            <a:t> y </a:t>
          </a:r>
          <a:r>
            <a:rPr lang="es-CO" sz="2300" b="1" kern="1200"/>
            <a:t>b</a:t>
          </a:r>
          <a:r>
            <a:rPr lang="es-CO" sz="2300" kern="1200"/>
            <a:t>, cuya suma está elevada al cuadrado, lo que realmente se pide es que se multiplique la suma por si misma:</a:t>
          </a:r>
          <a:endParaRPr lang="en-US" sz="2300" kern="1200"/>
        </a:p>
      </dsp:txBody>
      <dsp:txXfrm>
        <a:off x="75534" y="1713466"/>
        <a:ext cx="6541745" cy="1396256"/>
      </dsp:txXfrm>
    </dsp:sp>
    <dsp:sp modelId="{FD51C030-BDD3-C541-944C-998F0A26B05E}">
      <dsp:nvSpPr>
        <dsp:cNvPr id="0" name=""/>
        <dsp:cNvSpPr/>
      </dsp:nvSpPr>
      <dsp:spPr>
        <a:xfrm>
          <a:off x="0" y="3251497"/>
          <a:ext cx="6692813" cy="1547324"/>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kern="1200"/>
            <a:t>( a + b ) </a:t>
          </a:r>
          <a:r>
            <a:rPr lang="es-CO" sz="2300" b="1" kern="1200" baseline="30000"/>
            <a:t>2 </a:t>
          </a:r>
          <a:r>
            <a:rPr lang="es-CO" sz="2300" b="1" kern="1200"/>
            <a:t> =  ( a + b ) ( a + b )</a:t>
          </a:r>
          <a:endParaRPr lang="en-US" sz="2300" kern="1200"/>
        </a:p>
      </dsp:txBody>
      <dsp:txXfrm>
        <a:off x="75534" y="3327031"/>
        <a:ext cx="6541745" cy="1396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6CE24-535A-E641-B0F5-11A3EAB2F3A3}">
      <dsp:nvSpPr>
        <dsp:cNvPr id="0" name=""/>
        <dsp:cNvSpPr/>
      </dsp:nvSpPr>
      <dsp:spPr>
        <a:xfrm>
          <a:off x="0" y="594710"/>
          <a:ext cx="5916700" cy="37571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17D8693-93B3-E54F-A8E0-1188B55F1985}">
      <dsp:nvSpPr>
        <dsp:cNvPr id="0" name=""/>
        <dsp:cNvSpPr/>
      </dsp:nvSpPr>
      <dsp:spPr>
        <a:xfrm>
          <a:off x="657411" y="1219250"/>
          <a:ext cx="5916700" cy="3757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a:t>El cuadrado de la suma de dos cantidades es igual al cuadrado de la primera cantidad, más dos veces la primera cantidad por la segunda, más el cuadrado de la segunda cantidad.</a:t>
          </a:r>
          <a:endParaRPr lang="en-US" sz="3300" kern="1200"/>
        </a:p>
      </dsp:txBody>
      <dsp:txXfrm>
        <a:off x="767453" y="1329292"/>
        <a:ext cx="5696616" cy="35370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45147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63323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32762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9061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302488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0256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51159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9/2/20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57439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9/2/20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172210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9/2/20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778809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79291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12755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Tree>
    <p:extLst>
      <p:ext uri="{BB962C8B-B14F-4D97-AF65-F5344CB8AC3E}">
        <p14:creationId xmlns:p14="http://schemas.microsoft.com/office/powerpoint/2010/main" val="1130814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726461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352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123713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4835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927665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876490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889386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7CE569E-9B7C-4CB9-AB80-C0841F922CFF}"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4708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1825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806358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CE569E-9B7C-4CB9-AB80-C0841F922CFF}"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0041500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75349049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9/2/20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09760996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9/2/20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37500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9/2/20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299025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07CE569E-9B7C-4CB9-AB80-C0841F922CFF}"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147547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136336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211871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620549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89908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807592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925722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505651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51564111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9/2/20</a:t>
            </a:fld>
            <a:endParaRPr lang="en-US"/>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31898544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9/2/20</a:t>
            </a:fld>
            <a:endParaRPr lang="en-US"/>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794709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9/2/20</a:t>
            </a:fld>
            <a:endParaRPr lang="en-US"/>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226245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05027800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611071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82468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CE569E-9B7C-4CB9-AB80-C0841F922CFF}"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124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594213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723461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6268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107887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424744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981114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60E56-01B4-664F-8669-FBB4531C18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176147-43F4-DA4E-9418-DDB93399C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49422DD-80A0-FE46-AEC7-CE99CAEE651C}"/>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256DAAF8-2A4D-4144-89A8-B68E58F2225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0281DF9-1B73-A947-8989-5A1620689850}"/>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799321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4C66-A009-7249-B963-7D066D54DA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AC56DD-5F0E-9549-8FBD-BE74061FD8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A8E188C-6F1D-8849-AE0C-7CF2C47CF127}"/>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4CA1B827-5567-F244-B75B-764716AD3E9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799BC90D-DBD9-CD49-B3FB-EF339ECEAD09}"/>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288340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A680C-A197-0B44-A66E-9D42E27E2C0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9BC50F7-0580-B446-9C4B-DB8A40FBA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145917-8502-DE41-9376-ED5E4C755A1C}"/>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ECD7172C-6BAC-4843-AA7F-0130365833D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6D3B240-E080-994E-B8CC-49ADBFEF12FA}"/>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826188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CB627-1142-9F47-A807-13B558260E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EF2AB5F-E11B-0740-8AE1-BC97E27D1C7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5B19DAB-4796-C74C-B395-A2ABF05FB9D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EB24437-70D2-434E-BBEE-F030E09D8E7A}"/>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Marcador de pie de página 5">
            <a:extLst>
              <a:ext uri="{FF2B5EF4-FFF2-40B4-BE49-F238E27FC236}">
                <a16:creationId xmlns:a16="http://schemas.microsoft.com/office/drawing/2014/main" id="{47B6B533-F3C6-4B40-903E-891B24D052F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A5814FAF-4CD1-A149-9442-7B3F001FEADF}"/>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28804357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2D5D6-CA1F-6540-B340-A8FC5BD186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4772559-B284-594F-834B-AD1EA421BD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D21E3F-868C-294F-956A-9EF63700AB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29B1875-E452-044F-9EFF-9C0E57EC8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B81016-D90B-2249-8497-B75D3BAC618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9F4E535-4A02-D844-90E0-214C8E574AB6}"/>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8" name="Marcador de pie de página 7">
            <a:extLst>
              <a:ext uri="{FF2B5EF4-FFF2-40B4-BE49-F238E27FC236}">
                <a16:creationId xmlns:a16="http://schemas.microsoft.com/office/drawing/2014/main" id="{F6C33C68-9187-654E-9F52-51EB9C903365}"/>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2431F1BC-88AE-2E47-B7B6-DB84D924E592}"/>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548995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473657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16AF2-432E-AB49-807B-D688A46322C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F9EBA49-B947-6743-9B39-9B9B0C595914}"/>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4" name="Marcador de pie de página 3">
            <a:extLst>
              <a:ext uri="{FF2B5EF4-FFF2-40B4-BE49-F238E27FC236}">
                <a16:creationId xmlns:a16="http://schemas.microsoft.com/office/drawing/2014/main" id="{2479C84D-1911-A842-93D1-666337D68C4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BA46AF41-0F11-B841-9626-C9B66992B26B}"/>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277340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577598-144C-F94C-8F69-A450D67EC2DD}"/>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3" name="Marcador de pie de página 2">
            <a:extLst>
              <a:ext uri="{FF2B5EF4-FFF2-40B4-BE49-F238E27FC236}">
                <a16:creationId xmlns:a16="http://schemas.microsoft.com/office/drawing/2014/main" id="{3604F582-6BCF-3845-8A48-E47429CFED29}"/>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2B7EB1A1-FC8A-5048-85EE-A8869951DBA4}"/>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560285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F325D-CCDE-7F40-B766-9F8E6B96BF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23A1B0E-451E-B245-BE6D-832A60872C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FEF02B2-0C82-0845-8986-CCA762F67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BD45F0-683A-E44D-AD2A-9734D5C0116D}"/>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Marcador de pie de página 5">
            <a:extLst>
              <a:ext uri="{FF2B5EF4-FFF2-40B4-BE49-F238E27FC236}">
                <a16:creationId xmlns:a16="http://schemas.microsoft.com/office/drawing/2014/main" id="{72A5B48D-87A8-FB4D-A650-63D01A5E50E5}"/>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7A7484B-8129-BD40-BE3B-22ECF041ABCB}"/>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21744664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E559-B0B2-1F41-AACA-A43D88A353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834D8EE-32F6-7E43-8C70-42F9DCC63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1FC53BF-427E-D04A-97F5-CF86F8FD3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D358B7-9CD3-A545-81CA-68BF900797DE}"/>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Marcador de pie de página 5">
            <a:extLst>
              <a:ext uri="{FF2B5EF4-FFF2-40B4-BE49-F238E27FC236}">
                <a16:creationId xmlns:a16="http://schemas.microsoft.com/office/drawing/2014/main" id="{22928709-5F54-5C42-B49E-106D0D5144C6}"/>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672389D-B342-3F4D-8387-2B58FCD557E7}"/>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5852220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38B86-4BB6-1848-8F05-8F93104DDB8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4E703DC-7BE5-9540-9098-ECD232648E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F6E3343-FFB9-8740-B8B4-2954F341C471}"/>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85E8F2B8-47A8-FA4E-A4EC-D9162B81189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48BFB9B-E621-6B41-BCD4-B63E8D71A6ED}"/>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896346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A82819-524D-4244-BDE8-55DC05A5CE5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4AB638F-C6AC-CE40-B0C0-BB0F51B5EB5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F99978-DC82-2449-BC74-371643091EA0}"/>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530095EC-254A-9542-B3E4-BB50CCECA63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02C88E7-7A96-0643-885B-8A325332BAD8}"/>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704329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60E56-01B4-664F-8669-FBB4531C18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176147-43F4-DA4E-9418-DDB93399C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49422DD-80A0-FE46-AEC7-CE99CAEE651C}"/>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256DAAF8-2A4D-4144-89A8-B68E58F2225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0281DF9-1B73-A947-8989-5A1620689850}"/>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98642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4C66-A009-7249-B963-7D066D54DA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AC56DD-5F0E-9549-8FBD-BE74061FD8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A8E188C-6F1D-8849-AE0C-7CF2C47CF127}"/>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4CA1B827-5567-F244-B75B-764716AD3E9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799BC90D-DBD9-CD49-B3FB-EF339ECEAD09}"/>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49156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A680C-A197-0B44-A66E-9D42E27E2C0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9BC50F7-0580-B446-9C4B-DB8A40FBA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145917-8502-DE41-9376-ED5E4C755A1C}"/>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ECD7172C-6BAC-4843-AA7F-0130365833D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6D3B240-E080-994E-B8CC-49ADBFEF12FA}"/>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50201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CB627-1142-9F47-A807-13B558260E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EF2AB5F-E11B-0740-8AE1-BC97E27D1C7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5B19DAB-4796-C74C-B395-A2ABF05FB9D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EB24437-70D2-434E-BBEE-F030E09D8E7A}"/>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Marcador de pie de página 5">
            <a:extLst>
              <a:ext uri="{FF2B5EF4-FFF2-40B4-BE49-F238E27FC236}">
                <a16:creationId xmlns:a16="http://schemas.microsoft.com/office/drawing/2014/main" id="{47B6B533-F3C6-4B40-903E-891B24D052F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A5814FAF-4CD1-A149-9442-7B3F001FEADF}"/>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58941966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468335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2D5D6-CA1F-6540-B340-A8FC5BD186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4772559-B284-594F-834B-AD1EA421BD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D21E3F-868C-294F-956A-9EF63700AB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29B1875-E452-044F-9EFF-9C0E57EC8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B81016-D90B-2249-8497-B75D3BAC618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9F4E535-4A02-D844-90E0-214C8E574AB6}"/>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8" name="Marcador de pie de página 7">
            <a:extLst>
              <a:ext uri="{FF2B5EF4-FFF2-40B4-BE49-F238E27FC236}">
                <a16:creationId xmlns:a16="http://schemas.microsoft.com/office/drawing/2014/main" id="{F6C33C68-9187-654E-9F52-51EB9C903365}"/>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2431F1BC-88AE-2E47-B7B6-DB84D924E592}"/>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93750567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16AF2-432E-AB49-807B-D688A46322C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F9EBA49-B947-6743-9B39-9B9B0C595914}"/>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4" name="Marcador de pie de página 3">
            <a:extLst>
              <a:ext uri="{FF2B5EF4-FFF2-40B4-BE49-F238E27FC236}">
                <a16:creationId xmlns:a16="http://schemas.microsoft.com/office/drawing/2014/main" id="{2479C84D-1911-A842-93D1-666337D68C4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BA46AF41-0F11-B841-9626-C9B66992B26B}"/>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8773881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577598-144C-F94C-8F69-A450D67EC2DD}"/>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3" name="Marcador de pie de página 2">
            <a:extLst>
              <a:ext uri="{FF2B5EF4-FFF2-40B4-BE49-F238E27FC236}">
                <a16:creationId xmlns:a16="http://schemas.microsoft.com/office/drawing/2014/main" id="{3604F582-6BCF-3845-8A48-E47429CFED29}"/>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2B7EB1A1-FC8A-5048-85EE-A8869951DBA4}"/>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0714285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F325D-CCDE-7F40-B766-9F8E6B96BF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23A1B0E-451E-B245-BE6D-832A60872C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FEF02B2-0C82-0845-8986-CCA762F67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BD45F0-683A-E44D-AD2A-9734D5C0116D}"/>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Marcador de pie de página 5">
            <a:extLst>
              <a:ext uri="{FF2B5EF4-FFF2-40B4-BE49-F238E27FC236}">
                <a16:creationId xmlns:a16="http://schemas.microsoft.com/office/drawing/2014/main" id="{72A5B48D-87A8-FB4D-A650-63D01A5E50E5}"/>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7A7484B-8129-BD40-BE3B-22ECF041ABCB}"/>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11488133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E559-B0B2-1F41-AACA-A43D88A353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834D8EE-32F6-7E43-8C70-42F9DCC63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1FC53BF-427E-D04A-97F5-CF86F8FD3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D358B7-9CD3-A545-81CA-68BF900797DE}"/>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Marcador de pie de página 5">
            <a:extLst>
              <a:ext uri="{FF2B5EF4-FFF2-40B4-BE49-F238E27FC236}">
                <a16:creationId xmlns:a16="http://schemas.microsoft.com/office/drawing/2014/main" id="{22928709-5F54-5C42-B49E-106D0D5144C6}"/>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672389D-B342-3F4D-8387-2B58FCD557E7}"/>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835986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38B86-4BB6-1848-8F05-8F93104DDB8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4E703DC-7BE5-9540-9098-ECD232648E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F6E3343-FFB9-8740-B8B4-2954F341C471}"/>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85E8F2B8-47A8-FA4E-A4EC-D9162B81189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48BFB9B-E621-6B41-BCD4-B63E8D71A6ED}"/>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344315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A82819-524D-4244-BDE8-55DC05A5CE5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4AB638F-C6AC-CE40-B0C0-BB0F51B5EB5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F99978-DC82-2449-BC74-371643091EA0}"/>
              </a:ext>
            </a:extLst>
          </p:cNvPr>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530095EC-254A-9542-B3E4-BB50CCECA63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02C88E7-7A96-0643-885B-8A325332BAD8}"/>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84348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07CE569E-9B7C-4CB9-AB80-C0841F922CFF}" type="slidenum">
              <a:rPr lang="en-US" smtClean="0"/>
              <a:pPr/>
              <a:t>‹Nº›</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8763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164452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92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99136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17033545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9/2/20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07788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9/2/20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2252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9/2/20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6849412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624489"/>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7249971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9/2/20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7015387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715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6519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83886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9/2/20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3735534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943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9285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3534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9/2/20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52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4.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9/2/20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138529498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969C88-B244-455D-A017-012B25B1ACDD}" type="datetimeFigureOut">
              <a:rPr lang="en-US" smtClean="0"/>
              <a:pPr/>
              <a:t>9/2/20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27472783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6969C88-B244-455D-A017-012B25B1ACDD}" type="datetimeFigureOut">
              <a:rPr lang="en-US" smtClean="0"/>
              <a:pPr/>
              <a:t>9/2/20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7CE569E-9B7C-4CB9-AB80-C0841F922CFF}"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637593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969C88-B244-455D-A017-012B25B1ACDD}" type="datetimeFigureOut">
              <a:rPr lang="en-US" smtClean="0"/>
              <a:pPr/>
              <a:t>9/2/20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150843092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698B33-CA86-A444-A7D3-6936FE071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45469A-4700-FA45-8941-1593C2874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6CD5846-4A15-9242-8CB1-A9BD19E6B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681CFAFF-A315-D84E-8668-094073CA1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05F9C72B-841B-7F42-9933-95F4F2BFF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271756128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698B33-CA86-A444-A7D3-6936FE071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45469A-4700-FA45-8941-1593C2874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6CD5846-4A15-9242-8CB1-A9BD19E6B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9/2/20</a:t>
            </a:fld>
            <a:endParaRPr lang="en-US"/>
          </a:p>
        </p:txBody>
      </p:sp>
      <p:sp>
        <p:nvSpPr>
          <p:cNvPr id="5" name="Marcador de pie de página 4">
            <a:extLst>
              <a:ext uri="{FF2B5EF4-FFF2-40B4-BE49-F238E27FC236}">
                <a16:creationId xmlns:a16="http://schemas.microsoft.com/office/drawing/2014/main" id="{681CFAFF-A315-D84E-8668-094073CA1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05F9C72B-841B-7F42-9933-95F4F2BFF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79452668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69C88-B244-455D-A017-012B25B1ACDD}" type="datetimeFigureOut">
              <a:rPr lang="en-US" smtClean="0"/>
              <a:pPr/>
              <a:t>9/2/20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145609859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8.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8" name="Freeform: Shape 17">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0" name="Freeform: Shape 19">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8" name="Rectangle 21">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86605B-41BC-4130-9A65-832AA3ED904B}"/>
              </a:ext>
            </a:extLst>
          </p:cNvPr>
          <p:cNvPicPr>
            <a:picLocks noChangeAspect="1"/>
          </p:cNvPicPr>
          <p:nvPr/>
        </p:nvPicPr>
        <p:blipFill rotWithShape="1">
          <a:blip r:embed="rId2"/>
          <a:srcRect l="684" r="33147"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29" name="Freeform: Shape 2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5" name="Rectángulo 4">
            <a:extLst>
              <a:ext uri="{FF2B5EF4-FFF2-40B4-BE49-F238E27FC236}">
                <a16:creationId xmlns:a16="http://schemas.microsoft.com/office/drawing/2014/main" id="{E724BBF0-75FF-434A-B950-60DD94165933}"/>
              </a:ext>
            </a:extLst>
          </p:cNvPr>
          <p:cNvSpPr/>
          <p:nvPr/>
        </p:nvSpPr>
        <p:spPr>
          <a:xfrm>
            <a:off x="762000" y="2286000"/>
            <a:ext cx="5334000" cy="3810001"/>
          </a:xfrm>
          <a:prstGeom prst="rect">
            <a:avLst/>
          </a:prstGeom>
        </p:spPr>
        <p:txBody>
          <a:bodyPr vert="horz" wrap="square" lIns="91440" tIns="45720" rIns="91440" bIns="45720" rtlCol="0">
            <a:normAutofit/>
          </a:bodyPr>
          <a:lstStyle/>
          <a:p>
            <a:pPr indent="-228600">
              <a:lnSpc>
                <a:spcPct val="125000"/>
              </a:lnSpc>
              <a:spcAft>
                <a:spcPts val="600"/>
              </a:spcAft>
              <a:buFont typeface="Arial" panose="020B0604020202020204" pitchFamily="34" charset="0"/>
              <a:buChar char="•"/>
            </a:pPr>
            <a:r>
              <a:rPr lang="en-US" sz="2400">
                <a:solidFill>
                  <a:schemeClr val="tx1">
                    <a:alpha val="70000"/>
                  </a:schemeClr>
                </a:solidFill>
              </a:rPr>
              <a:t>Los productos notables son </a:t>
            </a:r>
            <a:r>
              <a:rPr lang="en-US" sz="2400" b="1">
                <a:solidFill>
                  <a:schemeClr val="tx1">
                    <a:alpha val="70000"/>
                  </a:schemeClr>
                </a:solidFill>
              </a:rPr>
              <a:t>productos que cumplen reglas fijas y cuyo resultado puede ser escrito por simple inspección</a:t>
            </a:r>
            <a:r>
              <a:rPr lang="en-US" sz="2400">
                <a:solidFill>
                  <a:schemeClr val="tx1">
                    <a:alpha val="70000"/>
                  </a:schemeClr>
                </a:solidFill>
              </a:rPr>
              <a:t>, es decir, sin verificar la multiplicación. Estas operaciones son fáciles de recordar sin necesidad de efectuar la multiplicación correspondiente.</a:t>
            </a:r>
            <a:endParaRPr lang="en-US" sz="2400">
              <a:solidFill>
                <a:schemeClr val="tx1">
                  <a:alpha val="70000"/>
                </a:schemeClr>
              </a:solidFill>
              <a:effectLst/>
            </a:endParaRPr>
          </a:p>
        </p:txBody>
      </p:sp>
      <p:sp>
        <p:nvSpPr>
          <p:cNvPr id="2" name="Título 1">
            <a:extLst>
              <a:ext uri="{FF2B5EF4-FFF2-40B4-BE49-F238E27FC236}">
                <a16:creationId xmlns:a16="http://schemas.microsoft.com/office/drawing/2014/main" id="{177771F8-28CB-A345-A1DB-6BE93D69047C}"/>
              </a:ext>
            </a:extLst>
          </p:cNvPr>
          <p:cNvSpPr>
            <a:spLocks noGrp="1"/>
          </p:cNvSpPr>
          <p:nvPr>
            <p:ph type="ctrTitle"/>
          </p:nvPr>
        </p:nvSpPr>
        <p:spPr>
          <a:xfrm>
            <a:off x="762000" y="762000"/>
            <a:ext cx="5334000" cy="1524000"/>
          </a:xfrm>
        </p:spPr>
        <p:txBody>
          <a:bodyPr vert="horz" lIns="91440" tIns="45720" rIns="91440" bIns="45720" rtlCol="0" anchor="ctr">
            <a:normAutofit/>
          </a:bodyPr>
          <a:lstStyle/>
          <a:p>
            <a:pPr algn="l"/>
            <a:r>
              <a:rPr lang="en-US" sz="3200" dirty="0"/>
              <a:t>PRODUCTOS NOTABLES</a:t>
            </a:r>
          </a:p>
        </p:txBody>
      </p:sp>
    </p:spTree>
    <p:extLst>
      <p:ext uri="{BB962C8B-B14F-4D97-AF65-F5344CB8AC3E}">
        <p14:creationId xmlns:p14="http://schemas.microsoft.com/office/powerpoint/2010/main" val="152247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CDB2EEA3-0531-3648-991B-520EC9865ABE}"/>
              </a:ext>
            </a:extLst>
          </p:cNvPr>
          <p:cNvSpPr>
            <a:spLocks noGrp="1"/>
          </p:cNvSpPr>
          <p:nvPr>
            <p:ph type="title"/>
          </p:nvPr>
        </p:nvSpPr>
        <p:spPr>
          <a:xfrm>
            <a:off x="652481" y="1382486"/>
            <a:ext cx="3547581" cy="4093028"/>
          </a:xfrm>
        </p:spPr>
        <p:txBody>
          <a:bodyPr anchor="ctr">
            <a:normAutofit/>
          </a:bodyPr>
          <a:lstStyle/>
          <a:p>
            <a:r>
              <a:rPr lang="es-CO" sz="4400" b="1">
                <a:solidFill>
                  <a:schemeClr val="accent1">
                    <a:lumMod val="75000"/>
                  </a:schemeClr>
                </a:solidFill>
              </a:rPr>
              <a:t>CUADRADO DE LA SUMA DE DOS CANTIDADES</a:t>
            </a:r>
            <a:br>
              <a:rPr lang="es-CO" sz="4400">
                <a:solidFill>
                  <a:schemeClr val="accent1">
                    <a:lumMod val="75000"/>
                  </a:schemeClr>
                </a:solidFill>
              </a:rPr>
            </a:br>
            <a:endParaRPr lang="es-CO" sz="4400">
              <a:solidFill>
                <a:schemeClr val="accent1">
                  <a:lumMod val="75000"/>
                </a:schemeClr>
              </a:solidFill>
            </a:endParaRP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Marcador de contenido 2">
            <a:extLst>
              <a:ext uri="{FF2B5EF4-FFF2-40B4-BE49-F238E27FC236}">
                <a16:creationId xmlns:a16="http://schemas.microsoft.com/office/drawing/2014/main" id="{77545908-ACD8-4C55-8D45-D45FD120781E}"/>
              </a:ext>
            </a:extLst>
          </p:cNvPr>
          <p:cNvGraphicFramePr>
            <a:graphicFrameLocks noGrp="1"/>
          </p:cNvGraphicFramePr>
          <p:nvPr>
            <p:ph idx="1"/>
            <p:extLst>
              <p:ext uri="{D42A27DB-BD31-4B8C-83A1-F6EECF244321}">
                <p14:modId xmlns:p14="http://schemas.microsoft.com/office/powerpoint/2010/main" val="161026654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35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840F0C-8832-CD4C-8A31-30A5DC497DB1}"/>
              </a:ext>
            </a:extLst>
          </p:cNvPr>
          <p:cNvSpPr>
            <a:spLocks noGrp="1"/>
          </p:cNvSpPr>
          <p:nvPr>
            <p:ph idx="1"/>
          </p:nvPr>
        </p:nvSpPr>
        <p:spPr>
          <a:xfrm>
            <a:off x="1251678" y="642939"/>
            <a:ext cx="10178322" cy="5236654"/>
          </a:xfrm>
        </p:spPr>
        <p:txBody>
          <a:bodyPr/>
          <a:lstStyle/>
          <a:p>
            <a:r>
              <a:rPr lang="es-CO" sz="2400" dirty="0"/>
              <a:t>Esta multiplicación se efectúa de la siguiente forma.</a:t>
            </a:r>
          </a:p>
          <a:p>
            <a:endParaRPr lang="es-CO" dirty="0"/>
          </a:p>
          <a:p>
            <a:endParaRPr lang="es-CO" dirty="0"/>
          </a:p>
          <a:p>
            <a:r>
              <a:rPr lang="es-CO" dirty="0"/>
              <a:t> </a:t>
            </a:r>
          </a:p>
          <a:p>
            <a:r>
              <a:rPr lang="es-CO" b="1" dirty="0">
                <a:solidFill>
                  <a:srgbClr val="404040"/>
                </a:solidFill>
                <a:latin typeface="Arial" panose="020B0604020202020204" pitchFamily="34" charset="0"/>
                <a:ea typeface="Times New Roman" panose="02020603050405020304" pitchFamily="18" charset="0"/>
              </a:rPr>
              <a:t>( a + b ) </a:t>
            </a:r>
            <a:r>
              <a:rPr lang="es-CO" b="1" baseline="30000" dirty="0">
                <a:solidFill>
                  <a:srgbClr val="404040"/>
                </a:solidFill>
                <a:latin typeface="Arial" panose="020B0604020202020204" pitchFamily="34" charset="0"/>
                <a:ea typeface="Times New Roman" panose="02020603050405020304" pitchFamily="18" charset="0"/>
              </a:rPr>
              <a:t>2  </a:t>
            </a:r>
            <a:r>
              <a:rPr lang="es-CO" b="1" dirty="0">
                <a:solidFill>
                  <a:srgbClr val="404040"/>
                </a:solidFill>
                <a:latin typeface="Arial" panose="020B0604020202020204" pitchFamily="34" charset="0"/>
                <a:ea typeface="Times New Roman" panose="02020603050405020304" pitchFamily="18" charset="0"/>
              </a:rPr>
              <a:t> =   ( a + b )  ( a + b )  =   </a:t>
            </a:r>
            <a:r>
              <a:rPr lang="es-CO" b="1" dirty="0">
                <a:solidFill>
                  <a:srgbClr val="FF0000"/>
                </a:solidFill>
                <a:latin typeface="Arial" panose="020B0604020202020204" pitchFamily="34" charset="0"/>
                <a:ea typeface="Times New Roman" panose="02020603050405020304" pitchFamily="18" charset="0"/>
              </a:rPr>
              <a:t>a </a:t>
            </a:r>
            <a:r>
              <a:rPr lang="es-CO"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s-CO" b="1" dirty="0">
                <a:solidFill>
                  <a:srgbClr val="FF0000"/>
                </a:solidFill>
                <a:latin typeface="Arial" panose="020B0604020202020204" pitchFamily="34" charset="0"/>
                <a:ea typeface="Times New Roman" panose="02020603050405020304" pitchFamily="18" charset="0"/>
              </a:rPr>
              <a:t> a  </a:t>
            </a:r>
            <a:r>
              <a:rPr lang="es-CO" b="1" dirty="0">
                <a:solidFill>
                  <a:srgbClr val="404040"/>
                </a:solidFill>
                <a:latin typeface="Arial" panose="020B0604020202020204" pitchFamily="34" charset="0"/>
                <a:ea typeface="Times New Roman" panose="02020603050405020304" pitchFamily="18" charset="0"/>
              </a:rPr>
              <a:t>+ </a:t>
            </a:r>
            <a:r>
              <a:rPr lang="es-CO" b="1" dirty="0">
                <a:solidFill>
                  <a:srgbClr val="FF0000"/>
                </a:solidFill>
                <a:latin typeface="Arial" panose="020B0604020202020204" pitchFamily="34" charset="0"/>
                <a:ea typeface="Times New Roman" panose="02020603050405020304" pitchFamily="18" charset="0"/>
              </a:rPr>
              <a:t>a </a:t>
            </a:r>
            <a:r>
              <a:rPr lang="es-CO"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s-CO" b="1" dirty="0">
                <a:solidFill>
                  <a:srgbClr val="FF0000"/>
                </a:solidFill>
                <a:latin typeface="Arial" panose="020B0604020202020204" pitchFamily="34" charset="0"/>
                <a:ea typeface="Times New Roman" panose="02020603050405020304" pitchFamily="18" charset="0"/>
              </a:rPr>
              <a:t> b  </a:t>
            </a:r>
            <a:r>
              <a:rPr lang="es-CO" b="1" dirty="0">
                <a:solidFill>
                  <a:srgbClr val="404040"/>
                </a:solidFill>
                <a:latin typeface="Arial" panose="020B0604020202020204" pitchFamily="34" charset="0"/>
                <a:ea typeface="Times New Roman" panose="02020603050405020304" pitchFamily="18" charset="0"/>
              </a:rPr>
              <a:t>+ </a:t>
            </a:r>
            <a:r>
              <a:rPr lang="es-CO" b="1" dirty="0">
                <a:solidFill>
                  <a:srgbClr val="00B050"/>
                </a:solidFill>
                <a:latin typeface="Arial" panose="020B0604020202020204" pitchFamily="34" charset="0"/>
                <a:ea typeface="Times New Roman" panose="02020603050405020304" pitchFamily="18" charset="0"/>
              </a:rPr>
              <a:t>b </a:t>
            </a: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s-CO" b="1" dirty="0">
                <a:solidFill>
                  <a:srgbClr val="00B050"/>
                </a:solidFill>
                <a:latin typeface="Arial" panose="020B0604020202020204" pitchFamily="34" charset="0"/>
                <a:ea typeface="Times New Roman" panose="02020603050405020304" pitchFamily="18" charset="0"/>
              </a:rPr>
              <a:t> a</a:t>
            </a:r>
            <a:r>
              <a:rPr lang="es-CO" b="1" dirty="0">
                <a:solidFill>
                  <a:srgbClr val="404040"/>
                </a:solidFill>
                <a:latin typeface="Arial" panose="020B0604020202020204" pitchFamily="34" charset="0"/>
                <a:ea typeface="Times New Roman" panose="02020603050405020304" pitchFamily="18" charset="0"/>
              </a:rPr>
              <a:t>  + </a:t>
            </a:r>
            <a:r>
              <a:rPr lang="es-CO" b="1" dirty="0">
                <a:solidFill>
                  <a:srgbClr val="00B050"/>
                </a:solidFill>
                <a:latin typeface="Arial" panose="020B0604020202020204" pitchFamily="34" charset="0"/>
                <a:ea typeface="Times New Roman" panose="02020603050405020304" pitchFamily="18" charset="0"/>
              </a:rPr>
              <a:t>b </a:t>
            </a:r>
            <a:r>
              <a:rPr lang="es-CO"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s-CO" b="1" dirty="0">
                <a:solidFill>
                  <a:srgbClr val="00B050"/>
                </a:solidFill>
                <a:latin typeface="Arial" panose="020B0604020202020204" pitchFamily="34" charset="0"/>
                <a:ea typeface="Times New Roman" panose="02020603050405020304" pitchFamily="18" charset="0"/>
              </a:rPr>
              <a:t> b</a:t>
            </a:r>
            <a:r>
              <a:rPr lang="es-CO" dirty="0"/>
              <a:t> </a:t>
            </a:r>
          </a:p>
          <a:p>
            <a:endParaRPr lang="es-CO" dirty="0"/>
          </a:p>
          <a:p>
            <a:endParaRPr lang="es-CO" dirty="0"/>
          </a:p>
          <a:p>
            <a:r>
              <a:rPr lang="es-CO" dirty="0"/>
              <a:t>                                                    </a:t>
            </a:r>
            <a:r>
              <a:rPr lang="es-CO" sz="3200" dirty="0">
                <a:latin typeface="Aharoni" panose="02010803020104030203" pitchFamily="2" charset="-79"/>
                <a:cs typeface="Aharoni" panose="02010803020104030203" pitchFamily="2" charset="-79"/>
              </a:rPr>
              <a:t>=  a</a:t>
            </a:r>
            <a:r>
              <a:rPr lang="es-CO" sz="3200" baseline="30000" dirty="0">
                <a:latin typeface="Aharoni" panose="02010803020104030203" pitchFamily="2" charset="-79"/>
                <a:cs typeface="Aharoni" panose="02010803020104030203" pitchFamily="2" charset="-79"/>
              </a:rPr>
              <a:t>2 </a:t>
            </a:r>
            <a:r>
              <a:rPr lang="es-CO" sz="3200" dirty="0">
                <a:latin typeface="Aharoni" panose="02010803020104030203" pitchFamily="2" charset="-79"/>
                <a:cs typeface="Aharoni" panose="02010803020104030203" pitchFamily="2" charset="-79"/>
              </a:rPr>
              <a:t>+ 2ab + b</a:t>
            </a:r>
            <a:r>
              <a:rPr lang="es-CO" sz="3200" baseline="30000" dirty="0">
                <a:latin typeface="Aharoni" panose="02010803020104030203" pitchFamily="2" charset="-79"/>
                <a:cs typeface="Aharoni" panose="02010803020104030203" pitchFamily="2" charset="-79"/>
              </a:rPr>
              <a:t>2</a:t>
            </a:r>
            <a:endParaRPr lang="es-CO" sz="3200" dirty="0">
              <a:latin typeface="Aharoni" panose="02010803020104030203" pitchFamily="2" charset="-79"/>
              <a:cs typeface="Aharoni" panose="02010803020104030203" pitchFamily="2" charset="-79"/>
            </a:endParaRPr>
          </a:p>
        </p:txBody>
      </p:sp>
      <p:sp>
        <p:nvSpPr>
          <p:cNvPr id="4" name="Flecha curvada hacia arriba 3">
            <a:extLst>
              <a:ext uri="{FF2B5EF4-FFF2-40B4-BE49-F238E27FC236}">
                <a16:creationId xmlns:a16="http://schemas.microsoft.com/office/drawing/2014/main" id="{1ABE7F56-58FB-964C-B7BF-2D14B84F2B61}"/>
              </a:ext>
            </a:extLst>
          </p:cNvPr>
          <p:cNvSpPr/>
          <p:nvPr/>
        </p:nvSpPr>
        <p:spPr>
          <a:xfrm>
            <a:off x="3360717" y="2695698"/>
            <a:ext cx="1080654" cy="225631"/>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Flecha curvada hacia arriba 4">
            <a:extLst>
              <a:ext uri="{FF2B5EF4-FFF2-40B4-BE49-F238E27FC236}">
                <a16:creationId xmlns:a16="http://schemas.microsoft.com/office/drawing/2014/main" id="{3E9F5BF0-4E0A-A741-AEB8-B5F748A7F719}"/>
              </a:ext>
            </a:extLst>
          </p:cNvPr>
          <p:cNvSpPr/>
          <p:nvPr/>
        </p:nvSpPr>
        <p:spPr>
          <a:xfrm>
            <a:off x="3360717" y="2695698"/>
            <a:ext cx="1603169" cy="581892"/>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Flecha curvada hacia abajo 5">
            <a:extLst>
              <a:ext uri="{FF2B5EF4-FFF2-40B4-BE49-F238E27FC236}">
                <a16:creationId xmlns:a16="http://schemas.microsoft.com/office/drawing/2014/main" id="{1DCA1A40-D2DA-B34C-A73D-C6F8F45A7120}"/>
              </a:ext>
            </a:extLst>
          </p:cNvPr>
          <p:cNvSpPr/>
          <p:nvPr/>
        </p:nvSpPr>
        <p:spPr>
          <a:xfrm>
            <a:off x="3800104" y="2280062"/>
            <a:ext cx="641267" cy="166255"/>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Flecha curvada hacia abajo 6">
            <a:extLst>
              <a:ext uri="{FF2B5EF4-FFF2-40B4-BE49-F238E27FC236}">
                <a16:creationId xmlns:a16="http://schemas.microsoft.com/office/drawing/2014/main" id="{C341A357-2215-D94D-9DC5-5803E76966E9}"/>
              </a:ext>
            </a:extLst>
          </p:cNvPr>
          <p:cNvSpPr/>
          <p:nvPr/>
        </p:nvSpPr>
        <p:spPr>
          <a:xfrm>
            <a:off x="3800104" y="1923803"/>
            <a:ext cx="1163782" cy="522514"/>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5" name="Onda 14">
            <a:extLst>
              <a:ext uri="{FF2B5EF4-FFF2-40B4-BE49-F238E27FC236}">
                <a16:creationId xmlns:a16="http://schemas.microsoft.com/office/drawing/2014/main" id="{5DA3452B-79EF-924D-875F-21755CA1D5A6}"/>
              </a:ext>
            </a:extLst>
          </p:cNvPr>
          <p:cNvSpPr/>
          <p:nvPr/>
        </p:nvSpPr>
        <p:spPr>
          <a:xfrm>
            <a:off x="4963887" y="3277591"/>
            <a:ext cx="3420092" cy="1425038"/>
          </a:xfrm>
          <a:prstGeom prst="wave">
            <a:avLst>
              <a:gd name="adj1" fmla="val 12500"/>
              <a:gd name="adj2" fmla="val -80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1089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56442-0D1A-E24D-A195-FEF369D19211}"/>
              </a:ext>
            </a:extLst>
          </p:cNvPr>
          <p:cNvSpPr>
            <a:spLocks noGrp="1"/>
          </p:cNvSpPr>
          <p:nvPr>
            <p:ph type="title"/>
          </p:nvPr>
        </p:nvSpPr>
        <p:spPr>
          <a:xfrm>
            <a:off x="643467" y="643467"/>
            <a:ext cx="3684437" cy="5571066"/>
          </a:xfrm>
        </p:spPr>
        <p:txBody>
          <a:bodyPr>
            <a:normAutofit fontScale="90000"/>
          </a:bodyPr>
          <a:lstStyle/>
          <a:p>
            <a:pPr algn="r"/>
            <a:br>
              <a:rPr lang="es-CO" sz="4600" b="1"/>
            </a:br>
            <a:br>
              <a:rPr lang="es-CO" sz="4600" b="1"/>
            </a:br>
            <a:r>
              <a:rPr lang="es-CO" sz="4600" b="1"/>
              <a:t>REGLA GENERAL DEL CUADRADO DE LA SUMA DE DOS CANTIDADES</a:t>
            </a:r>
            <a:br>
              <a:rPr lang="es-CO" sz="4600"/>
            </a:br>
            <a:r>
              <a:rPr lang="es-CO" sz="4600" b="1"/>
              <a:t> </a:t>
            </a:r>
            <a:br>
              <a:rPr lang="es-CO" sz="4600"/>
            </a:br>
            <a:endParaRPr lang="es-CO" sz="4600"/>
          </a:p>
        </p:txBody>
      </p:sp>
      <p:graphicFrame>
        <p:nvGraphicFramePr>
          <p:cNvPr id="5" name="Marcador de contenido 2">
            <a:extLst>
              <a:ext uri="{FF2B5EF4-FFF2-40B4-BE49-F238E27FC236}">
                <a16:creationId xmlns:a16="http://schemas.microsoft.com/office/drawing/2014/main" id="{5A0CE0B5-91C5-4A5D-8883-D1C44362A373}"/>
              </a:ext>
            </a:extLst>
          </p:cNvPr>
          <p:cNvGraphicFramePr>
            <a:graphicFrameLocks noGrp="1"/>
          </p:cNvGraphicFramePr>
          <p:nvPr>
            <p:ph idx="1"/>
            <p:extLst>
              <p:ext uri="{D42A27DB-BD31-4B8C-83A1-F6EECF244321}">
                <p14:modId xmlns:p14="http://schemas.microsoft.com/office/powerpoint/2010/main" val="263041801"/>
              </p:ext>
            </p:extLst>
          </p:nvPr>
        </p:nvGraphicFramePr>
        <p:xfrm>
          <a:off x="4971371" y="643467"/>
          <a:ext cx="6574112"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5490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A0E6A-EC89-9146-835F-9583D7EF9163}"/>
              </a:ext>
            </a:extLst>
          </p:cNvPr>
          <p:cNvSpPr>
            <a:spLocks noGrp="1"/>
          </p:cNvSpPr>
          <p:nvPr>
            <p:ph type="title"/>
          </p:nvPr>
        </p:nvSpPr>
        <p:spPr/>
        <p:txBody>
          <a:bodyPr>
            <a:normAutofit fontScale="90000"/>
          </a:bodyPr>
          <a:lstStyle/>
          <a:p>
            <a:r>
              <a:rPr lang="es-CO" b="1" dirty="0"/>
              <a:t>REPRESENTACION GEOMETRICA</a:t>
            </a:r>
            <a:br>
              <a:rPr lang="es-CO" dirty="0"/>
            </a:br>
            <a:r>
              <a:rPr lang="es-CO" b="1" dirty="0"/>
              <a:t> </a:t>
            </a:r>
            <a:br>
              <a:rPr lang="es-CO" dirty="0"/>
            </a:br>
            <a:endParaRPr lang="es-CO" dirty="0"/>
          </a:p>
        </p:txBody>
      </p:sp>
      <p:pic>
        <p:nvPicPr>
          <p:cNvPr id="4" name="Marcador de contenido 3" descr="Identidades notables (Igualdades o productos notables)">
            <a:extLst>
              <a:ext uri="{FF2B5EF4-FFF2-40B4-BE49-F238E27FC236}">
                <a16:creationId xmlns:a16="http://schemas.microsoft.com/office/drawing/2014/main" id="{A607549A-06B6-BA44-A276-167F1796B49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1357314"/>
            <a:ext cx="7351175" cy="5143500"/>
          </a:xfrm>
          <a:prstGeom prst="rect">
            <a:avLst/>
          </a:prstGeom>
          <a:noFill/>
          <a:ln>
            <a:noFill/>
          </a:ln>
        </p:spPr>
      </p:pic>
    </p:spTree>
    <p:extLst>
      <p:ext uri="{BB962C8B-B14F-4D97-AF65-F5344CB8AC3E}">
        <p14:creationId xmlns:p14="http://schemas.microsoft.com/office/powerpoint/2010/main" val="47881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c 5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5">
            <a:extLst>
              <a:ext uri="{FF2B5EF4-FFF2-40B4-BE49-F238E27FC236}">
                <a16:creationId xmlns:a16="http://schemas.microsoft.com/office/drawing/2014/main" id="{1F45BAE8-F846-FB4D-B18D-F20346331052}"/>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ct val="0"/>
              </a:spcAft>
              <a:buClrTx/>
              <a:buSzTx/>
              <a:buFont typeface="Arial" panose="020B0604020202020204" pitchFamily="34" charset="0"/>
              <a:buChar char="•"/>
              <a:tabLst/>
            </a:pPr>
            <a:endParaRPr kumimoji="0" lang="en-US" altLang="es-CO" b="0" i="0" u="none" strike="noStrike" cap="none" normalizeH="0" baseline="0">
              <a:ln>
                <a:noFill/>
              </a:ln>
              <a:effectLst/>
            </a:endParaRPr>
          </a:p>
        </p:txBody>
      </p:sp>
      <p:sp>
        <p:nvSpPr>
          <p:cNvPr id="9" name="Rectangle 6">
            <a:extLst>
              <a:ext uri="{FF2B5EF4-FFF2-40B4-BE49-F238E27FC236}">
                <a16:creationId xmlns:a16="http://schemas.microsoft.com/office/drawing/2014/main" id="{3CA3BF48-B55F-D743-BB67-F2DF285C5011}"/>
              </a:ext>
            </a:extLst>
          </p:cNvPr>
          <p:cNvSpPr>
            <a:spLocks noChangeArrowheads="1"/>
          </p:cNvSpPr>
          <p:nvPr/>
        </p:nvSpPr>
        <p:spPr bwMode="auto">
          <a:xfrm>
            <a:off x="498475" y="33409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s-CO" altLang="es-CO" sz="1000" b="0" i="0" u="none" strike="noStrike" cap="none" normalizeH="0" baseline="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kumimoji="0" lang="es-CO" altLang="es-CO"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itchFamily="2" charset="2"/>
            </a:endParaRPr>
          </a:p>
        </p:txBody>
      </p:sp>
      <p:sp>
        <p:nvSpPr>
          <p:cNvPr id="13" name="Rectangle 11">
            <a:extLst>
              <a:ext uri="{FF2B5EF4-FFF2-40B4-BE49-F238E27FC236}">
                <a16:creationId xmlns:a16="http://schemas.microsoft.com/office/drawing/2014/main" id="{3D7C9DD1-BCA0-284E-8584-2DE39D831B1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anose="020B0604020202020204" pitchFamily="34" charset="0"/>
            </a:endParaRPr>
          </a:p>
        </p:txBody>
      </p:sp>
      <p:sp>
        <p:nvSpPr>
          <p:cNvPr id="46" name="Rectángulo 45">
            <a:extLst>
              <a:ext uri="{FF2B5EF4-FFF2-40B4-BE49-F238E27FC236}">
                <a16:creationId xmlns:a16="http://schemas.microsoft.com/office/drawing/2014/main" id="{DDEE0D17-255D-9042-A988-C4FEEB288EE2}"/>
              </a:ext>
            </a:extLst>
          </p:cNvPr>
          <p:cNvSpPr/>
          <p:nvPr/>
        </p:nvSpPr>
        <p:spPr>
          <a:xfrm>
            <a:off x="1353787" y="868679"/>
            <a:ext cx="7790213" cy="3693319"/>
          </a:xfrm>
          <a:prstGeom prst="rect">
            <a:avLst/>
          </a:prstGeom>
        </p:spPr>
        <p:txBody>
          <a:bodyPr wrap="square">
            <a:spAutoFit/>
          </a:bodyPr>
          <a:lstStyle/>
          <a:p>
            <a:pPr marL="342900" lvl="0" indent="-342900">
              <a:spcAft>
                <a:spcPts val="600"/>
              </a:spcAft>
              <a:buClr>
                <a:srgbClr val="FF0000"/>
              </a:buClr>
              <a:buFont typeface="+mj-lt"/>
              <a:buAutoNum type="arabicPeriod"/>
            </a:pPr>
            <a:r>
              <a:rPr lang="es-CO" sz="2000" dirty="0">
                <a:solidFill>
                  <a:srgbClr val="002060"/>
                </a:solidFill>
                <a:latin typeface="Arial" panose="020B0604020202020204" pitchFamily="34" charset="0"/>
                <a:ea typeface="Calibri" panose="020F0502020204030204" pitchFamily="34" charset="0"/>
                <a:cs typeface="Times New Roman" panose="02020603050405020304" pitchFamily="18" charset="0"/>
              </a:rPr>
              <a:t>( X + 8 ) </a:t>
            </a:r>
            <a:r>
              <a:rPr lang="es-CO" sz="2000" baseline="30000" dirty="0">
                <a:solidFill>
                  <a:srgbClr val="002060"/>
                </a:solidFill>
                <a:latin typeface="Arial" panose="020B0604020202020204" pitchFamily="34" charset="0"/>
                <a:ea typeface="Calibri" panose="020F0502020204030204" pitchFamily="34" charset="0"/>
                <a:cs typeface="Times New Roman" panose="02020603050405020304" pitchFamily="18" charset="0"/>
              </a:rPr>
              <a:t>2 </a:t>
            </a:r>
            <a:r>
              <a:rPr lang="es-CO" sz="2000" dirty="0">
                <a:solidFill>
                  <a:srgbClr val="002060"/>
                </a:solidFill>
                <a:latin typeface="Arial" panose="020B0604020202020204" pitchFamily="34" charset="0"/>
                <a:ea typeface="Calibri" panose="020F0502020204030204" pitchFamily="34" charset="0"/>
                <a:cs typeface="Times New Roman" panose="02020603050405020304" pitchFamily="18" charset="0"/>
              </a:rPr>
              <a:t> =   X </a:t>
            </a:r>
            <a:r>
              <a:rPr lang="es-CO" sz="2000" baseline="30000" dirty="0">
                <a:solidFill>
                  <a:srgbClr val="002060"/>
                </a:solidFill>
                <a:latin typeface="Arial" panose="020B0604020202020204" pitchFamily="34" charset="0"/>
                <a:ea typeface="Calibri" panose="020F0502020204030204" pitchFamily="34" charset="0"/>
                <a:cs typeface="Times New Roman" panose="02020603050405020304" pitchFamily="18" charset="0"/>
              </a:rPr>
              <a:t>2  </a:t>
            </a:r>
            <a:r>
              <a:rPr lang="es-CO" sz="2000" dirty="0">
                <a:latin typeface="Arial" panose="020B0604020202020204" pitchFamily="34" charset="0"/>
                <a:ea typeface="Calibri" panose="020F0502020204030204" pitchFamily="34" charset="0"/>
                <a:cs typeface="Times New Roman" panose="02020603050405020304" pitchFamily="18" charset="0"/>
              </a:rPr>
              <a:t>+  </a:t>
            </a:r>
            <a:r>
              <a:rPr lang="es-CO" sz="2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2</a:t>
            </a:r>
            <a:r>
              <a:rPr lang="es-CO" sz="2000" b="1"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itchFamily="2" charset="2"/>
              </a:rPr>
              <a:t></a:t>
            </a:r>
            <a:r>
              <a:rPr lang="es-CO" sz="2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X  </a:t>
            </a:r>
            <a:r>
              <a:rPr lang="es-CO" sz="2000" b="1"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itchFamily="2" charset="2"/>
              </a:rPr>
              <a:t></a:t>
            </a:r>
            <a:r>
              <a:rPr lang="es-CO" sz="2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8  </a:t>
            </a:r>
            <a:r>
              <a:rPr lang="es-CO" sz="2000" dirty="0">
                <a:latin typeface="Arial" panose="020B0604020202020204" pitchFamily="34" charset="0"/>
                <a:ea typeface="Calibri" panose="020F0502020204030204" pitchFamily="34" charset="0"/>
                <a:cs typeface="Times New Roman" panose="02020603050405020304" pitchFamily="18" charset="0"/>
              </a:rPr>
              <a:t>+  8 </a:t>
            </a:r>
            <a:r>
              <a:rPr lang="es-CO" sz="2000" baseline="30000" dirty="0">
                <a:latin typeface="Arial" panose="020B0604020202020204" pitchFamily="34" charset="0"/>
                <a:ea typeface="Calibri" panose="020F0502020204030204" pitchFamily="34" charset="0"/>
                <a:cs typeface="Times New Roman" panose="02020603050405020304" pitchFamily="18" charset="0"/>
              </a:rPr>
              <a:t>2                                           </a:t>
            </a:r>
            <a:r>
              <a:rPr lang="es-CO" sz="2000" dirty="0">
                <a:latin typeface="Arial" panose="020B0604020202020204" pitchFamily="34" charset="0"/>
                <a:ea typeface="Calibri" panose="020F0502020204030204" pitchFamily="34" charset="0"/>
                <a:cs typeface="Times New Roman" panose="02020603050405020304" pitchFamily="18" charset="0"/>
              </a:rPr>
              <a:t>X </a:t>
            </a:r>
            <a:r>
              <a:rPr lang="es-CO" sz="2000" baseline="30000" dirty="0">
                <a:latin typeface="Arial" panose="020B0604020202020204" pitchFamily="34" charset="0"/>
                <a:ea typeface="Calibri" panose="020F0502020204030204" pitchFamily="34" charset="0"/>
                <a:cs typeface="Times New Roman" panose="02020603050405020304" pitchFamily="18" charset="0"/>
              </a:rPr>
              <a:t>2 </a:t>
            </a:r>
            <a:r>
              <a:rPr lang="es-CO" sz="2000" dirty="0">
                <a:latin typeface="Arial" panose="020B0604020202020204" pitchFamily="34" charset="0"/>
                <a:ea typeface="Calibri" panose="020F0502020204030204" pitchFamily="34" charset="0"/>
                <a:cs typeface="Times New Roman" panose="02020603050405020304" pitchFamily="18" charset="0"/>
              </a:rPr>
              <a:t> = X </a:t>
            </a:r>
            <a:r>
              <a:rPr lang="es-CO" sz="2000" dirty="0">
                <a:latin typeface="Arial" panose="020B0604020202020204" pitchFamily="34" charset="0"/>
                <a:ea typeface="Calibri" panose="020F0502020204030204" pitchFamily="34" charset="0"/>
                <a:cs typeface="Arial" panose="020B0604020202020204" pitchFamily="34" charset="0"/>
                <a:sym typeface="Wingdings" pitchFamily="2" charset="2"/>
              </a:rPr>
              <a:t></a:t>
            </a:r>
            <a:r>
              <a:rPr lang="es-CO" sz="2000" dirty="0">
                <a:latin typeface="Arial" panose="020B0604020202020204" pitchFamily="34" charset="0"/>
                <a:ea typeface="Calibri" panose="020F0502020204030204" pitchFamily="34" charset="0"/>
                <a:cs typeface="Times New Roman" panose="02020603050405020304" pitchFamily="18" charset="0"/>
              </a:rPr>
              <a:t> X</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s-CO" sz="2000" dirty="0">
                <a:solidFill>
                  <a:srgbClr val="002060"/>
                </a:solidFill>
                <a:latin typeface="Arial" panose="020B0604020202020204" pitchFamily="34" charset="0"/>
                <a:ea typeface="Calibri" panose="020F0502020204030204" pitchFamily="34" charset="0"/>
              </a:rPr>
              <a:t> </a:t>
            </a:r>
            <a:r>
              <a:rPr lang="es-CO" sz="2000" dirty="0"/>
              <a:t>                                                                                                                     = X</a:t>
            </a:r>
            <a:r>
              <a:rPr lang="es-CO" sz="2000" baseline="30000" dirty="0"/>
              <a:t>2 </a:t>
            </a:r>
            <a:r>
              <a:rPr lang="es-CO" sz="2000" dirty="0"/>
              <a:t> </a:t>
            </a:r>
          </a:p>
          <a:p>
            <a:pPr>
              <a:spcAft>
                <a:spcPts val="600"/>
              </a:spcAft>
            </a:pPr>
            <a:endParaRPr lang="es-CO" sz="2000" dirty="0"/>
          </a:p>
          <a:p>
            <a:pPr>
              <a:spcAft>
                <a:spcPts val="600"/>
              </a:spcAft>
            </a:pPr>
            <a:r>
              <a:rPr lang="es-CO" sz="2000" dirty="0"/>
              <a:t>                          = X </a:t>
            </a:r>
            <a:r>
              <a:rPr lang="es-CO" sz="2000" baseline="30000" dirty="0"/>
              <a:t>2  </a:t>
            </a:r>
            <a:r>
              <a:rPr lang="es-CO" sz="2000" dirty="0"/>
              <a:t>    +  </a:t>
            </a:r>
            <a:r>
              <a:rPr lang="es-CO" sz="2000" b="1" dirty="0">
                <a:solidFill>
                  <a:srgbClr val="00B050"/>
                </a:solidFill>
              </a:rPr>
              <a:t>16 X     </a:t>
            </a:r>
            <a:r>
              <a:rPr lang="es-CO" sz="2000" dirty="0"/>
              <a:t>+  64                                             8</a:t>
            </a:r>
            <a:r>
              <a:rPr lang="es-CO" sz="2000" baseline="30000" dirty="0"/>
              <a:t> 2 </a:t>
            </a:r>
            <a:r>
              <a:rPr lang="es-CO" sz="2000" dirty="0"/>
              <a:t> =  8 </a:t>
            </a:r>
            <a:r>
              <a:rPr lang="es-CO" sz="2000" dirty="0">
                <a:sym typeface="Wingdings" pitchFamily="2" charset="2"/>
              </a:rPr>
              <a:t></a:t>
            </a:r>
            <a:r>
              <a:rPr lang="es-CO" sz="2000" dirty="0"/>
              <a:t> 8 </a:t>
            </a:r>
          </a:p>
          <a:p>
            <a:pPr>
              <a:spcAft>
                <a:spcPts val="600"/>
              </a:spcAft>
            </a:pPr>
            <a:r>
              <a:rPr lang="es-CO" sz="2000" dirty="0"/>
              <a:t>                                                                                                                    = 64</a:t>
            </a:r>
          </a:p>
          <a:p>
            <a:pPr>
              <a:spcAft>
                <a:spcPts val="600"/>
              </a:spcAft>
            </a:pPr>
            <a:r>
              <a:rPr lang="es-CO" sz="4000" dirty="0"/>
              <a:t>EJEMPLO 1</a:t>
            </a:r>
          </a:p>
          <a:p>
            <a:pPr>
              <a:spcAft>
                <a:spcPts val="600"/>
              </a:spcAft>
            </a:pPr>
            <a:endParaRPr lang="es-CO" dirty="0"/>
          </a:p>
          <a:p>
            <a:pPr>
              <a:spcAft>
                <a:spcPts val="600"/>
              </a:spcAft>
            </a:pPr>
            <a:endParaRPr lang="es-CO" dirty="0"/>
          </a:p>
          <a:p>
            <a:pPr>
              <a:spcAft>
                <a:spcPts val="600"/>
              </a:spcAft>
            </a:pPr>
            <a:endParaRPr lang="es-CO" dirty="0"/>
          </a:p>
        </p:txBody>
      </p:sp>
      <p:sp>
        <p:nvSpPr>
          <p:cNvPr id="47" name="Flecha curvada hacia arriba 46">
            <a:extLst>
              <a:ext uri="{FF2B5EF4-FFF2-40B4-BE49-F238E27FC236}">
                <a16:creationId xmlns:a16="http://schemas.microsoft.com/office/drawing/2014/main" id="{F8F2F9A9-B1DA-9845-B041-D0554DAD98C5}"/>
              </a:ext>
            </a:extLst>
          </p:cNvPr>
          <p:cNvSpPr/>
          <p:nvPr/>
        </p:nvSpPr>
        <p:spPr>
          <a:xfrm>
            <a:off x="3895106" y="1175657"/>
            <a:ext cx="1056904" cy="368135"/>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29823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9" name="Picture 2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2" name="Picture 3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4" name="Straight Connector 3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065AA0E0-548F-E646-BD50-442C672F8AC5}"/>
              </a:ext>
            </a:extLst>
          </p:cNvPr>
          <p:cNvSpPr>
            <a:spLocks noGrp="1"/>
          </p:cNvSpPr>
          <p:nvPr>
            <p:ph type="title"/>
          </p:nvPr>
        </p:nvSpPr>
        <p:spPr>
          <a:xfrm>
            <a:off x="826852" y="872061"/>
            <a:ext cx="3073940" cy="2888196"/>
          </a:xfrm>
        </p:spPr>
        <p:txBody>
          <a:bodyPr vert="horz" lIns="91440" tIns="45720" rIns="91440" bIns="45720" rtlCol="0" anchor="b">
            <a:normAutofit/>
          </a:bodyPr>
          <a:lstStyle/>
          <a:p>
            <a:r>
              <a:rPr lang="en-US" dirty="0">
                <a:solidFill>
                  <a:srgbClr val="262626"/>
                </a:solidFill>
              </a:rPr>
              <a:t>EJEMPLO 2</a:t>
            </a:r>
          </a:p>
        </p:txBody>
      </p:sp>
      <p:sp useBgFill="1">
        <p:nvSpPr>
          <p:cNvPr id="42" name="Rectangle 4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44601D34-8395-444F-AF0B-6F1C25D8602B}"/>
              </a:ext>
            </a:extLst>
          </p:cNvPr>
          <p:cNvPicPr/>
          <p:nvPr/>
        </p:nvPicPr>
        <p:blipFill rotWithShape="1">
          <a:blip r:embed="rId5">
            <a:extLst>
              <a:ext uri="{28A0092B-C50C-407E-A947-70E740481C1C}">
                <a14:useLocalDpi xmlns:a14="http://schemas.microsoft.com/office/drawing/2010/main" val="0"/>
              </a:ext>
            </a:extLst>
          </a:blip>
          <a:srcRect l="2053" b="71854"/>
          <a:stretch/>
        </p:blipFill>
        <p:spPr bwMode="auto">
          <a:xfrm>
            <a:off x="5435910" y="1203960"/>
            <a:ext cx="6098041" cy="432816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048249947"/>
      </p:ext>
    </p:extLst>
  </p:cSld>
  <p:clrMapOvr>
    <a:masterClrMapping/>
  </p:clrMapOvr>
</p:sld>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TotalTime>
  <Words>259</Words>
  <Application>Microsoft Macintosh PowerPoint</Application>
  <PresentationFormat>Panorámica</PresentationFormat>
  <Paragraphs>26</Paragraphs>
  <Slides>7</Slides>
  <Notes>0</Notes>
  <HiddenSlides>0</HiddenSlides>
  <MMClips>0</MMClips>
  <ScaleCrop>false</ScaleCrop>
  <HeadingPairs>
    <vt:vector size="6" baseType="variant">
      <vt:variant>
        <vt:lpstr>Fuentes usadas</vt:lpstr>
      </vt:variant>
      <vt:variant>
        <vt:i4>13</vt:i4>
      </vt:variant>
      <vt:variant>
        <vt:lpstr>Tema</vt:lpstr>
      </vt:variant>
      <vt:variant>
        <vt:i4>7</vt:i4>
      </vt:variant>
      <vt:variant>
        <vt:lpstr>Títulos de diapositiva</vt:lpstr>
      </vt:variant>
      <vt:variant>
        <vt:i4>7</vt:i4>
      </vt:variant>
    </vt:vector>
  </HeadingPairs>
  <TitlesOfParts>
    <vt:vector size="27" baseType="lpstr">
      <vt:lpstr>Aharoni</vt:lpstr>
      <vt:lpstr>Arial</vt:lpstr>
      <vt:lpstr>Avenir Next LT Pro</vt:lpstr>
      <vt:lpstr>Avenir Next LT Pro Light</vt:lpstr>
      <vt:lpstr>Calibri</vt:lpstr>
      <vt:lpstr>Calibri Light</vt:lpstr>
      <vt:lpstr>Century Gothic</vt:lpstr>
      <vt:lpstr>Garamond</vt:lpstr>
      <vt:lpstr>Gill Sans MT</vt:lpstr>
      <vt:lpstr>Impact</vt:lpstr>
      <vt:lpstr>Sitka Subheading</vt:lpstr>
      <vt:lpstr>Trebuchet MS</vt:lpstr>
      <vt:lpstr>Wingdings 3</vt:lpstr>
      <vt:lpstr>PebbleVTI</vt:lpstr>
      <vt:lpstr>Faceta</vt:lpstr>
      <vt:lpstr>Distintivo</vt:lpstr>
      <vt:lpstr>Espiral</vt:lpstr>
      <vt:lpstr>Tema de Office</vt:lpstr>
      <vt:lpstr>1_Tema de Office</vt:lpstr>
      <vt:lpstr>Orgánico</vt:lpstr>
      <vt:lpstr>PRODUCTOS NOTABLES</vt:lpstr>
      <vt:lpstr>CUADRADO DE LA SUMA DE DOS CANTIDADES </vt:lpstr>
      <vt:lpstr>Presentación de PowerPoint</vt:lpstr>
      <vt:lpstr>  REGLA GENERAL DEL CUADRADO DE LA SUMA DE DOS CANTIDADES   </vt:lpstr>
      <vt:lpstr>REPRESENTACION GEOMETRICA   </vt:lpstr>
      <vt:lpstr>Presentación de PowerPoint</vt:lpstr>
      <vt:lpstr>EJEMPLO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PRODUCTOS NOTABLES</dc:title>
  <dc:creator>sarah florez</dc:creator>
  <cp:lastModifiedBy>sarah florez</cp:lastModifiedBy>
  <cp:revision>1</cp:revision>
  <dcterms:created xsi:type="dcterms:W3CDTF">2020-09-03T00:10:19Z</dcterms:created>
  <dcterms:modified xsi:type="dcterms:W3CDTF">2020-09-03T00:11:43Z</dcterms:modified>
</cp:coreProperties>
</file>