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  <p:sldMasterId id="2147483774" r:id="rId2"/>
    <p:sldMasterId id="2147483804" r:id="rId3"/>
    <p:sldMasterId id="2147483822" r:id="rId4"/>
    <p:sldMasterId id="2147483834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3"/>
  </p:normalViewPr>
  <p:slideViewPr>
    <p:cSldViewPr snapToGrid="0" snapToObjects="1">
      <p:cViewPr varScale="1">
        <p:scale>
          <a:sx n="90" d="100"/>
          <a:sy n="90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8T16:44:14.7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2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32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60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687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057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324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057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528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34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96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10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52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73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798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4417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79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8616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938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507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017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40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5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929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0607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427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91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992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9380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1933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0790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57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7532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407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3415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5139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172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8297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6809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1611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5326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48455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526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367076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3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4994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1302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800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971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389993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3463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98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65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052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867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8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850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703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219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0862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5983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029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512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642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8145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67462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1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174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106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5104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909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10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00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9/28/20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7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14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96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288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9/28/20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041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8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EBDD1931-9E86-4402-9A68-33A2D9EF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atrón de fondo&#10;&#10;Descripción generada automáticamente">
            <a:extLst>
              <a:ext uri="{FF2B5EF4-FFF2-40B4-BE49-F238E27FC236}">
                <a16:creationId xmlns:a16="http://schemas.microsoft.com/office/drawing/2014/main" id="{708310E0-FD57-4E84-B110-50038F361B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96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CC605CB-3EBF-2C45-B540-114508085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700"/>
              <a:t>PENDIENTE DE LA RECTA</a:t>
            </a:r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1AAB21-0F83-FC4F-A839-C81F4102F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004446"/>
            <a:ext cx="10515600" cy="4176897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4400" b="1" dirty="0" err="1"/>
              <a:t>En</a:t>
            </a:r>
            <a:r>
              <a:rPr lang="en-US" sz="4400" b="1" dirty="0"/>
              <a:t> la </a:t>
            </a:r>
            <a:r>
              <a:rPr lang="en-US" sz="4400" b="1" dirty="0" err="1"/>
              <a:t>expresión</a:t>
            </a:r>
            <a:r>
              <a:rPr lang="en-US" sz="4400" b="1" dirty="0"/>
              <a:t> y = mx + b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4400" b="1" dirty="0"/>
              <a:t>El valor de m es una </a:t>
            </a:r>
            <a:r>
              <a:rPr lang="en-US" sz="4400" b="1" dirty="0" err="1"/>
              <a:t>constante</a:t>
            </a:r>
            <a:r>
              <a:rPr lang="en-US" sz="4400" b="1" dirty="0"/>
              <a:t> </a:t>
            </a:r>
            <a:r>
              <a:rPr lang="en-US" sz="4400" b="1" dirty="0" err="1"/>
              <a:t>diferente</a:t>
            </a:r>
            <a:r>
              <a:rPr lang="en-US" sz="4400" b="1" dirty="0"/>
              <a:t> de cero </a:t>
            </a:r>
            <a:r>
              <a:rPr lang="en-US" sz="4400" b="1" dirty="0" err="1"/>
              <a:t>denominada</a:t>
            </a:r>
            <a:r>
              <a:rPr lang="en-US" sz="4400" b="1" dirty="0"/>
              <a:t> </a:t>
            </a:r>
            <a:r>
              <a:rPr lang="en-US" sz="4400" b="1" dirty="0" err="1"/>
              <a:t>pendiente</a:t>
            </a:r>
            <a:r>
              <a:rPr lang="en-US" sz="4400" b="1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4400" b="1" dirty="0"/>
              <a:t> La </a:t>
            </a:r>
            <a:r>
              <a:rPr lang="en-US" sz="4400" b="1" dirty="0" err="1"/>
              <a:t>pendiente</a:t>
            </a:r>
            <a:r>
              <a:rPr lang="en-US" sz="4400" b="1" dirty="0"/>
              <a:t> </a:t>
            </a:r>
            <a:r>
              <a:rPr lang="en-US" sz="4400" b="1" dirty="0" err="1"/>
              <a:t>está</a:t>
            </a:r>
            <a:r>
              <a:rPr lang="en-US" sz="4400" b="1" dirty="0"/>
              <a:t> </a:t>
            </a:r>
            <a:r>
              <a:rPr lang="en-US" sz="4400" b="1" dirty="0" err="1"/>
              <a:t>directamente</a:t>
            </a:r>
            <a:r>
              <a:rPr lang="en-US" sz="4400" b="1" dirty="0"/>
              <a:t> </a:t>
            </a:r>
            <a:r>
              <a:rPr lang="en-US" sz="4400" b="1" dirty="0" err="1"/>
              <a:t>relacionada</a:t>
            </a:r>
            <a:r>
              <a:rPr lang="en-US" sz="4400" b="1" dirty="0"/>
              <a:t> con la </a:t>
            </a:r>
            <a:r>
              <a:rPr lang="en-US" sz="4400" b="1" dirty="0" err="1"/>
              <a:t>inclinación</a:t>
            </a:r>
            <a:r>
              <a:rPr lang="en-US" sz="4400" b="1" dirty="0"/>
              <a:t> de la recta </a:t>
            </a:r>
            <a:r>
              <a:rPr lang="en-US" sz="4400" b="1" dirty="0" err="1"/>
              <a:t>cuya</a:t>
            </a:r>
            <a:r>
              <a:rPr lang="en-US" sz="4400" b="1" dirty="0"/>
              <a:t> </a:t>
            </a:r>
            <a:r>
              <a:rPr lang="en-US" sz="4400" b="1" dirty="0" err="1"/>
              <a:t>ecuación</a:t>
            </a:r>
            <a:r>
              <a:rPr lang="en-US" sz="4400" b="1" dirty="0"/>
              <a:t> es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4400" b="1" dirty="0"/>
              <a:t>y = mx + b.</a:t>
            </a:r>
          </a:p>
        </p:txBody>
      </p:sp>
    </p:spTree>
    <p:extLst>
      <p:ext uri="{BB962C8B-B14F-4D97-AF65-F5344CB8AC3E}">
        <p14:creationId xmlns:p14="http://schemas.microsoft.com/office/powerpoint/2010/main" val="3641060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8AAA65-86DD-C746-8CD3-CADF79676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CO" sz="4100"/>
              <a:t>PENDIENTE USANDO DOS PUNTOS</a:t>
            </a:r>
          </a:p>
        </p:txBody>
      </p:sp>
      <p:sp>
        <p:nvSpPr>
          <p:cNvPr id="7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FDBC41"/>
          </a:solidFill>
          <a:ln w="38100" cap="rnd">
            <a:solidFill>
              <a:srgbClr val="FDBC4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C7BF5C-6A07-8841-B206-1D57988C4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s-CO" dirty="0"/>
              <a:t>Si tenemos dos puntos P y Q cuyas coordenadas son P ( x</a:t>
            </a:r>
            <a:r>
              <a:rPr lang="es-CO" baseline="-25000" dirty="0"/>
              <a:t>1 </a:t>
            </a:r>
            <a:r>
              <a:rPr lang="es-CO" dirty="0"/>
              <a:t>, y</a:t>
            </a:r>
            <a:r>
              <a:rPr lang="es-CO" baseline="-25000" dirty="0"/>
              <a:t>1</a:t>
            </a:r>
            <a:r>
              <a:rPr lang="es-CO" dirty="0"/>
              <a:t>  ) Y Q ( x</a:t>
            </a:r>
            <a:r>
              <a:rPr lang="es-CO" baseline="-25000" dirty="0"/>
              <a:t>2</a:t>
            </a:r>
            <a:r>
              <a:rPr lang="es-CO" dirty="0"/>
              <a:t>, y </a:t>
            </a:r>
            <a:r>
              <a:rPr lang="es-CO" baseline="-25000" dirty="0"/>
              <a:t>2</a:t>
            </a:r>
            <a:r>
              <a:rPr lang="es-CO" dirty="0"/>
              <a:t>) la pendiente </a:t>
            </a:r>
            <a:r>
              <a:rPr lang="es-CO" sz="3200" b="1" dirty="0"/>
              <a:t>m </a:t>
            </a:r>
            <a:r>
              <a:rPr lang="es-CO" dirty="0"/>
              <a:t>se calcula mediante la igualdad.</a:t>
            </a:r>
          </a:p>
          <a:p>
            <a:endParaRPr lang="es-CO" dirty="0"/>
          </a:p>
          <a:p>
            <a:endParaRPr lang="es-CO" dirty="0"/>
          </a:p>
          <a:p>
            <a:endParaRPr lang="es-CO" dirty="0"/>
          </a:p>
        </p:txBody>
      </p:sp>
      <p:pic>
        <p:nvPicPr>
          <p:cNvPr id="1030" name="Picture 6" descr="page1image2163728">
            <a:extLst>
              <a:ext uri="{FF2B5EF4-FFF2-40B4-BE49-F238E27FC236}">
                <a16:creationId xmlns:a16="http://schemas.microsoft.com/office/drawing/2014/main" id="{772E379B-E372-1343-8331-0B399E8ED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9" r="7113" b="-2"/>
          <a:stretch/>
        </p:blipFill>
        <p:spPr bwMode="auto">
          <a:xfrm>
            <a:off x="5311703" y="380233"/>
            <a:ext cx="6240218" cy="601142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44B0223B-9A2F-0648-837C-A0B425635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7" y="-1337309"/>
            <a:ext cx="5734904" cy="1181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CO" altLang="es-CO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cual se interpreta como la razón del incremento vertical con respecto al incremento horizontal. </a:t>
            </a:r>
            <a:endParaRPr kumimoji="0" lang="es-CO" altLang="es-CO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s-CO" altLang="es-CO" sz="37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</a:t>
            </a: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825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1" name="Rectangle 133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Freeform: Shape 135">
            <a:extLst>
              <a:ext uri="{FF2B5EF4-FFF2-40B4-BE49-F238E27FC236}">
                <a16:creationId xmlns:a16="http://schemas.microsoft.com/office/drawing/2014/main" id="{D010E05E-9237-4321-84BB-69C0F2256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999492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54E595-91B6-6847-9AD4-93CD8ED07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63" y="1762169"/>
            <a:ext cx="4073110" cy="31220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FORMULA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053" name="Ink 13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>
          <p:pic>
            <p:nvPicPr>
              <p:cNvPr id="2053" name="Ink 137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ángulo 3">
            <a:extLst>
              <a:ext uri="{FF2B5EF4-FFF2-40B4-BE49-F238E27FC236}">
                <a16:creationId xmlns:a16="http://schemas.microsoft.com/office/drawing/2014/main" id="{BA38040F-9D5B-9842-B15C-FF22BF485504}"/>
              </a:ext>
            </a:extLst>
          </p:cNvPr>
          <p:cNvSpPr/>
          <p:nvPr/>
        </p:nvSpPr>
        <p:spPr>
          <a:xfrm>
            <a:off x="5755403" y="3920955"/>
            <a:ext cx="5793468" cy="25608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400" b="1" dirty="0"/>
              <a:t>La </a:t>
            </a:r>
            <a:r>
              <a:rPr lang="en-US" sz="4400" b="1" dirty="0" err="1"/>
              <a:t>cual</a:t>
            </a:r>
            <a:r>
              <a:rPr lang="en-US" sz="4400" b="1" dirty="0"/>
              <a:t> se </a:t>
            </a:r>
            <a:r>
              <a:rPr lang="en-US" sz="4400" b="1" dirty="0" err="1"/>
              <a:t>interpreta</a:t>
            </a:r>
            <a:r>
              <a:rPr lang="en-US" sz="4400" b="1" dirty="0"/>
              <a:t> </a:t>
            </a:r>
            <a:r>
              <a:rPr lang="en-US" sz="4400" b="1" dirty="0" err="1"/>
              <a:t>como</a:t>
            </a:r>
            <a:r>
              <a:rPr lang="en-US" sz="4400" b="1" dirty="0"/>
              <a:t> la </a:t>
            </a:r>
            <a:r>
              <a:rPr lang="en-US" sz="4400" b="1" dirty="0" err="1"/>
              <a:t>razón</a:t>
            </a:r>
            <a:r>
              <a:rPr lang="en-US" sz="4400" b="1" dirty="0"/>
              <a:t> del </a:t>
            </a:r>
            <a:r>
              <a:rPr lang="en-US" sz="4400" b="1" dirty="0" err="1"/>
              <a:t>incremento</a:t>
            </a:r>
            <a:r>
              <a:rPr lang="en-US" sz="4400" b="1" dirty="0"/>
              <a:t> vertical con </a:t>
            </a:r>
            <a:r>
              <a:rPr lang="en-US" sz="4400" b="1" dirty="0" err="1"/>
              <a:t>respecto</a:t>
            </a:r>
            <a:r>
              <a:rPr lang="en-US" sz="4400" b="1" dirty="0"/>
              <a:t> al </a:t>
            </a:r>
            <a:r>
              <a:rPr lang="en-US" sz="4400" b="1" dirty="0" err="1"/>
              <a:t>incremento</a:t>
            </a:r>
            <a:r>
              <a:rPr lang="en-US" sz="4400" b="1" dirty="0"/>
              <a:t> horizontal. </a:t>
            </a:r>
          </a:p>
        </p:txBody>
      </p:sp>
      <p:pic>
        <p:nvPicPr>
          <p:cNvPr id="2049" name="Picture 1" descr="page1image2163520">
            <a:extLst>
              <a:ext uri="{FF2B5EF4-FFF2-40B4-BE49-F238E27FC236}">
                <a16:creationId xmlns:a16="http://schemas.microsoft.com/office/drawing/2014/main" id="{A3BEF20C-0594-A745-9CE7-742A5826CF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999" y="1285514"/>
            <a:ext cx="5452873" cy="230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05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2559EF-DF4D-0946-94D0-4A2256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2113"/>
          </a:xfrm>
        </p:spPr>
        <p:txBody>
          <a:bodyPr>
            <a:normAutofit fontScale="90000"/>
          </a:bodyPr>
          <a:lstStyle/>
          <a:p>
            <a:endParaRPr lang="es-CO" dirty="0"/>
          </a:p>
        </p:txBody>
      </p:sp>
      <p:pic>
        <p:nvPicPr>
          <p:cNvPr id="3073" name="Picture 1" descr="page1image2163936">
            <a:extLst>
              <a:ext uri="{FF2B5EF4-FFF2-40B4-BE49-F238E27FC236}">
                <a16:creationId xmlns:a16="http://schemas.microsoft.com/office/drawing/2014/main" id="{9D5EFA28-075B-D348-83C9-9A5B961536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2128839"/>
            <a:ext cx="3670300" cy="3406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age1image2164144">
            <a:extLst>
              <a:ext uri="{FF2B5EF4-FFF2-40B4-BE49-F238E27FC236}">
                <a16:creationId xmlns:a16="http://schemas.microsoft.com/office/drawing/2014/main" id="{E131EBEB-DDFB-214A-ACAB-A78A0886B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1" y="3114675"/>
            <a:ext cx="4157662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00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7C6B518-4FCB-C74B-B3BF-884F8D779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 fontScale="90000"/>
          </a:bodyPr>
          <a:lstStyle/>
          <a:p>
            <a:br>
              <a:rPr lang="es-CO" dirty="0">
                <a:solidFill>
                  <a:srgbClr val="FF0000"/>
                </a:solidFill>
              </a:rPr>
            </a:br>
            <a:br>
              <a:rPr lang="es-CO" dirty="0">
                <a:solidFill>
                  <a:srgbClr val="FF0000"/>
                </a:solidFill>
              </a:rPr>
            </a:br>
            <a:br>
              <a:rPr lang="es-CO" dirty="0">
                <a:solidFill>
                  <a:srgbClr val="FF0000"/>
                </a:solidFill>
              </a:rPr>
            </a:br>
            <a:br>
              <a:rPr lang="es-CO" dirty="0">
                <a:solidFill>
                  <a:srgbClr val="FF0000"/>
                </a:solidFill>
              </a:rPr>
            </a:br>
            <a:br>
              <a:rPr lang="es-CO" dirty="0">
                <a:solidFill>
                  <a:srgbClr val="FF0000"/>
                </a:solidFill>
              </a:rPr>
            </a:br>
            <a:r>
              <a:rPr lang="es-CO" dirty="0">
                <a:solidFill>
                  <a:srgbClr val="FF0000"/>
                </a:solidFill>
              </a:rPr>
              <a:t>EJEMPLOS GRAFICOS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endiente de una Recta">
            <a:extLst>
              <a:ext uri="{FF2B5EF4-FFF2-40B4-BE49-F238E27FC236}">
                <a16:creationId xmlns:a16="http://schemas.microsoft.com/office/drawing/2014/main" id="{51BAD267-36FC-4B46-9916-316210DDA1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4"/>
          <a:stretch/>
        </p:blipFill>
        <p:spPr bwMode="auto">
          <a:xfrm>
            <a:off x="1092643" y="982131"/>
            <a:ext cx="6443054" cy="489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39E88D47-E637-44F0-A8A2-F81F1C165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70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449BC34D-9C23-4D6D-8213-1F471AF85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71" name="Freeform 6">
              <a:extLst>
                <a:ext uri="{FF2B5EF4-FFF2-40B4-BE49-F238E27FC236}">
                  <a16:creationId xmlns:a16="http://schemas.microsoft.com/office/drawing/2014/main" id="{FA0F5D6C-5025-4D7E-82DD-C2C6FDA1E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72" name="Freeform 6">
              <a:extLst>
                <a:ext uri="{FF2B5EF4-FFF2-40B4-BE49-F238E27FC236}">
                  <a16:creationId xmlns:a16="http://schemas.microsoft.com/office/drawing/2014/main" id="{E2AF2C17-4AB4-4402-B84B-129EF95D1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1E954AF0-B5CC-4A16-ACDA-675B5694F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1" name="Picture 1" descr="page2image2383168">
            <a:extLst>
              <a:ext uri="{FF2B5EF4-FFF2-40B4-BE49-F238E27FC236}">
                <a16:creationId xmlns:a16="http://schemas.microsoft.com/office/drawing/2014/main" id="{9D925598-3EC9-4D4D-8879-DF696522C7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12" y="528638"/>
            <a:ext cx="737726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Freeform 6">
            <a:extLst>
              <a:ext uri="{FF2B5EF4-FFF2-40B4-BE49-F238E27FC236}">
                <a16:creationId xmlns:a16="http://schemas.microsoft.com/office/drawing/2014/main" id="{325322DD-3792-4947-A96A-1B6D9D786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FB5BEA1-3F00-F248-8FA4-BE326B74A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9666" y="1314922"/>
            <a:ext cx="3176246" cy="34713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cap="all" dirty="0">
                <a:solidFill>
                  <a:srgbClr val="7030A0"/>
                </a:solidFill>
              </a:rPr>
              <a:t>EJEMPLO 1</a:t>
            </a:r>
          </a:p>
        </p:txBody>
      </p:sp>
    </p:spTree>
    <p:extLst>
      <p:ext uri="{BB962C8B-B14F-4D97-AF65-F5344CB8AC3E}">
        <p14:creationId xmlns:p14="http://schemas.microsoft.com/office/powerpoint/2010/main" val="460098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C585D9-BAF6-3144-8202-A030C0971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799"/>
            <a:ext cx="3108626" cy="14447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40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EJEMPLO</a:t>
            </a:r>
            <a:br>
              <a:rPr lang="en-US" sz="40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b="1" i="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     2               </a:t>
            </a:r>
            <a:b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32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8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0" name="Freeform: Shape 139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49" name="Content Placeholder 6148">
            <a:extLst>
              <a:ext uri="{FF2B5EF4-FFF2-40B4-BE49-F238E27FC236}">
                <a16:creationId xmlns:a16="http://schemas.microsoft.com/office/drawing/2014/main" id="{C828CD3D-3F68-4073-A795-3B9AB1D04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5" y="3072385"/>
            <a:ext cx="3108057" cy="2947415"/>
          </a:xfrm>
        </p:spPr>
        <p:txBody>
          <a:bodyPr>
            <a:normAutofit/>
          </a:bodyPr>
          <a:lstStyle/>
          <a:p>
            <a:endParaRPr lang="en-US" sz="1400">
              <a:solidFill>
                <a:srgbClr val="FFFFFF"/>
              </a:solidFill>
            </a:endParaRPr>
          </a:p>
        </p:txBody>
      </p:sp>
      <p:pic>
        <p:nvPicPr>
          <p:cNvPr id="6145" name="Picture 1" descr="page2image2381296">
            <a:extLst>
              <a:ext uri="{FF2B5EF4-FFF2-40B4-BE49-F238E27FC236}">
                <a16:creationId xmlns:a16="http://schemas.microsoft.com/office/drawing/2014/main" id="{9E5EAD9B-B9C5-134E-A9E5-69A601F65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5767" y="271462"/>
            <a:ext cx="7577158" cy="59721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484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Recorte">
  <a:themeElements>
    <a:clrScheme name="Recorte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Recorte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cort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5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132</Words>
  <Application>Microsoft Macintosh PowerPoint</Application>
  <PresentationFormat>Panorámica</PresentationFormat>
  <Paragraphs>15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7</vt:i4>
      </vt:variant>
    </vt:vector>
  </HeadingPairs>
  <TitlesOfParts>
    <vt:vector size="19" baseType="lpstr">
      <vt:lpstr>Arial</vt:lpstr>
      <vt:lpstr>Century Gothic</vt:lpstr>
      <vt:lpstr>Franklin Gothic Book</vt:lpstr>
      <vt:lpstr>Garamond</vt:lpstr>
      <vt:lpstr>Modern Love</vt:lpstr>
      <vt:lpstr>The Hand</vt:lpstr>
      <vt:lpstr>Wingdings 3</vt:lpstr>
      <vt:lpstr>SketchyVTI</vt:lpstr>
      <vt:lpstr>Sala de reuniones Ion</vt:lpstr>
      <vt:lpstr>Orgánico</vt:lpstr>
      <vt:lpstr>Recorte</vt:lpstr>
      <vt:lpstr>Ion</vt:lpstr>
      <vt:lpstr>PENDIENTE DE LA RECTA</vt:lpstr>
      <vt:lpstr>PENDIENTE USANDO DOS PUNTOS</vt:lpstr>
      <vt:lpstr>FORMULA</vt:lpstr>
      <vt:lpstr>Presentación de PowerPoint</vt:lpstr>
      <vt:lpstr>     EJEMPLOS GRAFICOS</vt:lpstr>
      <vt:lpstr>EJEMPLO 1</vt:lpstr>
      <vt:lpstr>  EJEMPLO        2          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PENDIENTE DE LA RECTA</dc:title>
  <dc:creator>sarah florez</dc:creator>
  <cp:lastModifiedBy>sarah florez</cp:lastModifiedBy>
  <cp:revision>1</cp:revision>
  <dcterms:created xsi:type="dcterms:W3CDTF">2020-09-28T16:56:20Z</dcterms:created>
  <dcterms:modified xsi:type="dcterms:W3CDTF">2020-09-28T16:58:43Z</dcterms:modified>
</cp:coreProperties>
</file>