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13D"/>
    <a:srgbClr val="19D5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4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9/14/2020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9/14/2020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9/14/2020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9/14/2020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9/14/2020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9/14/2020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9/14/2020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9/14/2020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5800" y="3132666"/>
            <a:ext cx="5311775" cy="308601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172200" y="3132666"/>
            <a:ext cx="5334000" cy="308601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9/14/2020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18013" y="979715"/>
            <a:ext cx="11456126" cy="3014546"/>
          </a:xfrm>
        </p:spPr>
        <p:txBody>
          <a:bodyPr>
            <a:noAutofit/>
          </a:bodyPr>
          <a:lstStyle/>
          <a:p>
            <a:r>
              <a:rPr lang="es-CO" sz="8000" b="1" i="1" dirty="0" smtClean="0">
                <a:latin typeface="Bradley Hand ITC" panose="03070402050302030203" pitchFamily="66" charset="0"/>
              </a:rPr>
              <a:t>Tipos de </a:t>
            </a:r>
            <a:r>
              <a:rPr lang="es-CO" sz="8000" b="1" i="1" dirty="0" smtClean="0">
                <a:latin typeface="Bradley Hand ITC" panose="03070402050302030203" pitchFamily="66" charset="0"/>
              </a:rPr>
              <a:t>geometría</a:t>
            </a:r>
            <a:br>
              <a:rPr lang="es-CO" sz="8000" b="1" i="1" dirty="0" smtClean="0">
                <a:latin typeface="Bradley Hand ITC" panose="03070402050302030203" pitchFamily="66" charset="0"/>
              </a:rPr>
            </a:br>
            <a:r>
              <a:rPr lang="es-CO" sz="8000" b="1" i="1" dirty="0" smtClean="0">
                <a:latin typeface="Bradley Hand ITC" panose="03070402050302030203" pitchFamily="66" charset="0"/>
              </a:rPr>
              <a:t>   </a:t>
            </a:r>
            <a:r>
              <a:rPr lang="es-CO" sz="4000" b="1" i="1" dirty="0" smtClean="0">
                <a:latin typeface="Bradley Hand ITC" panose="03070402050302030203" pitchFamily="66" charset="0"/>
              </a:rPr>
              <a:t>DIFERENCIAL,     ANALÍTICA,</a:t>
            </a:r>
            <a:r>
              <a:rPr lang="es-CO" sz="4000" b="1" i="1" dirty="0" smtClean="0">
                <a:latin typeface="Bradley Hand ITC" panose="03070402050302030203" pitchFamily="66" charset="0"/>
              </a:rPr>
              <a:t> </a:t>
            </a:r>
            <a:br>
              <a:rPr lang="es-CO" sz="4000" b="1" i="1" dirty="0" smtClean="0">
                <a:latin typeface="Bradley Hand ITC" panose="03070402050302030203" pitchFamily="66" charset="0"/>
              </a:rPr>
            </a:br>
            <a:r>
              <a:rPr lang="es-CO" sz="4000" b="1" i="1" dirty="0" smtClean="0">
                <a:latin typeface="Bradley Hand ITC" panose="03070402050302030203" pitchFamily="66" charset="0"/>
              </a:rPr>
              <a:t>     DE INCIDENCIA   Y       PROYECTIVA</a:t>
            </a:r>
            <a:endParaRPr lang="en-US" sz="4000" b="1" i="1" dirty="0">
              <a:latin typeface="Bradley Hand ITC" panose="03070402050302030203" pitchFamily="66" charset="0"/>
            </a:endParaRPr>
          </a:p>
        </p:txBody>
      </p:sp>
      <p:sp>
        <p:nvSpPr>
          <p:cNvPr id="3" name="Subtítulo 2"/>
          <p:cNvSpPr>
            <a:spLocks noGrp="1"/>
          </p:cNvSpPr>
          <p:nvPr>
            <p:ph type="subTitle" idx="1"/>
          </p:nvPr>
        </p:nvSpPr>
        <p:spPr>
          <a:xfrm>
            <a:off x="2860765" y="4638042"/>
            <a:ext cx="5525589" cy="685800"/>
          </a:xfrm>
        </p:spPr>
        <p:txBody>
          <a:bodyPr>
            <a:noAutofit/>
          </a:bodyPr>
          <a:lstStyle/>
          <a:p>
            <a:r>
              <a:rPr lang="es-CO" sz="2400" dirty="0" smtClean="0"/>
              <a:t>Sebastián Avilés </a:t>
            </a:r>
            <a:r>
              <a:rPr lang="es-CO" sz="2400" dirty="0"/>
              <a:t>-- Luna Maldonado</a:t>
            </a:r>
            <a:r>
              <a:rPr lang="es-CO" sz="2400" dirty="0" smtClean="0"/>
              <a:t/>
            </a:r>
            <a:br>
              <a:rPr lang="es-CO" sz="2400" dirty="0" smtClean="0"/>
            </a:br>
            <a:r>
              <a:rPr lang="es-CO" sz="2400" dirty="0" smtClean="0"/>
              <a:t>Kenny Morales --   </a:t>
            </a:r>
            <a:r>
              <a:rPr lang="es-CO" sz="2400" dirty="0"/>
              <a:t>Andrés Olivera</a:t>
            </a:r>
            <a:endParaRPr lang="en-US" sz="2400" dirty="0"/>
          </a:p>
          <a:p>
            <a:endParaRPr lang="es-CO" sz="2400" dirty="0" smtClean="0"/>
          </a:p>
          <a:p>
            <a:r>
              <a:rPr lang="es-CO" sz="2400" dirty="0" smtClean="0"/>
              <a:t/>
            </a:r>
            <a:br>
              <a:rPr lang="es-CO" sz="2400" dirty="0" smtClean="0"/>
            </a:br>
            <a:endParaRPr lang="en-US" sz="2400" dirty="0"/>
          </a:p>
        </p:txBody>
      </p:sp>
    </p:spTree>
    <p:extLst>
      <p:ext uri="{BB962C8B-B14F-4D97-AF65-F5344CB8AC3E}">
        <p14:creationId xmlns:p14="http://schemas.microsoft.com/office/powerpoint/2010/main" val="2882232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359425"/>
            <a:ext cx="11382100" cy="1293028"/>
          </a:xfrm>
        </p:spPr>
        <p:txBody>
          <a:bodyPr/>
          <a:lstStyle/>
          <a:p>
            <a:r>
              <a:rPr lang="es-CO" dirty="0" smtClean="0"/>
              <a:t>Geometría diferencial </a:t>
            </a:r>
            <a:endParaRPr lang="en-US" dirty="0"/>
          </a:p>
        </p:txBody>
      </p:sp>
      <p:sp>
        <p:nvSpPr>
          <p:cNvPr id="6" name="Marcador de contenido 5">
            <a:extLst>
              <a:ext uri="{FF2B5EF4-FFF2-40B4-BE49-F238E27FC236}">
                <a16:creationId xmlns:a16="http://schemas.microsoft.com/office/drawing/2014/main" id="{2773A951-27EC-469C-926D-0C67A6BF2954}"/>
              </a:ext>
            </a:extLst>
          </p:cNvPr>
          <p:cNvSpPr txBox="1">
            <a:spLocks noGrp="1"/>
          </p:cNvSpPr>
          <p:nvPr>
            <p:ph idx="1"/>
          </p:nvPr>
        </p:nvSpPr>
        <p:spPr>
          <a:xfrm>
            <a:off x="124099" y="1437506"/>
            <a:ext cx="4225832" cy="4801314"/>
          </a:xfrm>
          <a:prstGeom prst="rect">
            <a:avLst/>
          </a:prstGeom>
          <a:solidFill>
            <a:schemeClr val="accent2">
              <a:lumMod val="60000"/>
              <a:lumOff val="40000"/>
            </a:schemeClr>
          </a:solidFill>
        </p:spPr>
        <p:txBody>
          <a:bodyPr wrap="square" rtlCol="0">
            <a:spAutoFit/>
          </a:bodyPr>
          <a:lstStyle/>
          <a:p>
            <a:pPr marL="0" indent="0">
              <a:buNone/>
            </a:pPr>
            <a:r>
              <a:rPr lang="es-ES" sz="2000" b="1" dirty="0">
                <a:solidFill>
                  <a:schemeClr val="bg1"/>
                </a:solidFill>
                <a:effectLst>
                  <a:outerShdw blurRad="38100" dist="38100" dir="2700000" algn="tl">
                    <a:srgbClr val="000000">
                      <a:alpha val="43137"/>
                    </a:srgbClr>
                  </a:outerShdw>
                </a:effectLst>
              </a:rPr>
              <a:t>la geometría diferencial es el estudio de la geometría usando las herramientas del análisis matemático y del álgebra </a:t>
            </a:r>
            <a:r>
              <a:rPr lang="es-ES" sz="2000" b="1" dirty="0" err="1">
                <a:solidFill>
                  <a:schemeClr val="bg1"/>
                </a:solidFill>
                <a:effectLst>
                  <a:outerShdw blurRad="38100" dist="38100" dir="2700000" algn="tl">
                    <a:srgbClr val="000000">
                      <a:alpha val="43137"/>
                    </a:srgbClr>
                  </a:outerShdw>
                </a:effectLst>
              </a:rPr>
              <a:t>multilineal</a:t>
            </a:r>
            <a:r>
              <a:rPr lang="es-ES" sz="2000" b="1" dirty="0">
                <a:solidFill>
                  <a:schemeClr val="bg1"/>
                </a:solidFill>
                <a:effectLst>
                  <a:outerShdw blurRad="38100" dist="38100" dir="2700000" algn="tl">
                    <a:srgbClr val="000000">
                      <a:alpha val="43137"/>
                    </a:srgbClr>
                  </a:outerShdw>
                </a:effectLst>
              </a:rPr>
              <a:t>. Los objetos de estudio de este campo son las </a:t>
            </a:r>
            <a:r>
              <a:rPr lang="es-ES" sz="2000" b="1" dirty="0" smtClean="0">
                <a:solidFill>
                  <a:schemeClr val="bg1"/>
                </a:solidFill>
                <a:effectLst>
                  <a:outerShdw blurRad="38100" dist="38100" dir="2700000" algn="tl">
                    <a:srgbClr val="000000">
                      <a:alpha val="43137"/>
                    </a:srgbClr>
                  </a:outerShdw>
                </a:effectLst>
              </a:rPr>
              <a:t>variedades </a:t>
            </a:r>
            <a:r>
              <a:rPr lang="es-ES" sz="2000" b="1" dirty="0">
                <a:solidFill>
                  <a:schemeClr val="bg1"/>
                </a:solidFill>
                <a:effectLst>
                  <a:outerShdw blurRad="38100" dist="38100" dir="2700000" algn="tl">
                    <a:srgbClr val="000000">
                      <a:alpha val="43137"/>
                    </a:srgbClr>
                  </a:outerShdw>
                </a:effectLst>
              </a:rPr>
              <a:t>diferenciables, que generalizan la noción de superficie en el espacio </a:t>
            </a:r>
            <a:r>
              <a:rPr lang="es-ES" sz="2000" b="1" dirty="0" err="1">
                <a:solidFill>
                  <a:schemeClr val="bg1"/>
                </a:solidFill>
                <a:effectLst>
                  <a:outerShdw blurRad="38100" dist="38100" dir="2700000" algn="tl">
                    <a:srgbClr val="000000">
                      <a:alpha val="43137"/>
                    </a:srgbClr>
                  </a:outerShdw>
                </a:effectLst>
              </a:rPr>
              <a:t>euclídeo</a:t>
            </a:r>
            <a:r>
              <a:rPr lang="es-ES" sz="2000" b="1" dirty="0">
                <a:solidFill>
                  <a:schemeClr val="bg1"/>
                </a:solidFill>
                <a:effectLst>
                  <a:outerShdw blurRad="38100" dist="38100" dir="2700000" algn="tl">
                    <a:srgbClr val="000000">
                      <a:alpha val="43137"/>
                    </a:srgbClr>
                  </a:outerShdw>
                </a:effectLst>
              </a:rPr>
              <a:t>, así como las aplicaciones diferenciables entre ellas. Las variedades no tienen por qué tener una interpretación geométrica natural, ni tampoco tienen por qué estar inmersas en un espacio circundante</a:t>
            </a:r>
            <a:endParaRPr lang="es-CO" sz="1800" b="1" dirty="0">
              <a:solidFill>
                <a:schemeClr val="bg1"/>
              </a:solidFill>
              <a:effectLst>
                <a:outerShdw blurRad="38100" dist="38100" dir="2700000" algn="tl">
                  <a:srgbClr val="000000">
                    <a:alpha val="43137"/>
                  </a:srgbClr>
                </a:outerShdw>
              </a:effectLst>
            </a:endParaRPr>
          </a:p>
        </p:txBody>
      </p:sp>
      <p:sp>
        <p:nvSpPr>
          <p:cNvPr id="10" name="CuadroTexto 9">
            <a:extLst>
              <a:ext uri="{FF2B5EF4-FFF2-40B4-BE49-F238E27FC236}">
                <a16:creationId xmlns:a16="http://schemas.microsoft.com/office/drawing/2014/main" id="{2773A951-27EC-469C-926D-0C67A6BF2954}"/>
              </a:ext>
            </a:extLst>
          </p:cNvPr>
          <p:cNvSpPr txBox="1"/>
          <p:nvPr/>
        </p:nvSpPr>
        <p:spPr>
          <a:xfrm>
            <a:off x="4474029" y="4182646"/>
            <a:ext cx="3703317" cy="2585323"/>
          </a:xfrm>
          <a:prstGeom prst="rect">
            <a:avLst/>
          </a:prstGeom>
          <a:solidFill>
            <a:srgbClr val="19D519"/>
          </a:solidFill>
        </p:spPr>
        <p:txBody>
          <a:bodyPr wrap="square" rtlCol="0">
            <a:spAutoFit/>
          </a:bodyPr>
          <a:lstStyle/>
          <a:p>
            <a:r>
              <a:rPr lang="es-ES" b="1" dirty="0">
                <a:solidFill>
                  <a:schemeClr val="bg1"/>
                </a:solidFill>
              </a:rPr>
              <a:t>La geometría diferencial tiene importantes aplicaciones en física, especialmente en el estudio de la teoría de la </a:t>
            </a:r>
            <a:r>
              <a:rPr lang="es-ES" b="1" dirty="0" smtClean="0">
                <a:solidFill>
                  <a:schemeClr val="bg1"/>
                </a:solidFill>
              </a:rPr>
              <a:t>relatividad general</a:t>
            </a:r>
            <a:r>
              <a:rPr lang="es-ES" b="1" dirty="0">
                <a:solidFill>
                  <a:schemeClr val="bg1"/>
                </a:solidFill>
              </a:rPr>
              <a:t>, donde el espacio-tiempo se describe como una variedad diferenciable.</a:t>
            </a:r>
            <a:endParaRPr lang="es-CO" sz="1600" b="1" dirty="0">
              <a:solidFill>
                <a:schemeClr val="bg1"/>
              </a:solidFill>
            </a:endParaRPr>
          </a:p>
          <a:p>
            <a:pPr algn="just"/>
            <a:endParaRPr lang="es-CO" dirty="0">
              <a:solidFill>
                <a:schemeClr val="bg1"/>
              </a:solidFill>
            </a:endParaRPr>
          </a:p>
        </p:txBody>
      </p:sp>
      <p:pic>
        <p:nvPicPr>
          <p:cNvPr id="1026" name="Picture 2" descr="Geometría diferencial de superficies - Wikiw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4029" y="1232658"/>
            <a:ext cx="5832565" cy="2982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126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773A951-27EC-469C-926D-0C67A6BF2954}"/>
              </a:ext>
            </a:extLst>
          </p:cNvPr>
          <p:cNvSpPr txBox="1">
            <a:spLocks noGrp="1"/>
          </p:cNvSpPr>
          <p:nvPr>
            <p:ph idx="1"/>
          </p:nvPr>
        </p:nvSpPr>
        <p:spPr>
          <a:xfrm>
            <a:off x="25037" y="1257606"/>
            <a:ext cx="5539740" cy="3194721"/>
          </a:xfrm>
          <a:prstGeom prst="rect">
            <a:avLst/>
          </a:prstGeom>
          <a:solidFill>
            <a:schemeClr val="accent3"/>
          </a:solidFill>
        </p:spPr>
        <p:txBody>
          <a:bodyPr wrap="square" rtlCol="0">
            <a:spAutoFit/>
          </a:bodyPr>
          <a:lstStyle/>
          <a:p>
            <a:pPr marL="0" indent="0">
              <a:buNone/>
            </a:pPr>
            <a:r>
              <a:rPr lang="es-ES" sz="2000" b="1" dirty="0">
                <a:solidFill>
                  <a:schemeClr val="bg1"/>
                </a:solidFill>
              </a:rPr>
              <a:t>La geometría analítica es una rama de las matemáticas dedicada al estudio en profundidad de las figuras geométricas y sus respectivos datos, tales como áreas, distancias, volúmenes, puntos de intersección, ángulos de inclinación, etcétera. Para ello emplea técnicas básicas de análisis matemático y de álgebra.</a:t>
            </a:r>
            <a:r>
              <a:rPr lang="es-ES" dirty="0"/>
              <a:t/>
            </a:r>
            <a:br>
              <a:rPr lang="es-ES" dirty="0"/>
            </a:br>
            <a:r>
              <a:rPr lang="es-ES" dirty="0"/>
              <a:t/>
            </a:r>
            <a:br>
              <a:rPr lang="es-ES" dirty="0"/>
            </a:br>
            <a:endParaRPr lang="es-ES" dirty="0"/>
          </a:p>
        </p:txBody>
      </p:sp>
      <p:sp>
        <p:nvSpPr>
          <p:cNvPr id="5" name="Marcador de contenido 5">
            <a:extLst>
              <a:ext uri="{FF2B5EF4-FFF2-40B4-BE49-F238E27FC236}">
                <a16:creationId xmlns:a16="http://schemas.microsoft.com/office/drawing/2014/main" id="{2773A951-27EC-469C-926D-0C67A6BF2954}"/>
              </a:ext>
            </a:extLst>
          </p:cNvPr>
          <p:cNvSpPr txBox="1">
            <a:spLocks/>
          </p:cNvSpPr>
          <p:nvPr/>
        </p:nvSpPr>
        <p:spPr>
          <a:xfrm>
            <a:off x="25037" y="4729717"/>
            <a:ext cx="11953603" cy="1477328"/>
          </a:xfrm>
          <a:prstGeom prst="rect">
            <a:avLst/>
          </a:prstGeom>
          <a:solidFill>
            <a:srgbClr val="F5F13D"/>
          </a:solid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buNone/>
            </a:pPr>
            <a:r>
              <a:rPr lang="es-ES" sz="2000" b="1" dirty="0">
                <a:effectLst>
                  <a:outerShdw blurRad="38100" dist="38100" dir="2700000" algn="tl">
                    <a:srgbClr val="000000">
                      <a:alpha val="43137"/>
                    </a:srgbClr>
                  </a:outerShdw>
                </a:effectLst>
              </a:rPr>
              <a:t>Utiliza un sistema de coordenadas conocido como el Plano cartesiano, que es bidimensional y está compuesto por dos ejes: uno de </a:t>
            </a:r>
            <a:r>
              <a:rPr lang="es-ES" sz="2000" b="1" i="1" dirty="0">
                <a:effectLst>
                  <a:outerShdw blurRad="38100" dist="38100" dir="2700000" algn="tl">
                    <a:srgbClr val="000000">
                      <a:alpha val="43137"/>
                    </a:srgbClr>
                  </a:outerShdw>
                </a:effectLst>
              </a:rPr>
              <a:t>abscisas</a:t>
            </a:r>
            <a:r>
              <a:rPr lang="es-ES" sz="2000" b="1" dirty="0">
                <a:effectLst>
                  <a:outerShdw blurRad="38100" dist="38100" dir="2700000" algn="tl">
                    <a:srgbClr val="000000">
                      <a:alpha val="43137"/>
                    </a:srgbClr>
                  </a:outerShdw>
                </a:effectLst>
              </a:rPr>
              <a:t> (eje x) y otro de </a:t>
            </a:r>
            <a:r>
              <a:rPr lang="es-ES" sz="2000" b="1" i="1" dirty="0">
                <a:effectLst>
                  <a:outerShdw blurRad="38100" dist="38100" dir="2700000" algn="tl">
                    <a:srgbClr val="000000">
                      <a:alpha val="43137"/>
                    </a:srgbClr>
                  </a:outerShdw>
                </a:effectLst>
              </a:rPr>
              <a:t>ordenadas</a:t>
            </a:r>
            <a:r>
              <a:rPr lang="es-ES" sz="2000" b="1" dirty="0">
                <a:effectLst>
                  <a:outerShdw blurRad="38100" dist="38100" dir="2700000" algn="tl">
                    <a:srgbClr val="000000">
                      <a:alpha val="43137"/>
                    </a:srgbClr>
                  </a:outerShdw>
                </a:effectLst>
              </a:rPr>
              <a:t> (eje y). Allí se pueden estudiar todas las figuras </a:t>
            </a:r>
            <a:r>
              <a:rPr lang="es-ES" sz="2000" b="1" dirty="0" smtClean="0">
                <a:effectLst>
                  <a:outerShdw blurRad="38100" dist="38100" dir="2700000" algn="tl">
                    <a:srgbClr val="000000">
                      <a:alpha val="43137"/>
                    </a:srgbClr>
                  </a:outerShdw>
                </a:effectLst>
              </a:rPr>
              <a:t>geométricas</a:t>
            </a:r>
            <a:r>
              <a:rPr lang="es-ES" sz="2000" b="1" dirty="0">
                <a:effectLst>
                  <a:outerShdw blurRad="38100" dist="38100" dir="2700000" algn="tl">
                    <a:srgbClr val="000000">
                      <a:alpha val="43137"/>
                    </a:srgbClr>
                  </a:outerShdw>
                </a:effectLst>
              </a:rPr>
              <a:t> </a:t>
            </a:r>
            <a:r>
              <a:rPr lang="es-ES" sz="2000" b="1" dirty="0" smtClean="0">
                <a:effectLst>
                  <a:outerShdw blurRad="38100" dist="38100" dir="2700000" algn="tl">
                    <a:srgbClr val="000000">
                      <a:alpha val="43137"/>
                    </a:srgbClr>
                  </a:outerShdw>
                </a:effectLst>
              </a:rPr>
              <a:t>que </a:t>
            </a:r>
            <a:r>
              <a:rPr lang="es-ES" sz="2000" b="1" dirty="0">
                <a:effectLst>
                  <a:outerShdw blurRad="38100" dist="38100" dir="2700000" algn="tl">
                    <a:srgbClr val="000000">
                      <a:alpha val="43137"/>
                    </a:srgbClr>
                  </a:outerShdw>
                </a:effectLst>
              </a:rPr>
              <a:t>sean de nuestro interés, asignando a cada punto de la misma un lugar puntual de coordenadas (x, y)</a:t>
            </a:r>
            <a:r>
              <a:rPr lang="es-ES" dirty="0"/>
              <a:t/>
            </a:r>
            <a:br>
              <a:rPr lang="es-ES" dirty="0"/>
            </a:br>
            <a:endParaRPr lang="es-CO" sz="2000" b="1" dirty="0">
              <a:solidFill>
                <a:schemeClr val="bg1"/>
              </a:solidFill>
            </a:endParaRPr>
          </a:p>
        </p:txBody>
      </p:sp>
      <p:sp>
        <p:nvSpPr>
          <p:cNvPr id="6" name="Título 1"/>
          <p:cNvSpPr>
            <a:spLocks noGrp="1"/>
          </p:cNvSpPr>
          <p:nvPr>
            <p:ph type="title"/>
          </p:nvPr>
        </p:nvSpPr>
        <p:spPr>
          <a:xfrm>
            <a:off x="3031671" y="170208"/>
            <a:ext cx="8610600" cy="1293028"/>
          </a:xfrm>
        </p:spPr>
        <p:txBody>
          <a:bodyPr/>
          <a:lstStyle/>
          <a:p>
            <a:r>
              <a:rPr lang="es-CO" dirty="0" smtClean="0"/>
              <a:t>Geometría analítica </a:t>
            </a:r>
            <a:endParaRPr lang="en-US" dirty="0"/>
          </a:p>
        </p:txBody>
      </p:sp>
      <p:pic>
        <p:nvPicPr>
          <p:cNvPr id="7" name="Imagen 6"/>
          <p:cNvPicPr>
            <a:picLocks noChangeAspect="1"/>
          </p:cNvPicPr>
          <p:nvPr/>
        </p:nvPicPr>
        <p:blipFill>
          <a:blip r:embed="rId2"/>
          <a:stretch>
            <a:fillRect/>
          </a:stretch>
        </p:blipFill>
        <p:spPr>
          <a:xfrm>
            <a:off x="6723017" y="1140466"/>
            <a:ext cx="4572000" cy="3429000"/>
          </a:xfrm>
          <a:prstGeom prst="rect">
            <a:avLst/>
          </a:prstGeom>
        </p:spPr>
      </p:pic>
    </p:spTree>
    <p:extLst>
      <p:ext uri="{BB962C8B-B14F-4D97-AF65-F5344CB8AC3E}">
        <p14:creationId xmlns:p14="http://schemas.microsoft.com/office/powerpoint/2010/main" val="3933246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81400" y="17968"/>
            <a:ext cx="8610600" cy="1293028"/>
          </a:xfrm>
        </p:spPr>
        <p:txBody>
          <a:bodyPr/>
          <a:lstStyle/>
          <a:p>
            <a:r>
              <a:rPr lang="es-CO" dirty="0" smtClean="0"/>
              <a:t>Geometría de incidencia </a:t>
            </a:r>
            <a:endParaRPr lang="en-US" dirty="0"/>
          </a:p>
        </p:txBody>
      </p:sp>
      <p:sp>
        <p:nvSpPr>
          <p:cNvPr id="4" name="Marcador de contenido 3">
            <a:extLst>
              <a:ext uri="{FF2B5EF4-FFF2-40B4-BE49-F238E27FC236}">
                <a16:creationId xmlns:a16="http://schemas.microsoft.com/office/drawing/2014/main" id="{2773A951-27EC-469C-926D-0C67A6BF2954}"/>
              </a:ext>
            </a:extLst>
          </p:cNvPr>
          <p:cNvSpPr txBox="1">
            <a:spLocks noGrp="1"/>
          </p:cNvSpPr>
          <p:nvPr>
            <p:ph idx="1"/>
          </p:nvPr>
        </p:nvSpPr>
        <p:spPr>
          <a:xfrm>
            <a:off x="5447212" y="1429009"/>
            <a:ext cx="6552247" cy="3139321"/>
          </a:xfrm>
          <a:prstGeom prst="rect">
            <a:avLst/>
          </a:prstGeom>
          <a:solidFill>
            <a:srgbClr val="00B0F0"/>
          </a:solidFill>
        </p:spPr>
        <p:txBody>
          <a:bodyPr wrap="square" rtlCol="0">
            <a:spAutoFit/>
          </a:bodyPr>
          <a:lstStyle/>
          <a:p>
            <a:pPr marL="0" indent="0" algn="just">
              <a:buNone/>
            </a:pPr>
            <a:r>
              <a:rPr lang="es-ES" sz="2000" dirty="0">
                <a:solidFill>
                  <a:schemeClr val="bg1"/>
                </a:solidFill>
                <a:effectLst>
                  <a:outerShdw blurRad="38100" dist="38100" dir="2700000" algn="tl">
                    <a:srgbClr val="000000">
                      <a:alpha val="43137"/>
                    </a:srgbClr>
                  </a:outerShdw>
                </a:effectLst>
              </a:rPr>
              <a:t> </a:t>
            </a:r>
            <a:r>
              <a:rPr lang="es-ES" sz="2000" dirty="0" smtClean="0">
                <a:solidFill>
                  <a:schemeClr val="bg1"/>
                </a:solidFill>
                <a:effectLst>
                  <a:outerShdw blurRad="38100" dist="38100" dir="2700000" algn="tl">
                    <a:srgbClr val="000000">
                      <a:alpha val="43137"/>
                    </a:srgbClr>
                  </a:outerShdw>
                </a:effectLst>
              </a:rPr>
              <a:t>2). </a:t>
            </a:r>
            <a:r>
              <a:rPr lang="es-ES" sz="2000" b="1" dirty="0" smtClean="0">
                <a:solidFill>
                  <a:schemeClr val="bg1"/>
                </a:solidFill>
                <a:effectLst>
                  <a:outerShdw blurRad="38100" dist="38100" dir="2700000" algn="tl">
                    <a:srgbClr val="000000">
                      <a:alpha val="43137"/>
                    </a:srgbClr>
                  </a:outerShdw>
                </a:effectLst>
              </a:rPr>
              <a:t>la</a:t>
            </a:r>
            <a:r>
              <a:rPr lang="es-ES" sz="2000" b="1" dirty="0">
                <a:solidFill>
                  <a:schemeClr val="bg1"/>
                </a:solidFill>
                <a:effectLst>
                  <a:outerShdw blurRad="38100" dist="38100" dir="2700000" algn="tl">
                    <a:srgbClr val="000000">
                      <a:alpha val="43137"/>
                    </a:srgbClr>
                  </a:outerShdw>
                </a:effectLst>
              </a:rPr>
              <a:t> geometría de incidencia </a:t>
            </a:r>
            <a:r>
              <a:rPr lang="es-ES" sz="2000" b="1" dirty="0" smtClean="0">
                <a:solidFill>
                  <a:schemeClr val="bg1"/>
                </a:solidFill>
                <a:effectLst>
                  <a:outerShdw blurRad="38100" dist="38100" dir="2700000" algn="tl">
                    <a:srgbClr val="000000">
                      <a:alpha val="43137"/>
                    </a:srgbClr>
                  </a:outerShdw>
                </a:effectLst>
              </a:rPr>
              <a:t>ES </a:t>
            </a:r>
            <a:r>
              <a:rPr lang="es-ES" sz="2000" b="1" dirty="0">
                <a:solidFill>
                  <a:schemeClr val="bg1"/>
                </a:solidFill>
                <a:effectLst>
                  <a:outerShdw blurRad="38100" dist="38100" dir="2700000" algn="tl">
                    <a:srgbClr val="000000">
                      <a:alpha val="43137"/>
                    </a:srgbClr>
                  </a:outerShdw>
                </a:effectLst>
              </a:rPr>
              <a:t>Una estructura geométrica como el plano euclidiano es un objeto complicado que involucra conceptos como longitud, ángulos, continuidad, intermediación e </a:t>
            </a:r>
            <a:r>
              <a:rPr lang="es-ES" sz="2000" b="1" dirty="0" smtClean="0">
                <a:solidFill>
                  <a:schemeClr val="bg1"/>
                </a:solidFill>
                <a:effectLst>
                  <a:outerShdw blurRad="38100" dist="38100" dir="2700000" algn="tl">
                    <a:srgbClr val="000000">
                      <a:alpha val="43137"/>
                    </a:srgbClr>
                  </a:outerShdw>
                </a:effectLst>
              </a:rPr>
              <a:t>incidencia. </a:t>
            </a:r>
            <a:r>
              <a:rPr lang="es-ES" sz="2000" b="1" dirty="0">
                <a:solidFill>
                  <a:schemeClr val="bg1"/>
                </a:solidFill>
                <a:effectLst>
                  <a:outerShdw blurRad="38100" dist="38100" dir="2700000" algn="tl">
                    <a:srgbClr val="000000">
                      <a:alpha val="43137"/>
                    </a:srgbClr>
                  </a:outerShdw>
                </a:effectLst>
              </a:rPr>
              <a:t>Una </a:t>
            </a:r>
            <a:r>
              <a:rPr lang="es-ES" sz="2000" b="1" i="1" dirty="0">
                <a:solidFill>
                  <a:schemeClr val="bg1"/>
                </a:solidFill>
                <a:effectLst>
                  <a:outerShdw blurRad="38100" dist="38100" dir="2700000" algn="tl">
                    <a:srgbClr val="000000">
                      <a:alpha val="43137"/>
                    </a:srgbClr>
                  </a:outerShdw>
                </a:effectLst>
              </a:rPr>
              <a:t>estructura de incidencia</a:t>
            </a:r>
            <a:r>
              <a:rPr lang="es-ES" sz="2000" b="1" dirty="0">
                <a:solidFill>
                  <a:schemeClr val="bg1"/>
                </a:solidFill>
                <a:effectLst>
                  <a:outerShdw blurRad="38100" dist="38100" dir="2700000" algn="tl">
                    <a:srgbClr val="000000">
                      <a:alpha val="43137"/>
                    </a:srgbClr>
                  </a:outerShdw>
                </a:effectLst>
              </a:rPr>
              <a:t> es lo que se obtiene cuando se eliminan todos los demás conceptos y lo único que queda son los datos sobre qué puntos se encuentran en qué líneas. Incluso con esta severa limitación, se pueden probar teoremas y surgen hechos interesantes sobre esta estructura</a:t>
            </a:r>
            <a:r>
              <a:rPr lang="es-ES" sz="2000" b="1" dirty="0" smtClean="0">
                <a:solidFill>
                  <a:schemeClr val="bg1"/>
                </a:solidFill>
                <a:effectLst>
                  <a:outerShdw blurRad="38100" dist="38100" dir="2700000" algn="tl">
                    <a:srgbClr val="000000">
                      <a:alpha val="43137"/>
                    </a:srgbClr>
                  </a:outerShdw>
                </a:effectLst>
              </a:rPr>
              <a:t>.</a:t>
            </a:r>
            <a:endParaRPr lang="es-ES" sz="2000" b="1" dirty="0">
              <a:solidFill>
                <a:schemeClr val="bg1"/>
              </a:solidFill>
              <a:effectLst>
                <a:outerShdw blurRad="38100" dist="38100" dir="2700000" algn="tl">
                  <a:srgbClr val="000000">
                    <a:alpha val="43137"/>
                  </a:srgbClr>
                </a:outerShdw>
              </a:effectLst>
            </a:endParaRPr>
          </a:p>
        </p:txBody>
      </p:sp>
      <p:sp>
        <p:nvSpPr>
          <p:cNvPr id="5" name="CuadroTexto 4">
            <a:extLst>
              <a:ext uri="{FF2B5EF4-FFF2-40B4-BE49-F238E27FC236}">
                <a16:creationId xmlns:a16="http://schemas.microsoft.com/office/drawing/2014/main" id="{2773A951-27EC-469C-926D-0C67A6BF2954}"/>
              </a:ext>
            </a:extLst>
          </p:cNvPr>
          <p:cNvSpPr txBox="1"/>
          <p:nvPr/>
        </p:nvSpPr>
        <p:spPr>
          <a:xfrm>
            <a:off x="434068" y="475420"/>
            <a:ext cx="4609283" cy="2862322"/>
          </a:xfrm>
          <a:prstGeom prst="rect">
            <a:avLst/>
          </a:prstGeom>
          <a:solidFill>
            <a:srgbClr val="19D519"/>
          </a:solidFill>
        </p:spPr>
        <p:txBody>
          <a:bodyPr wrap="square" rtlCol="0">
            <a:spAutoFit/>
          </a:bodyPr>
          <a:lstStyle/>
          <a:p>
            <a:r>
              <a:rPr lang="es-ES" b="1" dirty="0" smtClean="0">
                <a:solidFill>
                  <a:schemeClr val="bg1"/>
                </a:solidFill>
                <a:effectLst>
                  <a:outerShdw blurRad="38100" dist="38100" dir="2700000" algn="tl">
                    <a:srgbClr val="000000">
                      <a:alpha val="43137"/>
                    </a:srgbClr>
                  </a:outerShdw>
                </a:effectLst>
              </a:rPr>
              <a:t>1). Se </a:t>
            </a:r>
            <a:r>
              <a:rPr lang="es-ES" b="1" dirty="0">
                <a:solidFill>
                  <a:schemeClr val="bg1"/>
                </a:solidFill>
                <a:effectLst>
                  <a:outerShdw blurRad="38100" dist="38100" dir="2700000" algn="tl">
                    <a:srgbClr val="000000">
                      <a:alpha val="43137"/>
                    </a:srgbClr>
                  </a:outerShdw>
                </a:effectLst>
              </a:rPr>
              <a:t>llama geometría de incidencia a aquella estructura que carece de axiomas de congruencia. Entre otras cosas, la falta de estos axiomas nos impedirá comparar segmentos y establecer una </a:t>
            </a:r>
            <a:r>
              <a:rPr lang="es-ES" b="1" dirty="0" smtClean="0">
                <a:solidFill>
                  <a:schemeClr val="bg1"/>
                </a:solidFill>
                <a:effectLst>
                  <a:outerShdw blurRad="38100" dist="38100" dir="2700000" algn="tl">
                    <a:srgbClr val="000000">
                      <a:alpha val="43137"/>
                    </a:srgbClr>
                  </a:outerShdw>
                </a:effectLst>
              </a:rPr>
              <a:t>métrica, </a:t>
            </a:r>
            <a:r>
              <a:rPr lang="es-ES" b="1" dirty="0">
                <a:solidFill>
                  <a:schemeClr val="bg1"/>
                </a:solidFill>
                <a:effectLst>
                  <a:outerShdw blurRad="38100" dist="38100" dir="2700000" algn="tl">
                    <a:srgbClr val="000000">
                      <a:alpha val="43137"/>
                    </a:srgbClr>
                  </a:outerShdw>
                </a:effectLst>
              </a:rPr>
              <a:t>Una geometría es una estructura algebraica con al menos tres tipos de axiomas:</a:t>
            </a:r>
          </a:p>
          <a:p>
            <a:r>
              <a:rPr lang="es-ES" b="1" dirty="0" smtClean="0">
                <a:solidFill>
                  <a:schemeClr val="bg1"/>
                </a:solidFill>
                <a:effectLst>
                  <a:outerShdw blurRad="38100" dist="38100" dir="2700000" algn="tl">
                    <a:srgbClr val="000000">
                      <a:alpha val="43137"/>
                    </a:srgbClr>
                  </a:outerShdw>
                </a:effectLst>
              </a:rPr>
              <a:t>ordenación, incidencia, congruencia</a:t>
            </a:r>
            <a:r>
              <a:rPr lang="es-ES" b="1" dirty="0">
                <a:solidFill>
                  <a:schemeClr val="bg1"/>
                </a:solidFill>
                <a:effectLst>
                  <a:outerShdw blurRad="38100" dist="38100" dir="2700000" algn="tl">
                    <a:srgbClr val="000000">
                      <a:alpha val="43137"/>
                    </a:srgbClr>
                  </a:outerShdw>
                </a:effectLst>
              </a:rPr>
              <a:t>.</a:t>
            </a:r>
          </a:p>
          <a:p>
            <a:pPr algn="just"/>
            <a:endParaRPr lang="es-CO" b="1" dirty="0">
              <a:solidFill>
                <a:schemeClr val="bg1"/>
              </a:solidFill>
              <a:effectLst>
                <a:outerShdw blurRad="38100" dist="38100" dir="2700000" algn="tl">
                  <a:srgbClr val="000000">
                    <a:alpha val="43137"/>
                  </a:srgbClr>
                </a:outerShdw>
              </a:effectLst>
            </a:endParaRPr>
          </a:p>
        </p:txBody>
      </p:sp>
      <p:pic>
        <p:nvPicPr>
          <p:cNvPr id="7" name="Imagen 6"/>
          <p:cNvPicPr>
            <a:picLocks noChangeAspect="1"/>
          </p:cNvPicPr>
          <p:nvPr/>
        </p:nvPicPr>
        <p:blipFill rotWithShape="1">
          <a:blip r:embed="rId2"/>
          <a:srcRect r="31840"/>
          <a:stretch/>
        </p:blipFill>
        <p:spPr>
          <a:xfrm>
            <a:off x="776559" y="3499355"/>
            <a:ext cx="4135075" cy="3042947"/>
          </a:xfrm>
          <a:prstGeom prst="rect">
            <a:avLst/>
          </a:prstGeom>
        </p:spPr>
      </p:pic>
    </p:spTree>
    <p:extLst>
      <p:ext uri="{BB962C8B-B14F-4D97-AF65-F5344CB8AC3E}">
        <p14:creationId xmlns:p14="http://schemas.microsoft.com/office/powerpoint/2010/main" val="4202951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44240" y="0"/>
            <a:ext cx="8610600" cy="1293028"/>
          </a:xfrm>
        </p:spPr>
        <p:txBody>
          <a:bodyPr/>
          <a:lstStyle/>
          <a:p>
            <a:r>
              <a:rPr lang="es-CO" dirty="0" smtClean="0"/>
              <a:t>Geometría proyectiva </a:t>
            </a:r>
            <a:endParaRPr lang="en-US" dirty="0"/>
          </a:p>
        </p:txBody>
      </p:sp>
      <p:sp>
        <p:nvSpPr>
          <p:cNvPr id="4" name="Marcador de contenido 5">
            <a:extLst>
              <a:ext uri="{FF2B5EF4-FFF2-40B4-BE49-F238E27FC236}">
                <a16:creationId xmlns:a16="http://schemas.microsoft.com/office/drawing/2014/main" id="{2773A951-27EC-469C-926D-0C67A6BF2954}"/>
              </a:ext>
            </a:extLst>
          </p:cNvPr>
          <p:cNvSpPr txBox="1">
            <a:spLocks noGrp="1"/>
          </p:cNvSpPr>
          <p:nvPr>
            <p:ph idx="1"/>
          </p:nvPr>
        </p:nvSpPr>
        <p:spPr>
          <a:xfrm>
            <a:off x="261258" y="3874444"/>
            <a:ext cx="7805057" cy="2564805"/>
          </a:xfrm>
          <a:prstGeom prst="rect">
            <a:avLst/>
          </a:prstGeom>
          <a:solidFill>
            <a:schemeClr val="accent2">
              <a:lumMod val="60000"/>
              <a:lumOff val="40000"/>
            </a:schemeClr>
          </a:solidFill>
        </p:spPr>
        <p:txBody>
          <a:bodyPr wrap="square" rtlCol="0">
            <a:spAutoFit/>
          </a:bodyPr>
          <a:lstStyle/>
          <a:p>
            <a:r>
              <a:rPr lang="es-ES" sz="1600" b="1" dirty="0" smtClean="0">
                <a:solidFill>
                  <a:schemeClr val="bg1"/>
                </a:solidFill>
                <a:effectLst>
                  <a:outerShdw blurRad="38100" dist="38100" dir="2700000" algn="tl">
                    <a:srgbClr val="000000">
                      <a:alpha val="43137"/>
                    </a:srgbClr>
                  </a:outerShdw>
                </a:effectLst>
              </a:rPr>
              <a:t>DUALIDAD</a:t>
            </a:r>
          </a:p>
          <a:p>
            <a:r>
              <a:rPr lang="es-ES" sz="1600" b="1" dirty="0" smtClean="0">
                <a:solidFill>
                  <a:schemeClr val="bg1"/>
                </a:solidFill>
                <a:effectLst>
                  <a:outerShdw blurRad="38100" dist="38100" dir="2700000" algn="tl">
                    <a:srgbClr val="000000">
                      <a:alpha val="43137"/>
                    </a:srgbClr>
                  </a:outerShdw>
                </a:effectLst>
              </a:rPr>
              <a:t>El </a:t>
            </a:r>
            <a:r>
              <a:rPr lang="es-ES" sz="1600" b="1" dirty="0">
                <a:solidFill>
                  <a:schemeClr val="bg1"/>
                </a:solidFill>
                <a:effectLst>
                  <a:outerShdw blurRad="38100" dist="38100" dir="2700000" algn="tl">
                    <a:srgbClr val="000000">
                      <a:alpha val="43137"/>
                    </a:srgbClr>
                  </a:outerShdw>
                </a:effectLst>
              </a:rPr>
              <a:t>principio de dualidad afirma que a partir de cualquier teorema o construcción de geometría proyectiva podemos obtener otro, llamado teorema dual, sin más que intercambiar las palabras punto y recta, modificando también las relaciones entre los puntos y las rectas. Entonces, por este principio,</a:t>
            </a:r>
          </a:p>
          <a:p>
            <a:pPr marL="0" indent="0">
              <a:buNone/>
            </a:pPr>
            <a:r>
              <a:rPr lang="es-ES" sz="1600" b="1" dirty="0" smtClean="0">
                <a:solidFill>
                  <a:schemeClr val="bg1"/>
                </a:solidFill>
                <a:effectLst>
                  <a:outerShdw blurRad="38100" dist="38100" dir="2700000" algn="tl">
                    <a:srgbClr val="000000">
                      <a:alpha val="43137"/>
                    </a:srgbClr>
                  </a:outerShdw>
                </a:effectLst>
              </a:rPr>
              <a:t>* Un </a:t>
            </a:r>
            <a:r>
              <a:rPr lang="es-ES" sz="1600" b="1" dirty="0">
                <a:solidFill>
                  <a:schemeClr val="bg1"/>
                </a:solidFill>
                <a:effectLst>
                  <a:outerShdw blurRad="38100" dist="38100" dir="2700000" algn="tl">
                    <a:srgbClr val="000000">
                      <a:alpha val="43137"/>
                    </a:srgbClr>
                  </a:outerShdw>
                </a:effectLst>
              </a:rPr>
              <a:t>punto se convierte en una </a:t>
            </a:r>
            <a:r>
              <a:rPr lang="es-ES" sz="1600" b="1" dirty="0" smtClean="0">
                <a:solidFill>
                  <a:schemeClr val="bg1"/>
                </a:solidFill>
                <a:effectLst>
                  <a:outerShdw blurRad="38100" dist="38100" dir="2700000" algn="tl">
                    <a:srgbClr val="000000">
                      <a:alpha val="43137"/>
                    </a:srgbClr>
                  </a:outerShdw>
                </a:effectLst>
              </a:rPr>
              <a:t>recta.</a:t>
            </a:r>
            <a:br>
              <a:rPr lang="es-ES" sz="1600" b="1" dirty="0" smtClean="0">
                <a:solidFill>
                  <a:schemeClr val="bg1"/>
                </a:solidFill>
                <a:effectLst>
                  <a:outerShdw blurRad="38100" dist="38100" dir="2700000" algn="tl">
                    <a:srgbClr val="000000">
                      <a:alpha val="43137"/>
                    </a:srgbClr>
                  </a:outerShdw>
                </a:effectLst>
              </a:rPr>
            </a:br>
            <a:r>
              <a:rPr lang="es-ES" sz="1600" b="1" dirty="0" smtClean="0">
                <a:solidFill>
                  <a:schemeClr val="bg1"/>
                </a:solidFill>
                <a:effectLst>
                  <a:outerShdw blurRad="38100" dist="38100" dir="2700000" algn="tl">
                    <a:srgbClr val="000000">
                      <a:alpha val="43137"/>
                    </a:srgbClr>
                  </a:outerShdw>
                </a:effectLst>
              </a:rPr>
              <a:t>* Puntos </a:t>
            </a:r>
            <a:r>
              <a:rPr lang="es-ES" sz="1600" b="1" dirty="0">
                <a:solidFill>
                  <a:schemeClr val="bg1"/>
                </a:solidFill>
                <a:effectLst>
                  <a:outerShdw blurRad="38100" dist="38100" dir="2700000" algn="tl">
                    <a:srgbClr val="000000">
                      <a:alpha val="43137"/>
                    </a:srgbClr>
                  </a:outerShdw>
                </a:effectLst>
              </a:rPr>
              <a:t>alineados se convierten en rectas que pasan por un </a:t>
            </a:r>
            <a:r>
              <a:rPr lang="es-ES" sz="1600" b="1" dirty="0" smtClean="0">
                <a:solidFill>
                  <a:schemeClr val="bg1"/>
                </a:solidFill>
                <a:effectLst>
                  <a:outerShdw blurRad="38100" dist="38100" dir="2700000" algn="tl">
                    <a:srgbClr val="000000">
                      <a:alpha val="43137"/>
                    </a:srgbClr>
                  </a:outerShdw>
                </a:effectLst>
              </a:rPr>
              <a:t>punto</a:t>
            </a:r>
            <a:br>
              <a:rPr lang="es-ES" sz="1600" b="1" dirty="0" smtClean="0">
                <a:solidFill>
                  <a:schemeClr val="bg1"/>
                </a:solidFill>
                <a:effectLst>
                  <a:outerShdw blurRad="38100" dist="38100" dir="2700000" algn="tl">
                    <a:srgbClr val="000000">
                      <a:alpha val="43137"/>
                    </a:srgbClr>
                  </a:outerShdw>
                </a:effectLst>
              </a:rPr>
            </a:br>
            <a:r>
              <a:rPr lang="es-ES" sz="1600" b="1" dirty="0" smtClean="0">
                <a:solidFill>
                  <a:schemeClr val="bg1"/>
                </a:solidFill>
                <a:effectLst>
                  <a:outerShdw blurRad="38100" dist="38100" dir="2700000" algn="tl">
                    <a:srgbClr val="000000">
                      <a:alpha val="43137"/>
                    </a:srgbClr>
                  </a:outerShdw>
                </a:effectLst>
              </a:rPr>
              <a:t>* Rectas </a:t>
            </a:r>
            <a:r>
              <a:rPr lang="es-ES" sz="1600" b="1" dirty="0">
                <a:solidFill>
                  <a:schemeClr val="bg1"/>
                </a:solidFill>
                <a:effectLst>
                  <a:outerShdw blurRad="38100" dist="38100" dir="2700000" algn="tl">
                    <a:srgbClr val="000000">
                      <a:alpha val="43137"/>
                    </a:srgbClr>
                  </a:outerShdw>
                </a:effectLst>
              </a:rPr>
              <a:t>tangentes se convierten en el punto de </a:t>
            </a:r>
            <a:r>
              <a:rPr lang="es-ES" sz="1600" b="1" dirty="0" smtClean="0">
                <a:solidFill>
                  <a:schemeClr val="bg1"/>
                </a:solidFill>
                <a:effectLst>
                  <a:outerShdw blurRad="38100" dist="38100" dir="2700000" algn="tl">
                    <a:srgbClr val="000000">
                      <a:alpha val="43137"/>
                    </a:srgbClr>
                  </a:outerShdw>
                </a:effectLst>
              </a:rPr>
              <a:t>tangencia.</a:t>
            </a:r>
            <a:br>
              <a:rPr lang="es-ES" sz="1600" b="1" dirty="0" smtClean="0">
                <a:solidFill>
                  <a:schemeClr val="bg1"/>
                </a:solidFill>
                <a:effectLst>
                  <a:outerShdw blurRad="38100" dist="38100" dir="2700000" algn="tl">
                    <a:srgbClr val="000000">
                      <a:alpha val="43137"/>
                    </a:srgbClr>
                  </a:outerShdw>
                </a:effectLst>
              </a:rPr>
            </a:br>
            <a:r>
              <a:rPr lang="es-ES" sz="1600" b="1" dirty="0" smtClean="0">
                <a:solidFill>
                  <a:schemeClr val="bg1"/>
                </a:solidFill>
                <a:effectLst>
                  <a:outerShdw blurRad="38100" dist="38100" dir="2700000" algn="tl">
                    <a:srgbClr val="000000">
                      <a:alpha val="43137"/>
                    </a:srgbClr>
                  </a:outerShdw>
                </a:effectLst>
              </a:rPr>
              <a:t>* Un </a:t>
            </a:r>
            <a:r>
              <a:rPr lang="es-ES" sz="1600" b="1" dirty="0">
                <a:solidFill>
                  <a:schemeClr val="bg1"/>
                </a:solidFill>
                <a:effectLst>
                  <a:outerShdw blurRad="38100" dist="38100" dir="2700000" algn="tl">
                    <a:srgbClr val="000000">
                      <a:alpha val="43137"/>
                    </a:srgbClr>
                  </a:outerShdw>
                </a:effectLst>
              </a:rPr>
              <a:t>círculo </a:t>
            </a:r>
            <a:r>
              <a:rPr lang="es-ES" sz="1600" b="1" dirty="0" err="1">
                <a:solidFill>
                  <a:schemeClr val="bg1"/>
                </a:solidFill>
                <a:effectLst>
                  <a:outerShdw blurRad="38100" dist="38100" dir="2700000" algn="tl">
                    <a:srgbClr val="000000">
                      <a:alpha val="43137"/>
                    </a:srgbClr>
                  </a:outerShdw>
                </a:effectLst>
              </a:rPr>
              <a:t>ciscunscrito</a:t>
            </a:r>
            <a:r>
              <a:rPr lang="es-ES" sz="1600" b="1" dirty="0">
                <a:solidFill>
                  <a:schemeClr val="bg1"/>
                </a:solidFill>
                <a:effectLst>
                  <a:outerShdw blurRad="38100" dist="38100" dir="2700000" algn="tl">
                    <a:srgbClr val="000000">
                      <a:alpha val="43137"/>
                    </a:srgbClr>
                  </a:outerShdw>
                </a:effectLst>
              </a:rPr>
              <a:t> se convierte en un círculo inscrito</a:t>
            </a:r>
            <a:r>
              <a:rPr lang="es-ES" sz="1600" b="1" dirty="0" smtClean="0">
                <a:solidFill>
                  <a:schemeClr val="bg1"/>
                </a:solidFill>
                <a:effectLst>
                  <a:outerShdw blurRad="38100" dist="38100" dir="2700000" algn="tl">
                    <a:srgbClr val="000000">
                      <a:alpha val="43137"/>
                    </a:srgbClr>
                  </a:outerShdw>
                </a:effectLst>
              </a:rPr>
              <a:t>.</a:t>
            </a:r>
            <a:endParaRPr lang="es-ES" sz="1600" b="1" dirty="0">
              <a:solidFill>
                <a:schemeClr val="bg1"/>
              </a:solidFill>
              <a:effectLst>
                <a:outerShdw blurRad="38100" dist="38100" dir="2700000" algn="tl">
                  <a:srgbClr val="000000">
                    <a:alpha val="43137"/>
                  </a:srgbClr>
                </a:outerShdw>
              </a:effectLst>
            </a:endParaRPr>
          </a:p>
        </p:txBody>
      </p:sp>
      <p:sp>
        <p:nvSpPr>
          <p:cNvPr id="5" name="Marcador de contenido 3">
            <a:extLst>
              <a:ext uri="{FF2B5EF4-FFF2-40B4-BE49-F238E27FC236}">
                <a16:creationId xmlns:a16="http://schemas.microsoft.com/office/drawing/2014/main" id="{2773A951-27EC-469C-926D-0C67A6BF2954}"/>
              </a:ext>
            </a:extLst>
          </p:cNvPr>
          <p:cNvSpPr txBox="1">
            <a:spLocks/>
          </p:cNvSpPr>
          <p:nvPr/>
        </p:nvSpPr>
        <p:spPr>
          <a:xfrm>
            <a:off x="261258" y="880370"/>
            <a:ext cx="11793582" cy="2834622"/>
          </a:xfrm>
          <a:prstGeom prst="rect">
            <a:avLst/>
          </a:prstGeom>
          <a:solidFill>
            <a:srgbClr val="00B0F0"/>
          </a:solid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lgn="just">
              <a:buNone/>
            </a:pPr>
            <a:r>
              <a:rPr lang="es-ES" b="1" dirty="0">
                <a:solidFill>
                  <a:schemeClr val="bg1"/>
                </a:solidFill>
                <a:effectLst>
                  <a:outerShdw blurRad="38100" dist="38100" dir="2700000" algn="tl">
                    <a:srgbClr val="000000">
                      <a:alpha val="43137"/>
                    </a:srgbClr>
                  </a:outerShdw>
                </a:effectLst>
              </a:rPr>
              <a:t>La </a:t>
            </a:r>
            <a:r>
              <a:rPr lang="es-ES" b="1" dirty="0" smtClean="0">
                <a:solidFill>
                  <a:schemeClr val="bg1"/>
                </a:solidFill>
                <a:effectLst>
                  <a:outerShdw blurRad="38100" dist="38100" dir="2700000" algn="tl">
                    <a:srgbClr val="000000">
                      <a:alpha val="43137"/>
                    </a:srgbClr>
                  </a:outerShdw>
                </a:effectLst>
              </a:rPr>
              <a:t>geometría </a:t>
            </a:r>
            <a:r>
              <a:rPr lang="es-ES" b="1" dirty="0">
                <a:solidFill>
                  <a:schemeClr val="bg1"/>
                </a:solidFill>
                <a:effectLst>
                  <a:outerShdw blurRad="38100" dist="38100" dir="2700000" algn="tl">
                    <a:srgbClr val="000000">
                      <a:alpha val="43137"/>
                    </a:srgbClr>
                  </a:outerShdw>
                </a:effectLst>
              </a:rPr>
              <a:t>proyectiva estudia las llamadas </a:t>
            </a:r>
            <a:r>
              <a:rPr lang="es-ES" b="1" i="1" dirty="0">
                <a:solidFill>
                  <a:schemeClr val="bg1"/>
                </a:solidFill>
                <a:effectLst>
                  <a:outerShdw blurRad="38100" dist="38100" dir="2700000" algn="tl">
                    <a:srgbClr val="000000">
                      <a:alpha val="43137"/>
                    </a:srgbClr>
                  </a:outerShdw>
                </a:effectLst>
              </a:rPr>
              <a:t>propiedades descriptivas</a:t>
            </a:r>
            <a:r>
              <a:rPr lang="es-ES" b="1" dirty="0">
                <a:solidFill>
                  <a:schemeClr val="bg1"/>
                </a:solidFill>
                <a:effectLst>
                  <a:outerShdw blurRad="38100" dist="38100" dir="2700000" algn="tl">
                    <a:srgbClr val="000000">
                      <a:alpha val="43137"/>
                    </a:srgbClr>
                  </a:outerShdw>
                </a:effectLst>
              </a:rPr>
              <a:t> de las figuras geométricas, como la pertenencia de un punto a una recta, que dos puntos estén alineados o que dos rectas se corten en un punto. Estas propiedades se distinguen de las </a:t>
            </a:r>
            <a:r>
              <a:rPr lang="es-ES" b="1" i="1" dirty="0">
                <a:solidFill>
                  <a:schemeClr val="bg1"/>
                </a:solidFill>
                <a:effectLst>
                  <a:outerShdw blurRad="38100" dist="38100" dir="2700000" algn="tl">
                    <a:srgbClr val="000000">
                      <a:alpha val="43137"/>
                    </a:srgbClr>
                  </a:outerShdw>
                </a:effectLst>
              </a:rPr>
              <a:t>propiedades métricas</a:t>
            </a:r>
            <a:r>
              <a:rPr lang="es-ES" b="1" dirty="0">
                <a:solidFill>
                  <a:schemeClr val="bg1"/>
                </a:solidFill>
                <a:effectLst>
                  <a:outerShdw blurRad="38100" dist="38100" dir="2700000" algn="tl">
                    <a:srgbClr val="000000">
                      <a:alpha val="43137"/>
                    </a:srgbClr>
                  </a:outerShdw>
                </a:effectLst>
              </a:rPr>
              <a:t>, como las distancias entre puntos o los ángulos formados por dos rectas.</a:t>
            </a:r>
            <a:r>
              <a:rPr lang="es-ES" sz="2000" b="1" dirty="0">
                <a:solidFill>
                  <a:schemeClr val="bg1"/>
                </a:solidFill>
                <a:effectLst>
                  <a:outerShdw blurRad="38100" dist="38100" dir="2700000" algn="tl">
                    <a:srgbClr val="000000">
                      <a:alpha val="43137"/>
                    </a:srgbClr>
                  </a:outerShdw>
                </a:effectLst>
              </a:rPr>
              <a:t/>
            </a:r>
            <a:br>
              <a:rPr lang="es-ES" sz="2000" b="1" dirty="0">
                <a:solidFill>
                  <a:schemeClr val="bg1"/>
                </a:solidFill>
                <a:effectLst>
                  <a:outerShdw blurRad="38100" dist="38100" dir="2700000" algn="tl">
                    <a:srgbClr val="000000">
                      <a:alpha val="43137"/>
                    </a:srgbClr>
                  </a:outerShdw>
                </a:effectLst>
              </a:rPr>
            </a:br>
            <a:r>
              <a:rPr lang="es-ES" b="1" dirty="0">
                <a:solidFill>
                  <a:schemeClr val="bg1"/>
                </a:solidFill>
                <a:effectLst>
                  <a:outerShdw blurRad="38100" dist="38100" dir="2700000" algn="tl">
                    <a:srgbClr val="000000">
                      <a:alpha val="43137"/>
                    </a:srgbClr>
                  </a:outerShdw>
                </a:effectLst>
              </a:rPr>
              <a:t>La diferencia entre los dos tipos de propiedades queda clara si tenemos en cuenta que cuando proyectamos una figura, el resultado no tiene porque ser del mismo tamaño (no se conservan las distancias); incluso la forma también ha cambiado (no se conservan los ángulos).</a:t>
            </a:r>
            <a:endParaRPr lang="es-ES" sz="2000" b="1" dirty="0">
              <a:solidFill>
                <a:schemeClr val="bg1"/>
              </a:solidFill>
              <a:effectLst>
                <a:outerShdw blurRad="38100" dist="38100" dir="2700000" algn="tl">
                  <a:srgbClr val="000000">
                    <a:alpha val="43137"/>
                  </a:srgbClr>
                </a:outerShdw>
              </a:effectLst>
            </a:endParaRPr>
          </a:p>
        </p:txBody>
      </p:sp>
      <p:pic>
        <p:nvPicPr>
          <p:cNvPr id="7" name="Imagen 6"/>
          <p:cNvPicPr>
            <a:picLocks noChangeAspect="1"/>
          </p:cNvPicPr>
          <p:nvPr/>
        </p:nvPicPr>
        <p:blipFill>
          <a:blip r:embed="rId2"/>
          <a:stretch>
            <a:fillRect/>
          </a:stretch>
        </p:blipFill>
        <p:spPr>
          <a:xfrm>
            <a:off x="8373292" y="3874444"/>
            <a:ext cx="3383280" cy="2416629"/>
          </a:xfrm>
          <a:prstGeom prst="rect">
            <a:avLst/>
          </a:prstGeom>
        </p:spPr>
      </p:pic>
    </p:spTree>
    <p:extLst>
      <p:ext uri="{BB962C8B-B14F-4D97-AF65-F5344CB8AC3E}">
        <p14:creationId xmlns:p14="http://schemas.microsoft.com/office/powerpoint/2010/main" val="2348215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19943" y="233856"/>
            <a:ext cx="8610600" cy="1293028"/>
          </a:xfrm>
        </p:spPr>
        <p:txBody>
          <a:bodyPr/>
          <a:lstStyle/>
          <a:p>
            <a:r>
              <a:rPr lang="es-CO" dirty="0" smtClean="0"/>
              <a:t>dualidad</a:t>
            </a:r>
            <a:endParaRPr lang="en-US" dirty="0"/>
          </a:p>
        </p:txBody>
      </p:sp>
      <p:pic>
        <p:nvPicPr>
          <p:cNvPr id="4" name="Marcador de contenido 3"/>
          <p:cNvPicPr>
            <a:picLocks noGrp="1" noChangeAspect="1"/>
          </p:cNvPicPr>
          <p:nvPr>
            <p:ph idx="1"/>
          </p:nvPr>
        </p:nvPicPr>
        <p:blipFill>
          <a:blip r:embed="rId2"/>
          <a:stretch>
            <a:fillRect/>
          </a:stretch>
        </p:blipFill>
        <p:spPr>
          <a:xfrm>
            <a:off x="283164" y="3063240"/>
            <a:ext cx="4911380" cy="3226971"/>
          </a:xfrm>
          <a:prstGeom prst="rect">
            <a:avLst/>
          </a:prstGeom>
        </p:spPr>
      </p:pic>
      <p:pic>
        <p:nvPicPr>
          <p:cNvPr id="5" name="Imagen 4"/>
          <p:cNvPicPr>
            <a:picLocks noChangeAspect="1"/>
          </p:cNvPicPr>
          <p:nvPr/>
        </p:nvPicPr>
        <p:blipFill>
          <a:blip r:embed="rId3"/>
          <a:stretch>
            <a:fillRect/>
          </a:stretch>
        </p:blipFill>
        <p:spPr>
          <a:xfrm>
            <a:off x="5390487" y="1811653"/>
            <a:ext cx="6324719" cy="4340951"/>
          </a:xfrm>
          <a:prstGeom prst="rect">
            <a:avLst/>
          </a:prstGeom>
        </p:spPr>
      </p:pic>
      <p:sp>
        <p:nvSpPr>
          <p:cNvPr id="6" name="Marcador de contenido 3">
            <a:extLst>
              <a:ext uri="{FF2B5EF4-FFF2-40B4-BE49-F238E27FC236}">
                <a16:creationId xmlns:a16="http://schemas.microsoft.com/office/drawing/2014/main" id="{2773A951-27EC-469C-926D-0C67A6BF2954}"/>
              </a:ext>
            </a:extLst>
          </p:cNvPr>
          <p:cNvSpPr txBox="1">
            <a:spLocks/>
          </p:cNvSpPr>
          <p:nvPr/>
        </p:nvSpPr>
        <p:spPr>
          <a:xfrm>
            <a:off x="261259" y="880370"/>
            <a:ext cx="5917472" cy="2225225"/>
          </a:xfrm>
          <a:prstGeom prst="rect">
            <a:avLst/>
          </a:prstGeom>
          <a:solidFill>
            <a:srgbClr val="00B0F0"/>
          </a:solid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lgn="just">
              <a:buNone/>
            </a:pPr>
            <a:r>
              <a:rPr lang="es-ES" b="1" dirty="0">
                <a:solidFill>
                  <a:schemeClr val="bg1"/>
                </a:solidFill>
                <a:effectLst>
                  <a:outerShdw blurRad="38100" dist="38100" dir="2700000" algn="tl">
                    <a:srgbClr val="000000">
                      <a:alpha val="43137"/>
                    </a:srgbClr>
                  </a:outerShdw>
                </a:effectLst>
              </a:rPr>
              <a:t>Este principio afirma que los teoremas en la geometría proyectiva vienen a pares duales: por ejemplo, en dimensión 2, basta intercambiar las palabras </a:t>
            </a:r>
            <a:r>
              <a:rPr lang="es-ES" b="1" i="1" dirty="0">
                <a:solidFill>
                  <a:schemeClr val="bg1"/>
                </a:solidFill>
                <a:effectLst>
                  <a:outerShdw blurRad="38100" dist="38100" dir="2700000" algn="tl">
                    <a:srgbClr val="000000">
                      <a:alpha val="43137"/>
                    </a:srgbClr>
                  </a:outerShdw>
                </a:effectLst>
              </a:rPr>
              <a:t> recta </a:t>
            </a:r>
            <a:r>
              <a:rPr lang="es-ES" b="1" dirty="0">
                <a:solidFill>
                  <a:schemeClr val="bg1"/>
                </a:solidFill>
                <a:effectLst>
                  <a:outerShdw blurRad="38100" dist="38100" dir="2700000" algn="tl">
                    <a:srgbClr val="000000">
                      <a:alpha val="43137"/>
                    </a:srgbClr>
                  </a:outerShdw>
                </a:effectLst>
              </a:rPr>
              <a:t>y </a:t>
            </a:r>
            <a:r>
              <a:rPr lang="es-ES" b="1" i="1" dirty="0">
                <a:solidFill>
                  <a:schemeClr val="bg1"/>
                </a:solidFill>
                <a:effectLst>
                  <a:outerShdw blurRad="38100" dist="38100" dir="2700000" algn="tl">
                    <a:srgbClr val="000000">
                      <a:alpha val="43137"/>
                    </a:srgbClr>
                  </a:outerShdw>
                </a:effectLst>
              </a:rPr>
              <a:t>punto,</a:t>
            </a:r>
            <a:r>
              <a:rPr lang="es-ES" b="1" dirty="0">
                <a:solidFill>
                  <a:schemeClr val="bg1"/>
                </a:solidFill>
                <a:effectLst>
                  <a:outerShdw blurRad="38100" dist="38100" dir="2700000" algn="tl">
                    <a:srgbClr val="000000">
                      <a:alpha val="43137"/>
                    </a:srgbClr>
                  </a:outerShdw>
                </a:effectLst>
              </a:rPr>
              <a:t> y cambiar </a:t>
            </a:r>
            <a:r>
              <a:rPr lang="es-ES" b="1" i="1" dirty="0">
                <a:solidFill>
                  <a:schemeClr val="bg1"/>
                </a:solidFill>
                <a:effectLst>
                  <a:outerShdw blurRad="38100" dist="38100" dir="2700000" algn="tl">
                    <a:srgbClr val="000000">
                      <a:alpha val="43137"/>
                    </a:srgbClr>
                  </a:outerShdw>
                </a:effectLst>
              </a:rPr>
              <a:t>la intersección de dos rectas</a:t>
            </a:r>
            <a:r>
              <a:rPr lang="es-ES" b="1" dirty="0">
                <a:solidFill>
                  <a:schemeClr val="bg1"/>
                </a:solidFill>
                <a:effectLst>
                  <a:outerShdw blurRad="38100" dist="38100" dir="2700000" algn="tl">
                    <a:srgbClr val="000000">
                      <a:alpha val="43137"/>
                    </a:srgbClr>
                  </a:outerShdw>
                </a:effectLst>
              </a:rPr>
              <a:t> por </a:t>
            </a:r>
            <a:r>
              <a:rPr lang="es-ES" b="1" i="1" dirty="0">
                <a:solidFill>
                  <a:schemeClr val="bg1"/>
                </a:solidFill>
                <a:effectLst>
                  <a:outerShdw blurRad="38100" dist="38100" dir="2700000" algn="tl">
                    <a:srgbClr val="000000">
                      <a:alpha val="43137"/>
                    </a:srgbClr>
                  </a:outerShdw>
                </a:effectLst>
              </a:rPr>
              <a:t>la recta que une dos puntos</a:t>
            </a:r>
            <a:r>
              <a:rPr lang="es-ES" b="1" dirty="0">
                <a:solidFill>
                  <a:schemeClr val="bg1"/>
                </a:solidFill>
                <a:effectLst>
                  <a:outerShdw blurRad="38100" dist="38100" dir="2700000" algn="tl">
                    <a:srgbClr val="000000">
                      <a:alpha val="43137"/>
                    </a:srgbClr>
                  </a:outerShdw>
                </a:effectLst>
              </a:rPr>
              <a:t> y viceversa</a:t>
            </a:r>
            <a:endParaRPr lang="es-ES" sz="20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2270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924697" y="561702"/>
            <a:ext cx="7698378" cy="386081"/>
          </a:xfrm>
        </p:spPr>
        <p:txBody>
          <a:bodyPr>
            <a:noAutofit/>
          </a:bodyPr>
          <a:lstStyle/>
          <a:p>
            <a:r>
              <a:rPr lang="es-CO" sz="3200" b="1" dirty="0" smtClean="0">
                <a:solidFill>
                  <a:schemeClr val="accent1"/>
                </a:solidFill>
                <a:effectLst>
                  <a:outerShdw blurRad="38100" dist="38100" dir="2700000" algn="tl">
                    <a:srgbClr val="000000">
                      <a:alpha val="43137"/>
                    </a:srgbClr>
                  </a:outerShdw>
                </a:effectLst>
              </a:rPr>
              <a:t>PROYECTIVA. </a:t>
            </a:r>
            <a:endParaRPr lang="en-US" sz="3200" b="1" dirty="0">
              <a:solidFill>
                <a:schemeClr val="accent1"/>
              </a:solidFill>
              <a:effectLst>
                <a:outerShdw blurRad="38100" dist="38100" dir="2700000" algn="tl">
                  <a:srgbClr val="000000">
                    <a:alpha val="43137"/>
                  </a:srgbClr>
                </a:outerShdw>
              </a:effectLst>
            </a:endParaRPr>
          </a:p>
        </p:txBody>
      </p:sp>
      <p:pic>
        <p:nvPicPr>
          <p:cNvPr id="6146" name="Picture 2" descr="Geometría Proyectiva | PIZiadas gráfic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1757" y="1365704"/>
            <a:ext cx="3893912" cy="3893912"/>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p:cNvPicPr>
            <a:picLocks noChangeAspect="1"/>
          </p:cNvPicPr>
          <p:nvPr/>
        </p:nvPicPr>
        <p:blipFill rotWithShape="1">
          <a:blip r:embed="rId3"/>
          <a:srcRect l="3166" t="6463" r="4999" b="3486"/>
          <a:stretch/>
        </p:blipFill>
        <p:spPr>
          <a:xfrm>
            <a:off x="6426926" y="1365704"/>
            <a:ext cx="4558937" cy="3357154"/>
          </a:xfrm>
          <a:prstGeom prst="rect">
            <a:avLst/>
          </a:prstGeom>
        </p:spPr>
      </p:pic>
    </p:spTree>
    <p:extLst>
      <p:ext uri="{BB962C8B-B14F-4D97-AF65-F5344CB8AC3E}">
        <p14:creationId xmlns:p14="http://schemas.microsoft.com/office/powerpoint/2010/main" val="1763376212"/>
      </p:ext>
    </p:extLst>
  </p:cSld>
  <p:clrMapOvr>
    <a:masterClrMapping/>
  </p:clrMapOvr>
</p:sld>
</file>

<file path=ppt/theme/theme1.xml><?xml version="1.0" encoding="utf-8"?>
<a:theme xmlns:a="http://schemas.openxmlformats.org/drawingml/2006/main" name="Estela de condensación">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TM04033937[[fn=Estela de condensación]]</Template>
  <TotalTime>175</TotalTime>
  <Words>137</Words>
  <Application>Microsoft Office PowerPoint</Application>
  <PresentationFormat>Panorámica</PresentationFormat>
  <Paragraphs>22</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Bradley Hand ITC</vt:lpstr>
      <vt:lpstr>Century Gothic</vt:lpstr>
      <vt:lpstr>Estela de condensación</vt:lpstr>
      <vt:lpstr>Tipos de geometría    DIFERENCIAL,     ANALÍTICA,       DE INCIDENCIA   Y       PROYECTIVA</vt:lpstr>
      <vt:lpstr>Geometría diferencial </vt:lpstr>
      <vt:lpstr>Geometría analítica </vt:lpstr>
      <vt:lpstr>Geometría de incidencia </vt:lpstr>
      <vt:lpstr>Geometría proyectiva </vt:lpstr>
      <vt:lpstr>dualidad</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Datos importantes de miguel de cervantes</dc:title>
  <dc:creator>Kenny morales</dc:creator>
  <cp:lastModifiedBy>martharomero.20.20@outlook.es</cp:lastModifiedBy>
  <cp:revision>13</cp:revision>
  <dcterms:created xsi:type="dcterms:W3CDTF">2020-08-27T13:40:27Z</dcterms:created>
  <dcterms:modified xsi:type="dcterms:W3CDTF">2020-09-15T01:48:45Z</dcterms:modified>
</cp:coreProperties>
</file>