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63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59663" y="533400"/>
            <a:ext cx="8569452" cy="7802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71727" y="1112519"/>
            <a:ext cx="7435596" cy="7802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09550" y="2038350"/>
            <a:ext cx="8610600" cy="2524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594347" y="233172"/>
            <a:ext cx="2004059" cy="8397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534911" y="204215"/>
            <a:ext cx="1927859" cy="84124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660260" y="260616"/>
            <a:ext cx="1872233" cy="70788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660260" y="260616"/>
            <a:ext cx="1872614" cy="708025"/>
          </a:xfrm>
          <a:custGeom>
            <a:avLst/>
            <a:gdLst/>
            <a:ahLst/>
            <a:cxnLst/>
            <a:rect l="l" t="t" r="r" b="b"/>
            <a:pathLst>
              <a:path w="1872615" h="708025">
                <a:moveTo>
                  <a:pt x="0" y="707885"/>
                </a:moveTo>
                <a:lnTo>
                  <a:pt x="1872233" y="707885"/>
                </a:lnTo>
                <a:lnTo>
                  <a:pt x="1872233" y="0"/>
                </a:lnTo>
                <a:lnTo>
                  <a:pt x="0" y="0"/>
                </a:lnTo>
                <a:lnTo>
                  <a:pt x="0" y="707885"/>
                </a:lnTo>
                <a:close/>
              </a:path>
            </a:pathLst>
          </a:custGeom>
          <a:ln w="12700">
            <a:solidFill>
              <a:srgbClr val="0073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592823" y="224027"/>
            <a:ext cx="1812035" cy="42062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592823" y="528827"/>
            <a:ext cx="1377696" cy="42062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275838" y="1772792"/>
            <a:ext cx="2448306" cy="32404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763648" y="404622"/>
            <a:ext cx="2880360" cy="1332230"/>
          </a:xfrm>
          <a:custGeom>
            <a:avLst/>
            <a:gdLst/>
            <a:ahLst/>
            <a:cxnLst/>
            <a:rect l="l" t="t" r="r" b="b"/>
            <a:pathLst>
              <a:path w="2880360" h="1332230">
                <a:moveTo>
                  <a:pt x="0" y="1331976"/>
                </a:moveTo>
                <a:lnTo>
                  <a:pt x="2880360" y="1331976"/>
                </a:lnTo>
                <a:lnTo>
                  <a:pt x="2880360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763648" y="404622"/>
            <a:ext cx="2880360" cy="1332230"/>
          </a:xfrm>
          <a:custGeom>
            <a:avLst/>
            <a:gdLst/>
            <a:ahLst/>
            <a:cxnLst/>
            <a:rect l="l" t="t" r="r" b="b"/>
            <a:pathLst>
              <a:path w="2880360" h="1332230">
                <a:moveTo>
                  <a:pt x="0" y="1331976"/>
                </a:moveTo>
                <a:lnTo>
                  <a:pt x="2880360" y="1331976"/>
                </a:lnTo>
                <a:lnTo>
                  <a:pt x="2880360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668" y="644093"/>
            <a:ext cx="7852663" cy="1184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004211"/>
            <a:ext cx="8072119" cy="407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C1B46C2-72F9-4C3A-9068-0CBC3E9D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2853" y="1711198"/>
            <a:ext cx="7778115" cy="32689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730" marR="121285" indent="1066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nstantia"/>
                <a:cs typeface="Constantia"/>
              </a:rPr>
              <a:t>Se </a:t>
            </a:r>
            <a:r>
              <a:rPr sz="2800" spc="-10" dirty="0">
                <a:latin typeface="Constantia"/>
                <a:cs typeface="Constantia"/>
              </a:rPr>
              <a:t>denomina primeros cristianos, </a:t>
            </a:r>
            <a:r>
              <a:rPr sz="2800" spc="-5" dirty="0">
                <a:latin typeface="Constantia"/>
                <a:cs typeface="Constantia"/>
              </a:rPr>
              <a:t>a aquellos </a:t>
            </a:r>
            <a:r>
              <a:rPr sz="2800" spc="-10" dirty="0">
                <a:latin typeface="Constantia"/>
                <a:cs typeface="Constantia"/>
              </a:rPr>
              <a:t>que  después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la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muerte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y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resurrección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Jesucristo,</a:t>
            </a:r>
            <a:endParaRPr sz="2800">
              <a:latin typeface="Constantia"/>
              <a:cs typeface="Constantia"/>
            </a:endParaRPr>
          </a:p>
          <a:p>
            <a:pPr marL="68580" marR="53975" indent="86995" algn="just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Constantia"/>
                <a:cs typeface="Constantia"/>
              </a:rPr>
              <a:t>vivían alrededor </a:t>
            </a:r>
            <a:r>
              <a:rPr sz="2800" spc="-5" dirty="0">
                <a:latin typeface="Constantia"/>
                <a:cs typeface="Constantia"/>
              </a:rPr>
              <a:t>de los </a:t>
            </a:r>
            <a:r>
              <a:rPr sz="2800" spc="-15" dirty="0">
                <a:latin typeface="Constantia"/>
                <a:cs typeface="Constantia"/>
              </a:rPr>
              <a:t>Apóstoles, </a:t>
            </a:r>
            <a:r>
              <a:rPr sz="2800" spc="-5" dirty="0">
                <a:latin typeface="Constantia"/>
                <a:cs typeface="Constantia"/>
              </a:rPr>
              <a:t>se bautizaron y  </a:t>
            </a:r>
            <a:r>
              <a:rPr sz="2800" spc="-15" dirty="0">
                <a:latin typeface="Constantia"/>
                <a:cs typeface="Constantia"/>
              </a:rPr>
              <a:t>dieron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comienzo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un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culto,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una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doctrina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y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una</a:t>
            </a:r>
            <a:endParaRPr sz="2800">
              <a:latin typeface="Constantia"/>
              <a:cs typeface="Constantia"/>
            </a:endParaRPr>
          </a:p>
          <a:p>
            <a:pPr marL="12700" marR="5080" indent="36195" algn="just">
              <a:lnSpc>
                <a:spcPct val="110000"/>
              </a:lnSpc>
              <a:spcBef>
                <a:spcPts val="335"/>
              </a:spcBef>
            </a:pPr>
            <a:r>
              <a:rPr sz="2800" spc="-10" dirty="0">
                <a:latin typeface="Constantia"/>
                <a:cs typeface="Constantia"/>
              </a:rPr>
              <a:t>forma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vida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comunitaria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que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admiraba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quienes  los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veía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compartir.</a:t>
            </a:r>
            <a:r>
              <a:rPr sz="2800" spc="10" dirty="0">
                <a:latin typeface="Constantia"/>
                <a:cs typeface="Constantia"/>
              </a:rPr>
              <a:t> </a:t>
            </a:r>
            <a:r>
              <a:rPr sz="2800" spc="5" dirty="0">
                <a:latin typeface="Constantia"/>
                <a:cs typeface="Constantia"/>
              </a:rPr>
              <a:t>Los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primeros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cristianos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vivían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la  unidad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en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la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diversidad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y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en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comunidad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fraterna.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2642" y="445389"/>
            <a:ext cx="27279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nstantia"/>
                <a:cs typeface="Constantia"/>
              </a:rPr>
              <a:t>Se reúnen</a:t>
            </a:r>
            <a:r>
              <a:rPr sz="1800" spc="33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frecuentemente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2642" y="719709"/>
            <a:ext cx="1324610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  <a:tabLst>
                <a:tab pos="755015" algn="l"/>
                <a:tab pos="1201420" algn="l"/>
              </a:tabLst>
            </a:pPr>
            <a:r>
              <a:rPr sz="1800" spc="-10" dirty="0">
                <a:latin typeface="Constantia"/>
                <a:cs typeface="Constantia"/>
              </a:rPr>
              <a:t>para	</a:t>
            </a:r>
            <a:r>
              <a:rPr sz="1800" spc="-35" dirty="0">
                <a:latin typeface="Constantia"/>
                <a:cs typeface="Constantia"/>
              </a:rPr>
              <a:t>orar,  </a:t>
            </a:r>
            <a:r>
              <a:rPr sz="1800" dirty="0">
                <a:latin typeface="Constantia"/>
                <a:cs typeface="Constantia"/>
              </a:rPr>
              <a:t>alabanz</a:t>
            </a:r>
            <a:r>
              <a:rPr sz="1800" spc="-15" dirty="0">
                <a:latin typeface="Constantia"/>
                <a:cs typeface="Constantia"/>
              </a:rPr>
              <a:t>a</a:t>
            </a:r>
            <a:r>
              <a:rPr sz="1800" dirty="0">
                <a:latin typeface="Constantia"/>
                <a:cs typeface="Constantia"/>
              </a:rPr>
              <a:t>s	y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45560" y="719709"/>
            <a:ext cx="1228090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marR="5080" indent="-17145">
              <a:lnSpc>
                <a:spcPct val="114999"/>
              </a:lnSpc>
              <a:spcBef>
                <a:spcPts val="100"/>
              </a:spcBef>
              <a:tabLst>
                <a:tab pos="946785" algn="l"/>
                <a:tab pos="1040765" algn="l"/>
              </a:tabLst>
            </a:pPr>
            <a:r>
              <a:rPr sz="1800" spc="-5" dirty="0">
                <a:latin typeface="Constantia"/>
                <a:cs typeface="Constantia"/>
              </a:rPr>
              <a:t>ca</a:t>
            </a:r>
            <a:r>
              <a:rPr sz="1800" spc="-10" dirty="0">
                <a:latin typeface="Constantia"/>
                <a:cs typeface="Constantia"/>
              </a:rPr>
              <a:t>n</a:t>
            </a:r>
            <a:r>
              <a:rPr sz="1800" dirty="0">
                <a:latin typeface="Constantia"/>
                <a:cs typeface="Constantia"/>
              </a:rPr>
              <a:t>tar	las  </a:t>
            </a:r>
            <a:r>
              <a:rPr sz="1800" spc="-40" dirty="0">
                <a:latin typeface="Constantia"/>
                <a:cs typeface="Constantia"/>
              </a:rPr>
              <a:t>c</a:t>
            </a:r>
            <a:r>
              <a:rPr sz="1800" dirty="0">
                <a:latin typeface="Constantia"/>
                <a:cs typeface="Constantia"/>
              </a:rPr>
              <a:t>eleb</a:t>
            </a:r>
            <a:r>
              <a:rPr sz="1800" spc="-35" dirty="0">
                <a:latin typeface="Constantia"/>
                <a:cs typeface="Constantia"/>
              </a:rPr>
              <a:t>r</a:t>
            </a:r>
            <a:r>
              <a:rPr sz="1800" spc="-15" dirty="0">
                <a:latin typeface="Constantia"/>
                <a:cs typeface="Constantia"/>
              </a:rPr>
              <a:t>a</a:t>
            </a:r>
            <a:r>
              <a:rPr sz="1800" dirty="0">
                <a:latin typeface="Constantia"/>
                <a:cs typeface="Constantia"/>
              </a:rPr>
              <a:t>r		</a:t>
            </a:r>
            <a:r>
              <a:rPr sz="1800" spc="-5" dirty="0">
                <a:latin typeface="Constantia"/>
                <a:cs typeface="Constantia"/>
              </a:rPr>
              <a:t>la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2642" y="1392173"/>
            <a:ext cx="1696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onstantia"/>
                <a:cs typeface="Constantia"/>
              </a:rPr>
              <a:t>Fracción </a:t>
            </a:r>
            <a:r>
              <a:rPr sz="1800" spc="-5" dirty="0">
                <a:latin typeface="Constantia"/>
                <a:cs typeface="Constantia"/>
              </a:rPr>
              <a:t>del</a:t>
            </a:r>
            <a:r>
              <a:rPr sz="1800" spc="-175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pan.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76063" y="443356"/>
            <a:ext cx="3240405" cy="1414780"/>
          </a:xfrm>
          <a:custGeom>
            <a:avLst/>
            <a:gdLst/>
            <a:ahLst/>
            <a:cxnLst/>
            <a:rect l="l" t="t" r="r" b="b"/>
            <a:pathLst>
              <a:path w="3240404" h="1414780">
                <a:moveTo>
                  <a:pt x="0" y="1414652"/>
                </a:moveTo>
                <a:lnTo>
                  <a:pt x="3240405" y="1414652"/>
                </a:lnTo>
                <a:lnTo>
                  <a:pt x="3240405" y="0"/>
                </a:lnTo>
                <a:lnTo>
                  <a:pt x="0" y="0"/>
                </a:lnTo>
                <a:lnTo>
                  <a:pt x="0" y="14146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76063" y="443356"/>
            <a:ext cx="3240405" cy="1414780"/>
          </a:xfrm>
          <a:custGeom>
            <a:avLst/>
            <a:gdLst/>
            <a:ahLst/>
            <a:cxnLst/>
            <a:rect l="l" t="t" r="r" b="b"/>
            <a:pathLst>
              <a:path w="3240404" h="1414780">
                <a:moveTo>
                  <a:pt x="0" y="1414652"/>
                </a:moveTo>
                <a:lnTo>
                  <a:pt x="3240405" y="1414652"/>
                </a:lnTo>
                <a:lnTo>
                  <a:pt x="3240405" y="0"/>
                </a:lnTo>
                <a:lnTo>
                  <a:pt x="0" y="0"/>
                </a:lnTo>
                <a:lnTo>
                  <a:pt x="0" y="141465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09410" y="799591"/>
            <a:ext cx="626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nstantia"/>
                <a:cs typeface="Constantia"/>
              </a:rPr>
              <a:t>S</a:t>
            </a:r>
            <a:r>
              <a:rPr sz="1800" dirty="0">
                <a:latin typeface="Constantia"/>
                <a:cs typeface="Constantia"/>
              </a:rPr>
              <a:t>an</a:t>
            </a:r>
            <a:r>
              <a:rPr sz="1800" spc="-15" dirty="0">
                <a:latin typeface="Constantia"/>
                <a:cs typeface="Constantia"/>
              </a:rPr>
              <a:t>t</a:t>
            </a:r>
            <a:r>
              <a:rPr sz="1800" spc="-50" dirty="0">
                <a:latin typeface="Constantia"/>
                <a:cs typeface="Constantia"/>
              </a:rPr>
              <a:t>o</a:t>
            </a:r>
            <a:r>
              <a:rPr sz="1800" dirty="0">
                <a:latin typeface="Constantia"/>
                <a:cs typeface="Constantia"/>
              </a:rPr>
              <a:t>,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4186" y="799591"/>
            <a:ext cx="730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nstantia"/>
                <a:cs typeface="Constantia"/>
              </a:rPr>
              <a:t>est</a:t>
            </a:r>
            <a:r>
              <a:rPr sz="1800" spc="-5" dirty="0">
                <a:latin typeface="Constantia"/>
                <a:cs typeface="Constantia"/>
              </a:rPr>
              <a:t>udia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8138" y="442975"/>
            <a:ext cx="911860" cy="97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14999"/>
              </a:lnSpc>
              <a:spcBef>
                <a:spcPts val="100"/>
              </a:spcBef>
            </a:pPr>
            <a:r>
              <a:rPr sz="1800" spc="-5" dirty="0">
                <a:latin typeface="Constantia"/>
                <a:cs typeface="Constantia"/>
              </a:rPr>
              <a:t>An</a:t>
            </a:r>
            <a:r>
              <a:rPr sz="1800" spc="-15" dirty="0">
                <a:latin typeface="Constantia"/>
                <a:cs typeface="Constantia"/>
              </a:rPr>
              <a:t>i</a:t>
            </a:r>
            <a:r>
              <a:rPr sz="1800" spc="-5" dirty="0">
                <a:latin typeface="Constantia"/>
                <a:cs typeface="Constantia"/>
              </a:rPr>
              <a:t>m</a:t>
            </a:r>
            <a:r>
              <a:rPr sz="1800" spc="10" dirty="0">
                <a:latin typeface="Constantia"/>
                <a:cs typeface="Constantia"/>
              </a:rPr>
              <a:t>a</a:t>
            </a:r>
            <a:r>
              <a:rPr sz="1800" spc="-5" dirty="0">
                <a:latin typeface="Constantia"/>
                <a:cs typeface="Constantia"/>
              </a:rPr>
              <a:t>da  </a:t>
            </a:r>
            <a:r>
              <a:rPr sz="1800" dirty="0">
                <a:latin typeface="Constantia"/>
                <a:cs typeface="Constantia"/>
              </a:rPr>
              <a:t>Espíritu  </a:t>
            </a:r>
            <a:r>
              <a:rPr sz="1800" spc="-5" dirty="0">
                <a:latin typeface="Constantia"/>
                <a:cs typeface="Constantia"/>
              </a:rPr>
              <a:t>palabra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7030" y="1115009"/>
            <a:ext cx="14458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53085" algn="l"/>
                <a:tab pos="1322705" algn="l"/>
              </a:tabLst>
            </a:pPr>
            <a:r>
              <a:rPr sz="1800" spc="-5" dirty="0">
                <a:latin typeface="Constantia"/>
                <a:cs typeface="Constantia"/>
              </a:rPr>
              <a:t>d</a:t>
            </a:r>
            <a:r>
              <a:rPr sz="1800" dirty="0">
                <a:latin typeface="Constantia"/>
                <a:cs typeface="Constantia"/>
              </a:rPr>
              <a:t>e	Di</a:t>
            </a:r>
            <a:r>
              <a:rPr sz="1800" spc="-10" dirty="0">
                <a:latin typeface="Constantia"/>
                <a:cs typeface="Constantia"/>
              </a:rPr>
              <a:t>o</a:t>
            </a:r>
            <a:r>
              <a:rPr sz="1800" dirty="0">
                <a:latin typeface="Constantia"/>
                <a:cs typeface="Constantia"/>
              </a:rPr>
              <a:t>s	y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58178" y="442975"/>
            <a:ext cx="1985645" cy="97218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R="9525" algn="r">
              <a:lnSpc>
                <a:spcPct val="100000"/>
              </a:lnSpc>
              <a:spcBef>
                <a:spcPts val="420"/>
              </a:spcBef>
              <a:tabLst>
                <a:tab pos="528320" algn="l"/>
                <a:tab pos="897255" algn="l"/>
                <a:tab pos="1664335" algn="l"/>
              </a:tabLst>
            </a:pPr>
            <a:r>
              <a:rPr sz="1800" dirty="0">
                <a:latin typeface="Constantia"/>
                <a:cs typeface="Constantia"/>
              </a:rPr>
              <a:t>por	el	poder	</a:t>
            </a:r>
            <a:r>
              <a:rPr sz="1800" spc="-5" dirty="0">
                <a:latin typeface="Constantia"/>
                <a:cs typeface="Constantia"/>
              </a:rPr>
              <a:t>del</a:t>
            </a:r>
            <a:endParaRPr sz="1800">
              <a:latin typeface="Constantia"/>
              <a:cs typeface="Constantia"/>
            </a:endParaRPr>
          </a:p>
          <a:p>
            <a:pPr marR="6985" algn="r">
              <a:lnSpc>
                <a:spcPct val="100000"/>
              </a:lnSpc>
              <a:spcBef>
                <a:spcPts val="325"/>
              </a:spcBef>
            </a:pPr>
            <a:r>
              <a:rPr sz="1800" spc="-15" dirty="0">
                <a:latin typeface="Constantia"/>
                <a:cs typeface="Constantia"/>
              </a:rPr>
              <a:t>la</a:t>
            </a:r>
            <a:endParaRPr sz="1800">
              <a:latin typeface="Constantia"/>
              <a:cs typeface="Constantia"/>
            </a:endParaRPr>
          </a:p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800" dirty="0">
                <a:latin typeface="Constantia"/>
                <a:cs typeface="Constantia"/>
              </a:rPr>
              <a:t>las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68138" y="1430782"/>
            <a:ext cx="2830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nstantia"/>
                <a:cs typeface="Constantia"/>
              </a:rPr>
              <a:t>enseñanzas </a:t>
            </a:r>
            <a:r>
              <a:rPr sz="1800" spc="-5" dirty="0">
                <a:latin typeface="Constantia"/>
                <a:cs typeface="Constantia"/>
              </a:rPr>
              <a:t>de los</a:t>
            </a:r>
            <a:r>
              <a:rPr sz="1800" spc="-26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Apóstoles.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523" y="1844801"/>
            <a:ext cx="2664460" cy="151257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90805" marR="75565" algn="just">
              <a:lnSpc>
                <a:spcPct val="114799"/>
              </a:lnSpc>
              <a:spcBef>
                <a:spcPts val="85"/>
              </a:spcBef>
            </a:pPr>
            <a:r>
              <a:rPr sz="1800" spc="-10" dirty="0">
                <a:latin typeface="Constantia"/>
                <a:cs typeface="Constantia"/>
              </a:rPr>
              <a:t>Pierde </a:t>
            </a:r>
            <a:r>
              <a:rPr sz="1800" dirty="0">
                <a:latin typeface="Constantia"/>
                <a:cs typeface="Constantia"/>
              </a:rPr>
              <a:t>el </a:t>
            </a:r>
            <a:r>
              <a:rPr sz="1800" spc="-5" dirty="0">
                <a:latin typeface="Constantia"/>
                <a:cs typeface="Constantia"/>
              </a:rPr>
              <a:t>miedo </a:t>
            </a:r>
            <a:r>
              <a:rPr sz="1800" dirty="0">
                <a:latin typeface="Constantia"/>
                <a:cs typeface="Constantia"/>
              </a:rPr>
              <a:t>y </a:t>
            </a:r>
            <a:r>
              <a:rPr sz="2000" dirty="0">
                <a:latin typeface="Constantia"/>
                <a:cs typeface="Constantia"/>
              </a:rPr>
              <a:t>se  </a:t>
            </a:r>
            <a:r>
              <a:rPr sz="1800" spc="-15" dirty="0">
                <a:latin typeface="Constantia"/>
                <a:cs typeface="Constantia"/>
              </a:rPr>
              <a:t>convierte </a:t>
            </a:r>
            <a:r>
              <a:rPr sz="1800" dirty="0">
                <a:latin typeface="Constantia"/>
                <a:cs typeface="Constantia"/>
              </a:rPr>
              <a:t>en</a:t>
            </a:r>
            <a:r>
              <a:rPr sz="1800" spc="-14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anunciadora  </a:t>
            </a:r>
            <a:r>
              <a:rPr sz="1800" spc="-5" dirty="0">
                <a:latin typeface="Constantia"/>
                <a:cs typeface="Constantia"/>
              </a:rPr>
              <a:t>del </a:t>
            </a:r>
            <a:r>
              <a:rPr sz="1800" spc="-10" dirty="0">
                <a:latin typeface="Constantia"/>
                <a:cs typeface="Constantia"/>
              </a:rPr>
              <a:t>acontecimiento </a:t>
            </a:r>
            <a:r>
              <a:rPr sz="1800" spc="-5" dirty="0">
                <a:latin typeface="Constantia"/>
                <a:cs typeface="Constantia"/>
              </a:rPr>
              <a:t>de la  </a:t>
            </a:r>
            <a:r>
              <a:rPr sz="1800" spc="-10" dirty="0">
                <a:latin typeface="Constantia"/>
                <a:cs typeface="Constantia"/>
              </a:rPr>
              <a:t>Resurrección.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24144" y="1916938"/>
            <a:ext cx="2874010" cy="1631314"/>
          </a:xfrm>
          <a:custGeom>
            <a:avLst/>
            <a:gdLst/>
            <a:ahLst/>
            <a:cxnLst/>
            <a:rect l="l" t="t" r="r" b="b"/>
            <a:pathLst>
              <a:path w="2874009" h="1631314">
                <a:moveTo>
                  <a:pt x="0" y="1631188"/>
                </a:moveTo>
                <a:lnTo>
                  <a:pt x="2874009" y="1631188"/>
                </a:lnTo>
                <a:lnTo>
                  <a:pt x="2874009" y="0"/>
                </a:lnTo>
                <a:lnTo>
                  <a:pt x="0" y="0"/>
                </a:lnTo>
                <a:lnTo>
                  <a:pt x="0" y="1631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24144" y="1916938"/>
            <a:ext cx="2874010" cy="1631314"/>
          </a:xfrm>
          <a:custGeom>
            <a:avLst/>
            <a:gdLst/>
            <a:ahLst/>
            <a:cxnLst/>
            <a:rect l="l" t="t" r="r" b="b"/>
            <a:pathLst>
              <a:path w="2874009" h="1631314">
                <a:moveTo>
                  <a:pt x="0" y="1631188"/>
                </a:moveTo>
                <a:lnTo>
                  <a:pt x="2874009" y="1631188"/>
                </a:lnTo>
                <a:lnTo>
                  <a:pt x="2874009" y="0"/>
                </a:lnTo>
                <a:lnTo>
                  <a:pt x="0" y="0"/>
                </a:lnTo>
                <a:lnTo>
                  <a:pt x="0" y="1631188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03772" y="1916684"/>
            <a:ext cx="2722245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  <a:tabLst>
                <a:tab pos="499745" algn="l"/>
                <a:tab pos="2004695" algn="l"/>
                <a:tab pos="2428240" algn="l"/>
              </a:tabLst>
            </a:pPr>
            <a:r>
              <a:rPr sz="1800" spc="-10" dirty="0">
                <a:latin typeface="Constantia"/>
                <a:cs typeface="Constantia"/>
              </a:rPr>
              <a:t>Afronta </a:t>
            </a:r>
            <a:r>
              <a:rPr sz="1800" spc="-15" dirty="0">
                <a:latin typeface="Constantia"/>
                <a:cs typeface="Constantia"/>
              </a:rPr>
              <a:t>con </a:t>
            </a:r>
            <a:r>
              <a:rPr sz="1800" spc="-5" dirty="0">
                <a:latin typeface="Constantia"/>
                <a:cs typeface="Constantia"/>
              </a:rPr>
              <a:t>valentía </a:t>
            </a:r>
            <a:r>
              <a:rPr sz="1800" dirty="0">
                <a:latin typeface="Constantia"/>
                <a:cs typeface="Constantia"/>
              </a:rPr>
              <a:t>y </a:t>
            </a:r>
            <a:r>
              <a:rPr sz="1800" spc="-20" dirty="0">
                <a:latin typeface="Constantia"/>
                <a:cs typeface="Constantia"/>
              </a:rPr>
              <a:t>gozo  </a:t>
            </a:r>
            <a:r>
              <a:rPr sz="1800" spc="-5" dirty="0">
                <a:latin typeface="Constantia"/>
                <a:cs typeface="Constantia"/>
              </a:rPr>
              <a:t>l</a:t>
            </a:r>
            <a:r>
              <a:rPr sz="1800" dirty="0">
                <a:latin typeface="Constantia"/>
                <a:cs typeface="Constantia"/>
              </a:rPr>
              <a:t>a	pe</a:t>
            </a:r>
            <a:r>
              <a:rPr sz="1800" spc="5" dirty="0">
                <a:latin typeface="Constantia"/>
                <a:cs typeface="Constantia"/>
              </a:rPr>
              <a:t>r</a:t>
            </a:r>
            <a:r>
              <a:rPr sz="1800" spc="-10" dirty="0">
                <a:latin typeface="Constantia"/>
                <a:cs typeface="Constantia"/>
              </a:rPr>
              <a:t>s</a:t>
            </a:r>
            <a:r>
              <a:rPr sz="1800" dirty="0">
                <a:latin typeface="Constantia"/>
                <a:cs typeface="Constantia"/>
              </a:rPr>
              <a:t>ecu</a:t>
            </a:r>
            <a:r>
              <a:rPr sz="1800" spc="-10" dirty="0">
                <a:latin typeface="Constantia"/>
                <a:cs typeface="Constantia"/>
              </a:rPr>
              <a:t>c</a:t>
            </a:r>
            <a:r>
              <a:rPr sz="1800" spc="-5" dirty="0">
                <a:latin typeface="Constantia"/>
                <a:cs typeface="Constantia"/>
              </a:rPr>
              <a:t>i</a:t>
            </a:r>
            <a:r>
              <a:rPr sz="1800" spc="-10" dirty="0">
                <a:latin typeface="Constantia"/>
                <a:cs typeface="Constantia"/>
              </a:rPr>
              <a:t>ó</a:t>
            </a:r>
            <a:r>
              <a:rPr sz="1800" dirty="0">
                <a:latin typeface="Constantia"/>
                <a:cs typeface="Constantia"/>
              </a:rPr>
              <a:t>n	y	</a:t>
            </a:r>
            <a:r>
              <a:rPr sz="1800" spc="-5" dirty="0">
                <a:latin typeface="Constantia"/>
                <a:cs typeface="Constantia"/>
              </a:rPr>
              <a:t>los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03772" y="2547873"/>
            <a:ext cx="2721610" cy="97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800" spc="-10" dirty="0">
                <a:latin typeface="Constantia"/>
                <a:cs typeface="Constantia"/>
              </a:rPr>
              <a:t>maltratos tanto </a:t>
            </a:r>
            <a:r>
              <a:rPr sz="1800" spc="-5" dirty="0">
                <a:latin typeface="Constantia"/>
                <a:cs typeface="Constantia"/>
              </a:rPr>
              <a:t>de la </a:t>
            </a:r>
            <a:r>
              <a:rPr sz="1800" spc="-20" dirty="0">
                <a:latin typeface="Constantia"/>
                <a:cs typeface="Constantia"/>
              </a:rPr>
              <a:t>gente  </a:t>
            </a:r>
            <a:r>
              <a:rPr sz="1800" spc="-10" dirty="0">
                <a:latin typeface="Constantia"/>
                <a:cs typeface="Constantia"/>
              </a:rPr>
              <a:t>como </a:t>
            </a:r>
            <a:r>
              <a:rPr sz="1800" spc="-5" dirty="0">
                <a:latin typeface="Constantia"/>
                <a:cs typeface="Constantia"/>
              </a:rPr>
              <a:t>de </a:t>
            </a:r>
            <a:r>
              <a:rPr sz="1800" dirty="0">
                <a:latin typeface="Constantia"/>
                <a:cs typeface="Constantia"/>
              </a:rPr>
              <a:t>las </a:t>
            </a:r>
            <a:r>
              <a:rPr sz="1800" spc="-5" dirty="0">
                <a:latin typeface="Constantia"/>
                <a:cs typeface="Constantia"/>
              </a:rPr>
              <a:t>autoridades  </a:t>
            </a:r>
            <a:r>
              <a:rPr sz="1800" spc="-10" dirty="0">
                <a:latin typeface="Constantia"/>
                <a:cs typeface="Constantia"/>
              </a:rPr>
              <a:t>judías.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6862" y="3552278"/>
            <a:ext cx="2663190" cy="2901315"/>
          </a:xfrm>
          <a:custGeom>
            <a:avLst/>
            <a:gdLst/>
            <a:ahLst/>
            <a:cxnLst/>
            <a:rect l="l" t="t" r="r" b="b"/>
            <a:pathLst>
              <a:path w="2663190" h="2901315">
                <a:moveTo>
                  <a:pt x="0" y="2901061"/>
                </a:moveTo>
                <a:lnTo>
                  <a:pt x="2662936" y="2901061"/>
                </a:lnTo>
                <a:lnTo>
                  <a:pt x="2662936" y="0"/>
                </a:lnTo>
                <a:lnTo>
                  <a:pt x="0" y="0"/>
                </a:lnTo>
                <a:lnTo>
                  <a:pt x="0" y="2901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6862" y="3552278"/>
            <a:ext cx="2663190" cy="2901315"/>
          </a:xfrm>
          <a:custGeom>
            <a:avLst/>
            <a:gdLst/>
            <a:ahLst/>
            <a:cxnLst/>
            <a:rect l="l" t="t" r="r" b="b"/>
            <a:pathLst>
              <a:path w="2663190" h="2901315">
                <a:moveTo>
                  <a:pt x="0" y="2901061"/>
                </a:moveTo>
                <a:lnTo>
                  <a:pt x="2662936" y="2901061"/>
                </a:lnTo>
                <a:lnTo>
                  <a:pt x="2662936" y="0"/>
                </a:lnTo>
                <a:lnTo>
                  <a:pt x="0" y="0"/>
                </a:lnTo>
                <a:lnTo>
                  <a:pt x="0" y="290106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88289" y="3552571"/>
            <a:ext cx="1242695" cy="97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14999"/>
              </a:lnSpc>
              <a:spcBef>
                <a:spcPts val="100"/>
              </a:spcBef>
              <a:tabLst>
                <a:tab pos="810895" algn="l"/>
              </a:tabLst>
            </a:pPr>
            <a:r>
              <a:rPr sz="1800" spc="-15" dirty="0">
                <a:latin typeface="Constantia"/>
                <a:cs typeface="Constantia"/>
              </a:rPr>
              <a:t>Vive	</a:t>
            </a:r>
            <a:r>
              <a:rPr sz="1800" dirty="0">
                <a:latin typeface="Constantia"/>
                <a:cs typeface="Constantia"/>
              </a:rPr>
              <a:t>el  </a:t>
            </a:r>
            <a:r>
              <a:rPr sz="1800" spc="-5" dirty="0">
                <a:latin typeface="Constantia"/>
                <a:cs typeface="Constantia"/>
              </a:rPr>
              <a:t>mise</a:t>
            </a:r>
            <a:r>
              <a:rPr sz="1800" spc="5" dirty="0">
                <a:latin typeface="Constantia"/>
                <a:cs typeface="Constantia"/>
              </a:rPr>
              <a:t>r</a:t>
            </a:r>
            <a:r>
              <a:rPr sz="1800" spc="-5" dirty="0">
                <a:latin typeface="Constantia"/>
                <a:cs typeface="Constantia"/>
              </a:rPr>
              <a:t>i</a:t>
            </a:r>
            <a:r>
              <a:rPr sz="1800" spc="-45" dirty="0">
                <a:latin typeface="Constantia"/>
                <a:cs typeface="Constantia"/>
              </a:rPr>
              <a:t>c</a:t>
            </a:r>
            <a:r>
              <a:rPr sz="1800" dirty="0">
                <a:latin typeface="Constantia"/>
                <a:cs typeface="Constantia"/>
              </a:rPr>
              <a:t>o</a:t>
            </a:r>
            <a:r>
              <a:rPr sz="1800" spc="-20" dirty="0">
                <a:latin typeface="Constantia"/>
                <a:cs typeface="Constantia"/>
              </a:rPr>
              <a:t>r</a:t>
            </a:r>
            <a:r>
              <a:rPr sz="1800" spc="-5" dirty="0">
                <a:latin typeface="Constantia"/>
                <a:cs typeface="Constantia"/>
              </a:rPr>
              <a:t>d</a:t>
            </a:r>
            <a:r>
              <a:rPr sz="1800" spc="-10" dirty="0">
                <a:latin typeface="Constantia"/>
                <a:cs typeface="Constantia"/>
              </a:rPr>
              <a:t>i</a:t>
            </a:r>
            <a:r>
              <a:rPr sz="1800" dirty="0">
                <a:latin typeface="Constantia"/>
                <a:cs typeface="Constantia"/>
              </a:rPr>
              <a:t>a  </a:t>
            </a:r>
            <a:r>
              <a:rPr sz="1800" spc="-5" dirty="0">
                <a:latin typeface="Constantia"/>
                <a:cs typeface="Constantia"/>
              </a:rPr>
              <a:t>solidaridad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8289" y="4540122"/>
            <a:ext cx="1809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914400" algn="l"/>
              </a:tabLst>
            </a:pPr>
            <a:r>
              <a:rPr sz="1800" spc="-5" dirty="0">
                <a:latin typeface="Constantia"/>
                <a:cs typeface="Constantia"/>
              </a:rPr>
              <a:t>unidad,	</a:t>
            </a:r>
            <a:r>
              <a:rPr sz="1800" spc="-10" dirty="0">
                <a:latin typeface="Constantia"/>
                <a:cs typeface="Constantia"/>
              </a:rPr>
              <a:t>teniendo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57120" y="3552571"/>
            <a:ext cx="1131570" cy="128778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420"/>
              </a:spcBef>
              <a:tabLst>
                <a:tab pos="942975" algn="l"/>
              </a:tabLst>
            </a:pPr>
            <a:r>
              <a:rPr sz="1800" spc="-15" dirty="0">
                <a:latin typeface="Constantia"/>
                <a:cs typeface="Constantia"/>
              </a:rPr>
              <a:t>a</a:t>
            </a:r>
            <a:r>
              <a:rPr sz="1800" spc="-5" dirty="0">
                <a:latin typeface="Constantia"/>
                <a:cs typeface="Constantia"/>
              </a:rPr>
              <a:t>mo</a:t>
            </a:r>
            <a:r>
              <a:rPr sz="1800" spc="-140" dirty="0">
                <a:latin typeface="Constantia"/>
                <a:cs typeface="Constantia"/>
              </a:rPr>
              <a:t>r</a:t>
            </a:r>
            <a:r>
              <a:rPr sz="1800" dirty="0">
                <a:latin typeface="Constantia"/>
                <a:cs typeface="Constantia"/>
              </a:rPr>
              <a:t>,	</a:t>
            </a:r>
            <a:r>
              <a:rPr sz="1800" spc="-5" dirty="0">
                <a:latin typeface="Constantia"/>
                <a:cs typeface="Constantia"/>
              </a:rPr>
              <a:t>la</a:t>
            </a:r>
            <a:endParaRPr sz="1800">
              <a:latin typeface="Constantia"/>
              <a:cs typeface="Constantia"/>
            </a:endParaRPr>
          </a:p>
          <a:p>
            <a:pPr marR="5080" algn="r">
              <a:lnSpc>
                <a:spcPct val="100000"/>
              </a:lnSpc>
              <a:spcBef>
                <a:spcPts val="325"/>
              </a:spcBef>
              <a:tabLst>
                <a:tab pos="595630" algn="l"/>
              </a:tabLst>
            </a:pPr>
            <a:r>
              <a:rPr sz="1800" dirty="0">
                <a:latin typeface="Constantia"/>
                <a:cs typeface="Constantia"/>
              </a:rPr>
              <a:t>y	</a:t>
            </a:r>
            <a:r>
              <a:rPr sz="1800" spc="-5" dirty="0">
                <a:latin typeface="Constantia"/>
                <a:cs typeface="Constantia"/>
              </a:rPr>
              <a:t>la</a:t>
            </a:r>
            <a:endParaRPr sz="1800">
              <a:latin typeface="Constantia"/>
              <a:cs typeface="Constantia"/>
            </a:endParaRPr>
          </a:p>
          <a:p>
            <a:pPr marR="6350" algn="r">
              <a:lnSpc>
                <a:spcPct val="100000"/>
              </a:lnSpc>
              <a:spcBef>
                <a:spcPts val="325"/>
              </a:spcBef>
              <a:tabLst>
                <a:tab pos="721995" algn="l"/>
              </a:tabLst>
            </a:pPr>
            <a:r>
              <a:rPr sz="1800" dirty="0">
                <a:latin typeface="Constantia"/>
                <a:cs typeface="Constantia"/>
              </a:rPr>
              <a:t>en	</a:t>
            </a:r>
            <a:r>
              <a:rPr sz="1800" spc="-5" dirty="0">
                <a:latin typeface="Constantia"/>
                <a:cs typeface="Constantia"/>
              </a:rPr>
              <a:t>la</a:t>
            </a:r>
            <a:endParaRPr sz="1800">
              <a:latin typeface="Constantia"/>
              <a:cs typeface="Constantia"/>
            </a:endParaRPr>
          </a:p>
          <a:p>
            <a:pPr marR="8890" algn="r">
              <a:lnSpc>
                <a:spcPct val="100000"/>
              </a:lnSpc>
              <a:spcBef>
                <a:spcPts val="325"/>
              </a:spcBef>
            </a:pPr>
            <a:r>
              <a:rPr sz="1800" spc="-25" dirty="0">
                <a:latin typeface="Constantia"/>
                <a:cs typeface="Constantia"/>
              </a:rPr>
              <a:t>t</a:t>
            </a:r>
            <a:r>
              <a:rPr sz="1800" dirty="0">
                <a:latin typeface="Constantia"/>
                <a:cs typeface="Constantia"/>
              </a:rPr>
              <a:t>odas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8289" y="4814398"/>
            <a:ext cx="2499995" cy="1603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14999"/>
              </a:lnSpc>
              <a:spcBef>
                <a:spcPts val="100"/>
              </a:spcBef>
            </a:pPr>
            <a:r>
              <a:rPr sz="1800" dirty="0">
                <a:latin typeface="Constantia"/>
                <a:cs typeface="Constantia"/>
              </a:rPr>
              <a:t>las </a:t>
            </a:r>
            <a:r>
              <a:rPr sz="1800" spc="-15" dirty="0">
                <a:latin typeface="Constantia"/>
                <a:cs typeface="Constantia"/>
              </a:rPr>
              <a:t>cosas </a:t>
            </a:r>
            <a:r>
              <a:rPr sz="1800" dirty="0">
                <a:latin typeface="Constantia"/>
                <a:cs typeface="Constantia"/>
              </a:rPr>
              <a:t>en </a:t>
            </a:r>
            <a:r>
              <a:rPr sz="1800" spc="-15" dirty="0">
                <a:latin typeface="Constantia"/>
                <a:cs typeface="Constantia"/>
              </a:rPr>
              <a:t>común </a:t>
            </a:r>
            <a:r>
              <a:rPr sz="1800" dirty="0">
                <a:latin typeface="Constantia"/>
                <a:cs typeface="Constantia"/>
              </a:rPr>
              <a:t>y </a:t>
            </a:r>
            <a:r>
              <a:rPr sz="1800" spc="-5" dirty="0">
                <a:latin typeface="Constantia"/>
                <a:cs typeface="Constantia"/>
              </a:rPr>
              <a:t>de  la </a:t>
            </a:r>
            <a:r>
              <a:rPr sz="1800" spc="-10" dirty="0">
                <a:latin typeface="Constantia"/>
                <a:cs typeface="Constantia"/>
              </a:rPr>
              <a:t>venta </a:t>
            </a:r>
            <a:r>
              <a:rPr sz="1800" spc="-5" dirty="0">
                <a:latin typeface="Constantia"/>
                <a:cs typeface="Constantia"/>
              </a:rPr>
              <a:t>de propiedades  </a:t>
            </a:r>
            <a:r>
              <a:rPr sz="1800" spc="-10" dirty="0">
                <a:latin typeface="Constantia"/>
                <a:cs typeface="Constantia"/>
              </a:rPr>
              <a:t>para </a:t>
            </a:r>
            <a:r>
              <a:rPr sz="1800" spc="-15" dirty="0">
                <a:latin typeface="Constantia"/>
                <a:cs typeface="Constantia"/>
              </a:rPr>
              <a:t>ayudar </a:t>
            </a:r>
            <a:r>
              <a:rPr sz="1800" dirty="0">
                <a:latin typeface="Constantia"/>
                <a:cs typeface="Constantia"/>
              </a:rPr>
              <a:t>a las  personas </a:t>
            </a:r>
            <a:r>
              <a:rPr sz="1800" spc="-10" dirty="0">
                <a:latin typeface="Constantia"/>
                <a:cs typeface="Constantia"/>
              </a:rPr>
              <a:t>más </a:t>
            </a:r>
            <a:r>
              <a:rPr sz="1800" spc="-5" dirty="0">
                <a:latin typeface="Constantia"/>
                <a:cs typeface="Constantia"/>
              </a:rPr>
              <a:t>pobres de  la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comunidad.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52134" y="3933063"/>
            <a:ext cx="3442970" cy="1584960"/>
          </a:xfrm>
          <a:custGeom>
            <a:avLst/>
            <a:gdLst/>
            <a:ahLst/>
            <a:cxnLst/>
            <a:rect l="l" t="t" r="r" b="b"/>
            <a:pathLst>
              <a:path w="3442970" h="1584960">
                <a:moveTo>
                  <a:pt x="0" y="1584579"/>
                </a:moveTo>
                <a:lnTo>
                  <a:pt x="3442462" y="1584579"/>
                </a:lnTo>
                <a:lnTo>
                  <a:pt x="3442462" y="0"/>
                </a:lnTo>
                <a:lnTo>
                  <a:pt x="0" y="0"/>
                </a:lnTo>
                <a:lnTo>
                  <a:pt x="0" y="15845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52134" y="3933063"/>
            <a:ext cx="3442970" cy="1584960"/>
          </a:xfrm>
          <a:custGeom>
            <a:avLst/>
            <a:gdLst/>
            <a:ahLst/>
            <a:cxnLst/>
            <a:rect l="l" t="t" r="r" b="b"/>
            <a:pathLst>
              <a:path w="3442970" h="1584960">
                <a:moveTo>
                  <a:pt x="0" y="1584579"/>
                </a:moveTo>
                <a:lnTo>
                  <a:pt x="3442462" y="1584579"/>
                </a:lnTo>
                <a:lnTo>
                  <a:pt x="3442462" y="0"/>
                </a:lnTo>
                <a:lnTo>
                  <a:pt x="0" y="0"/>
                </a:lnTo>
                <a:lnTo>
                  <a:pt x="0" y="15845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731890" y="3932809"/>
            <a:ext cx="3293110" cy="1288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800" spc="-20" dirty="0">
                <a:latin typeface="Constantia"/>
                <a:cs typeface="Constantia"/>
              </a:rPr>
              <a:t>Por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su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testimonio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anima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a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spc="-5" dirty="0">
                <a:latin typeface="Constantia"/>
                <a:cs typeface="Constantia"/>
              </a:rPr>
              <a:t>otros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a  </a:t>
            </a:r>
            <a:r>
              <a:rPr sz="1800" spc="-5" dirty="0">
                <a:latin typeface="Constantia"/>
                <a:cs typeface="Constantia"/>
              </a:rPr>
              <a:t>formar parte de la </a:t>
            </a:r>
            <a:r>
              <a:rPr sz="1800" spc="-10" dirty="0">
                <a:latin typeface="Constantia"/>
                <a:cs typeface="Constantia"/>
              </a:rPr>
              <a:t>comunidad </a:t>
            </a:r>
            <a:r>
              <a:rPr sz="1800" dirty="0">
                <a:latin typeface="Constantia"/>
                <a:cs typeface="Constantia"/>
              </a:rPr>
              <a:t>a  </a:t>
            </a:r>
            <a:r>
              <a:rPr sz="1800" spc="-25" dirty="0">
                <a:latin typeface="Constantia"/>
                <a:cs typeface="Constantia"/>
              </a:rPr>
              <a:t>través </a:t>
            </a:r>
            <a:r>
              <a:rPr sz="1800" spc="-5" dirty="0">
                <a:latin typeface="Constantia"/>
                <a:cs typeface="Constantia"/>
              </a:rPr>
              <a:t>de un cambio de vida, de  la </a:t>
            </a:r>
            <a:r>
              <a:rPr sz="1800" spc="-15" dirty="0">
                <a:latin typeface="Constantia"/>
                <a:cs typeface="Constantia"/>
              </a:rPr>
              <a:t>conversión </a:t>
            </a:r>
            <a:r>
              <a:rPr sz="1800" dirty="0">
                <a:latin typeface="Constantia"/>
                <a:cs typeface="Constantia"/>
              </a:rPr>
              <a:t>y </a:t>
            </a:r>
            <a:r>
              <a:rPr sz="1800" spc="-5" dirty="0">
                <a:latin typeface="Constantia"/>
                <a:cs typeface="Constantia"/>
              </a:rPr>
              <a:t>del</a:t>
            </a:r>
            <a:r>
              <a:rPr sz="1800" spc="-27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Bautismo.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11729" y="0"/>
            <a:ext cx="504190" cy="443865"/>
          </a:xfrm>
          <a:custGeom>
            <a:avLst/>
            <a:gdLst/>
            <a:ahLst/>
            <a:cxnLst/>
            <a:rect l="l" t="t" r="r" b="b"/>
            <a:pathLst>
              <a:path w="504189" h="443865">
                <a:moveTo>
                  <a:pt x="0" y="169291"/>
                </a:moveTo>
                <a:lnTo>
                  <a:pt x="155828" y="274066"/>
                </a:lnTo>
                <a:lnTo>
                  <a:pt x="96265" y="443357"/>
                </a:lnTo>
                <a:lnTo>
                  <a:pt x="252094" y="338708"/>
                </a:lnTo>
                <a:lnTo>
                  <a:pt x="371056" y="338708"/>
                </a:lnTo>
                <a:lnTo>
                  <a:pt x="348361" y="274066"/>
                </a:lnTo>
                <a:lnTo>
                  <a:pt x="503874" y="169418"/>
                </a:lnTo>
                <a:lnTo>
                  <a:pt x="192531" y="169418"/>
                </a:lnTo>
                <a:lnTo>
                  <a:pt x="0" y="169291"/>
                </a:lnTo>
                <a:close/>
              </a:path>
              <a:path w="504189" h="443865">
                <a:moveTo>
                  <a:pt x="371056" y="338708"/>
                </a:moveTo>
                <a:lnTo>
                  <a:pt x="252094" y="338708"/>
                </a:lnTo>
                <a:lnTo>
                  <a:pt x="407796" y="443357"/>
                </a:lnTo>
                <a:lnTo>
                  <a:pt x="371056" y="338708"/>
                </a:lnTo>
                <a:close/>
              </a:path>
              <a:path w="504189" h="443865">
                <a:moveTo>
                  <a:pt x="252094" y="0"/>
                </a:moveTo>
                <a:lnTo>
                  <a:pt x="192531" y="169418"/>
                </a:lnTo>
                <a:lnTo>
                  <a:pt x="311531" y="169418"/>
                </a:lnTo>
                <a:lnTo>
                  <a:pt x="252094" y="0"/>
                </a:lnTo>
                <a:close/>
              </a:path>
              <a:path w="504189" h="443865">
                <a:moveTo>
                  <a:pt x="504063" y="169291"/>
                </a:moveTo>
                <a:lnTo>
                  <a:pt x="311531" y="169418"/>
                </a:lnTo>
                <a:lnTo>
                  <a:pt x="503874" y="169418"/>
                </a:lnTo>
                <a:lnTo>
                  <a:pt x="504063" y="169291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11729" y="0"/>
            <a:ext cx="504190" cy="443865"/>
          </a:xfrm>
          <a:custGeom>
            <a:avLst/>
            <a:gdLst/>
            <a:ahLst/>
            <a:cxnLst/>
            <a:rect l="l" t="t" r="r" b="b"/>
            <a:pathLst>
              <a:path w="504189" h="443865">
                <a:moveTo>
                  <a:pt x="0" y="169291"/>
                </a:moveTo>
                <a:lnTo>
                  <a:pt x="192531" y="169418"/>
                </a:lnTo>
                <a:lnTo>
                  <a:pt x="252094" y="0"/>
                </a:lnTo>
                <a:lnTo>
                  <a:pt x="311531" y="169418"/>
                </a:lnTo>
                <a:lnTo>
                  <a:pt x="504063" y="169291"/>
                </a:lnTo>
                <a:lnTo>
                  <a:pt x="348361" y="274066"/>
                </a:lnTo>
                <a:lnTo>
                  <a:pt x="407796" y="443357"/>
                </a:lnTo>
                <a:lnTo>
                  <a:pt x="252094" y="338708"/>
                </a:lnTo>
                <a:lnTo>
                  <a:pt x="96265" y="443357"/>
                </a:lnTo>
                <a:lnTo>
                  <a:pt x="155828" y="274066"/>
                </a:lnTo>
                <a:lnTo>
                  <a:pt x="0" y="169291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615945" y="89154"/>
            <a:ext cx="97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1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444234" y="0"/>
            <a:ext cx="432434" cy="443865"/>
          </a:xfrm>
          <a:custGeom>
            <a:avLst/>
            <a:gdLst/>
            <a:ahLst/>
            <a:cxnLst/>
            <a:rect l="l" t="t" r="r" b="b"/>
            <a:pathLst>
              <a:path w="432434" h="443865">
                <a:moveTo>
                  <a:pt x="0" y="169291"/>
                </a:moveTo>
                <a:lnTo>
                  <a:pt x="133476" y="274066"/>
                </a:lnTo>
                <a:lnTo>
                  <a:pt x="82549" y="443357"/>
                </a:lnTo>
                <a:lnTo>
                  <a:pt x="216026" y="338708"/>
                </a:lnTo>
                <a:lnTo>
                  <a:pt x="317944" y="338708"/>
                </a:lnTo>
                <a:lnTo>
                  <a:pt x="298449" y="274066"/>
                </a:lnTo>
                <a:lnTo>
                  <a:pt x="431892" y="169418"/>
                </a:lnTo>
                <a:lnTo>
                  <a:pt x="164972" y="169418"/>
                </a:lnTo>
                <a:lnTo>
                  <a:pt x="0" y="169291"/>
                </a:lnTo>
                <a:close/>
              </a:path>
              <a:path w="432434" h="443865">
                <a:moveTo>
                  <a:pt x="317944" y="338708"/>
                </a:moveTo>
                <a:lnTo>
                  <a:pt x="216026" y="338708"/>
                </a:lnTo>
                <a:lnTo>
                  <a:pt x="349504" y="443357"/>
                </a:lnTo>
                <a:lnTo>
                  <a:pt x="317944" y="338708"/>
                </a:lnTo>
                <a:close/>
              </a:path>
              <a:path w="432434" h="443865">
                <a:moveTo>
                  <a:pt x="216026" y="0"/>
                </a:moveTo>
                <a:lnTo>
                  <a:pt x="164972" y="169418"/>
                </a:lnTo>
                <a:lnTo>
                  <a:pt x="266954" y="169418"/>
                </a:lnTo>
                <a:lnTo>
                  <a:pt x="216026" y="0"/>
                </a:lnTo>
                <a:close/>
              </a:path>
              <a:path w="432434" h="443865">
                <a:moveTo>
                  <a:pt x="432054" y="169291"/>
                </a:moveTo>
                <a:lnTo>
                  <a:pt x="266954" y="169418"/>
                </a:lnTo>
                <a:lnTo>
                  <a:pt x="431892" y="169418"/>
                </a:lnTo>
                <a:lnTo>
                  <a:pt x="432054" y="169291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444234" y="0"/>
            <a:ext cx="432434" cy="443865"/>
          </a:xfrm>
          <a:custGeom>
            <a:avLst/>
            <a:gdLst/>
            <a:ahLst/>
            <a:cxnLst/>
            <a:rect l="l" t="t" r="r" b="b"/>
            <a:pathLst>
              <a:path w="432434" h="443865">
                <a:moveTo>
                  <a:pt x="0" y="169291"/>
                </a:moveTo>
                <a:lnTo>
                  <a:pt x="164972" y="169418"/>
                </a:lnTo>
                <a:lnTo>
                  <a:pt x="216026" y="0"/>
                </a:lnTo>
                <a:lnTo>
                  <a:pt x="266954" y="169418"/>
                </a:lnTo>
                <a:lnTo>
                  <a:pt x="432054" y="169291"/>
                </a:lnTo>
                <a:lnTo>
                  <a:pt x="298449" y="274066"/>
                </a:lnTo>
                <a:lnTo>
                  <a:pt x="349504" y="443357"/>
                </a:lnTo>
                <a:lnTo>
                  <a:pt x="216026" y="338708"/>
                </a:lnTo>
                <a:lnTo>
                  <a:pt x="82549" y="443357"/>
                </a:lnTo>
                <a:lnTo>
                  <a:pt x="133476" y="274066"/>
                </a:lnTo>
                <a:lnTo>
                  <a:pt x="0" y="169291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601714" y="89154"/>
            <a:ext cx="136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2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55573" y="1150747"/>
            <a:ext cx="432434" cy="622300"/>
          </a:xfrm>
          <a:custGeom>
            <a:avLst/>
            <a:gdLst/>
            <a:ahLst/>
            <a:cxnLst/>
            <a:rect l="l" t="t" r="r" b="b"/>
            <a:pathLst>
              <a:path w="432434" h="622300">
                <a:moveTo>
                  <a:pt x="432053" y="237616"/>
                </a:moveTo>
                <a:lnTo>
                  <a:pt x="0" y="237616"/>
                </a:lnTo>
                <a:lnTo>
                  <a:pt x="133515" y="384428"/>
                </a:lnTo>
                <a:lnTo>
                  <a:pt x="82511" y="622045"/>
                </a:lnTo>
                <a:lnTo>
                  <a:pt x="216027" y="475233"/>
                </a:lnTo>
                <a:lnTo>
                  <a:pt x="318029" y="475233"/>
                </a:lnTo>
                <a:lnTo>
                  <a:pt x="298538" y="384428"/>
                </a:lnTo>
                <a:lnTo>
                  <a:pt x="432053" y="237616"/>
                </a:lnTo>
                <a:close/>
              </a:path>
              <a:path w="432434" h="622300">
                <a:moveTo>
                  <a:pt x="318029" y="475233"/>
                </a:moveTo>
                <a:lnTo>
                  <a:pt x="216027" y="475233"/>
                </a:lnTo>
                <a:lnTo>
                  <a:pt x="349542" y="622045"/>
                </a:lnTo>
                <a:lnTo>
                  <a:pt x="318029" y="475233"/>
                </a:lnTo>
                <a:close/>
              </a:path>
              <a:path w="432434" h="622300">
                <a:moveTo>
                  <a:pt x="216027" y="0"/>
                </a:moveTo>
                <a:lnTo>
                  <a:pt x="165036" y="237616"/>
                </a:lnTo>
                <a:lnTo>
                  <a:pt x="267017" y="237616"/>
                </a:lnTo>
                <a:lnTo>
                  <a:pt x="216027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5573" y="1150747"/>
            <a:ext cx="432434" cy="622300"/>
          </a:xfrm>
          <a:custGeom>
            <a:avLst/>
            <a:gdLst/>
            <a:ahLst/>
            <a:cxnLst/>
            <a:rect l="l" t="t" r="r" b="b"/>
            <a:pathLst>
              <a:path w="432434" h="622300">
                <a:moveTo>
                  <a:pt x="0" y="237616"/>
                </a:moveTo>
                <a:lnTo>
                  <a:pt x="165036" y="237616"/>
                </a:lnTo>
                <a:lnTo>
                  <a:pt x="216027" y="0"/>
                </a:lnTo>
                <a:lnTo>
                  <a:pt x="267017" y="237616"/>
                </a:lnTo>
                <a:lnTo>
                  <a:pt x="432053" y="237616"/>
                </a:lnTo>
                <a:lnTo>
                  <a:pt x="298538" y="384428"/>
                </a:lnTo>
                <a:lnTo>
                  <a:pt x="349542" y="622045"/>
                </a:lnTo>
                <a:lnTo>
                  <a:pt x="216027" y="475233"/>
                </a:lnTo>
                <a:lnTo>
                  <a:pt x="82511" y="622045"/>
                </a:lnTo>
                <a:lnTo>
                  <a:pt x="133515" y="384428"/>
                </a:lnTo>
                <a:lnTo>
                  <a:pt x="0" y="237616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15720" y="1342390"/>
            <a:ext cx="130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3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350631" y="1412747"/>
            <a:ext cx="469900" cy="622300"/>
          </a:xfrm>
          <a:custGeom>
            <a:avLst/>
            <a:gdLst/>
            <a:ahLst/>
            <a:cxnLst/>
            <a:rect l="l" t="t" r="r" b="b"/>
            <a:pathLst>
              <a:path w="469900" h="622300">
                <a:moveTo>
                  <a:pt x="469900" y="237616"/>
                </a:moveTo>
                <a:lnTo>
                  <a:pt x="0" y="237616"/>
                </a:lnTo>
                <a:lnTo>
                  <a:pt x="145161" y="384555"/>
                </a:lnTo>
                <a:lnTo>
                  <a:pt x="89789" y="622173"/>
                </a:lnTo>
                <a:lnTo>
                  <a:pt x="234950" y="475234"/>
                </a:lnTo>
                <a:lnTo>
                  <a:pt x="345791" y="475234"/>
                </a:lnTo>
                <a:lnTo>
                  <a:pt x="324612" y="384555"/>
                </a:lnTo>
                <a:lnTo>
                  <a:pt x="469900" y="237616"/>
                </a:lnTo>
                <a:close/>
              </a:path>
              <a:path w="469900" h="622300">
                <a:moveTo>
                  <a:pt x="345791" y="475234"/>
                </a:moveTo>
                <a:lnTo>
                  <a:pt x="234950" y="475234"/>
                </a:lnTo>
                <a:lnTo>
                  <a:pt x="380111" y="622173"/>
                </a:lnTo>
                <a:lnTo>
                  <a:pt x="345791" y="475234"/>
                </a:lnTo>
                <a:close/>
              </a:path>
              <a:path w="469900" h="622300">
                <a:moveTo>
                  <a:pt x="234950" y="0"/>
                </a:moveTo>
                <a:lnTo>
                  <a:pt x="179450" y="237616"/>
                </a:lnTo>
                <a:lnTo>
                  <a:pt x="290449" y="237616"/>
                </a:lnTo>
                <a:lnTo>
                  <a:pt x="234950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350631" y="1412747"/>
            <a:ext cx="469900" cy="622300"/>
          </a:xfrm>
          <a:custGeom>
            <a:avLst/>
            <a:gdLst/>
            <a:ahLst/>
            <a:cxnLst/>
            <a:rect l="l" t="t" r="r" b="b"/>
            <a:pathLst>
              <a:path w="469900" h="622300">
                <a:moveTo>
                  <a:pt x="0" y="237616"/>
                </a:moveTo>
                <a:lnTo>
                  <a:pt x="179450" y="237616"/>
                </a:lnTo>
                <a:lnTo>
                  <a:pt x="234950" y="0"/>
                </a:lnTo>
                <a:lnTo>
                  <a:pt x="290449" y="237616"/>
                </a:lnTo>
                <a:lnTo>
                  <a:pt x="469900" y="237616"/>
                </a:lnTo>
                <a:lnTo>
                  <a:pt x="324612" y="384555"/>
                </a:lnTo>
                <a:lnTo>
                  <a:pt x="380111" y="622173"/>
                </a:lnTo>
                <a:lnTo>
                  <a:pt x="234950" y="475234"/>
                </a:lnTo>
                <a:lnTo>
                  <a:pt x="89789" y="622173"/>
                </a:lnTo>
                <a:lnTo>
                  <a:pt x="145161" y="384555"/>
                </a:lnTo>
                <a:lnTo>
                  <a:pt x="0" y="237616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8515604" y="1604517"/>
            <a:ext cx="147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4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570214" y="3523234"/>
            <a:ext cx="432434" cy="481965"/>
          </a:xfrm>
          <a:custGeom>
            <a:avLst/>
            <a:gdLst/>
            <a:ahLst/>
            <a:cxnLst/>
            <a:rect l="l" t="t" r="r" b="b"/>
            <a:pathLst>
              <a:path w="432434" h="481964">
                <a:moveTo>
                  <a:pt x="432053" y="184022"/>
                </a:moveTo>
                <a:lnTo>
                  <a:pt x="0" y="184022"/>
                </a:lnTo>
                <a:lnTo>
                  <a:pt x="133476" y="297814"/>
                </a:lnTo>
                <a:lnTo>
                  <a:pt x="82550" y="481838"/>
                </a:lnTo>
                <a:lnTo>
                  <a:pt x="216026" y="368045"/>
                </a:lnTo>
                <a:lnTo>
                  <a:pt x="318012" y="368045"/>
                </a:lnTo>
                <a:lnTo>
                  <a:pt x="298576" y="297814"/>
                </a:lnTo>
                <a:lnTo>
                  <a:pt x="432053" y="184022"/>
                </a:lnTo>
                <a:close/>
              </a:path>
              <a:path w="432434" h="481964">
                <a:moveTo>
                  <a:pt x="318012" y="368045"/>
                </a:moveTo>
                <a:lnTo>
                  <a:pt x="216026" y="368045"/>
                </a:lnTo>
                <a:lnTo>
                  <a:pt x="349503" y="481838"/>
                </a:lnTo>
                <a:lnTo>
                  <a:pt x="318012" y="368045"/>
                </a:lnTo>
                <a:close/>
              </a:path>
              <a:path w="432434" h="481964">
                <a:moveTo>
                  <a:pt x="216026" y="0"/>
                </a:moveTo>
                <a:lnTo>
                  <a:pt x="164972" y="184022"/>
                </a:lnTo>
                <a:lnTo>
                  <a:pt x="266953" y="184022"/>
                </a:lnTo>
                <a:lnTo>
                  <a:pt x="216026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570214" y="3523234"/>
            <a:ext cx="432434" cy="481965"/>
          </a:xfrm>
          <a:custGeom>
            <a:avLst/>
            <a:gdLst/>
            <a:ahLst/>
            <a:cxnLst/>
            <a:rect l="l" t="t" r="r" b="b"/>
            <a:pathLst>
              <a:path w="432434" h="481964">
                <a:moveTo>
                  <a:pt x="0" y="184022"/>
                </a:moveTo>
                <a:lnTo>
                  <a:pt x="164972" y="184022"/>
                </a:lnTo>
                <a:lnTo>
                  <a:pt x="216026" y="0"/>
                </a:lnTo>
                <a:lnTo>
                  <a:pt x="266953" y="184022"/>
                </a:lnTo>
                <a:lnTo>
                  <a:pt x="432053" y="184022"/>
                </a:lnTo>
                <a:lnTo>
                  <a:pt x="298576" y="297814"/>
                </a:lnTo>
                <a:lnTo>
                  <a:pt x="349503" y="481838"/>
                </a:lnTo>
                <a:lnTo>
                  <a:pt x="216026" y="368045"/>
                </a:lnTo>
                <a:lnTo>
                  <a:pt x="82550" y="481838"/>
                </a:lnTo>
                <a:lnTo>
                  <a:pt x="133476" y="297814"/>
                </a:lnTo>
                <a:lnTo>
                  <a:pt x="0" y="184022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721979" y="3634867"/>
            <a:ext cx="149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6</a:t>
            </a:r>
            <a:endParaRPr sz="1800">
              <a:latin typeface="Constantia"/>
              <a:cs typeface="Constanti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133470" y="4869179"/>
            <a:ext cx="432434" cy="648970"/>
          </a:xfrm>
          <a:custGeom>
            <a:avLst/>
            <a:gdLst/>
            <a:ahLst/>
            <a:cxnLst/>
            <a:rect l="l" t="t" r="r" b="b"/>
            <a:pathLst>
              <a:path w="432435" h="648970">
                <a:moveTo>
                  <a:pt x="432054" y="247650"/>
                </a:moveTo>
                <a:lnTo>
                  <a:pt x="0" y="247650"/>
                </a:lnTo>
                <a:lnTo>
                  <a:pt x="133604" y="400812"/>
                </a:lnTo>
                <a:lnTo>
                  <a:pt x="82550" y="648462"/>
                </a:lnTo>
                <a:lnTo>
                  <a:pt x="216027" y="495300"/>
                </a:lnTo>
                <a:lnTo>
                  <a:pt x="318056" y="495300"/>
                </a:lnTo>
                <a:lnTo>
                  <a:pt x="298577" y="400812"/>
                </a:lnTo>
                <a:lnTo>
                  <a:pt x="432054" y="247650"/>
                </a:lnTo>
                <a:close/>
              </a:path>
              <a:path w="432435" h="648970">
                <a:moveTo>
                  <a:pt x="318056" y="495300"/>
                </a:moveTo>
                <a:lnTo>
                  <a:pt x="216027" y="495300"/>
                </a:lnTo>
                <a:lnTo>
                  <a:pt x="349631" y="648462"/>
                </a:lnTo>
                <a:lnTo>
                  <a:pt x="318056" y="495300"/>
                </a:lnTo>
                <a:close/>
              </a:path>
              <a:path w="432435" h="648970">
                <a:moveTo>
                  <a:pt x="216027" y="0"/>
                </a:moveTo>
                <a:lnTo>
                  <a:pt x="165100" y="247650"/>
                </a:lnTo>
                <a:lnTo>
                  <a:pt x="267081" y="247650"/>
                </a:lnTo>
                <a:lnTo>
                  <a:pt x="216027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33470" y="4869179"/>
            <a:ext cx="432434" cy="648970"/>
          </a:xfrm>
          <a:custGeom>
            <a:avLst/>
            <a:gdLst/>
            <a:ahLst/>
            <a:cxnLst/>
            <a:rect l="l" t="t" r="r" b="b"/>
            <a:pathLst>
              <a:path w="432435" h="648970">
                <a:moveTo>
                  <a:pt x="0" y="247650"/>
                </a:moveTo>
                <a:lnTo>
                  <a:pt x="165100" y="247650"/>
                </a:lnTo>
                <a:lnTo>
                  <a:pt x="216027" y="0"/>
                </a:lnTo>
                <a:lnTo>
                  <a:pt x="267081" y="247650"/>
                </a:lnTo>
                <a:lnTo>
                  <a:pt x="432054" y="247650"/>
                </a:lnTo>
                <a:lnTo>
                  <a:pt x="298577" y="400812"/>
                </a:lnTo>
                <a:lnTo>
                  <a:pt x="349631" y="648462"/>
                </a:lnTo>
                <a:lnTo>
                  <a:pt x="216027" y="495300"/>
                </a:lnTo>
                <a:lnTo>
                  <a:pt x="82550" y="648462"/>
                </a:lnTo>
                <a:lnTo>
                  <a:pt x="133604" y="400812"/>
                </a:lnTo>
                <a:lnTo>
                  <a:pt x="0" y="247650"/>
                </a:lnTo>
                <a:close/>
              </a:path>
            </a:pathLst>
          </a:custGeom>
          <a:ln w="254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292221" y="5076571"/>
            <a:ext cx="13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nstantia"/>
                <a:cs typeface="Constantia"/>
              </a:rPr>
              <a:t>5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030" y="50927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79294" y="1031494"/>
            <a:ext cx="418592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" dirty="0"/>
              <a:t>Hechos</a:t>
            </a:r>
            <a:r>
              <a:rPr sz="5000" spc="-85" dirty="0"/>
              <a:t> </a:t>
            </a:r>
            <a:r>
              <a:rPr sz="5000" spc="-5" dirty="0"/>
              <a:t>9,32-42.</a:t>
            </a:r>
            <a:endParaRPr sz="5000"/>
          </a:p>
        </p:txBody>
      </p:sp>
      <p:sp>
        <p:nvSpPr>
          <p:cNvPr id="8" name="object 8"/>
          <p:cNvSpPr txBox="1"/>
          <p:nvPr/>
        </p:nvSpPr>
        <p:spPr>
          <a:xfrm>
            <a:off x="535940" y="1939874"/>
            <a:ext cx="8087995" cy="4086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0795" indent="-274320" algn="just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3600" spc="-40" dirty="0">
                <a:latin typeface="Constantia"/>
                <a:cs typeface="Constantia"/>
              </a:rPr>
              <a:t>¿Cuáles </a:t>
            </a:r>
            <a:r>
              <a:rPr sz="3600" spc="-10" dirty="0">
                <a:latin typeface="Constantia"/>
                <a:cs typeface="Constantia"/>
              </a:rPr>
              <a:t>fueron </a:t>
            </a:r>
            <a:r>
              <a:rPr sz="3600" dirty="0">
                <a:latin typeface="Constantia"/>
                <a:cs typeface="Constantia"/>
              </a:rPr>
              <a:t>los </a:t>
            </a:r>
            <a:r>
              <a:rPr sz="3600" spc="-15" dirty="0">
                <a:latin typeface="Constantia"/>
                <a:cs typeface="Constantia"/>
              </a:rPr>
              <a:t>argumentos </a:t>
            </a:r>
            <a:r>
              <a:rPr sz="3600" spc="-5" dirty="0">
                <a:latin typeface="Constantia"/>
                <a:cs typeface="Constantia"/>
              </a:rPr>
              <a:t>que le  </a:t>
            </a:r>
            <a:r>
              <a:rPr sz="3600" spc="-10" dirty="0">
                <a:latin typeface="Constantia"/>
                <a:cs typeface="Constantia"/>
              </a:rPr>
              <a:t>dieron</a:t>
            </a:r>
            <a:r>
              <a:rPr sz="3600" spc="-1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a</a:t>
            </a:r>
            <a:r>
              <a:rPr sz="3600" spc="-10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San</a:t>
            </a:r>
            <a:r>
              <a:rPr sz="3600" spc="-50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Pedro</a:t>
            </a:r>
            <a:r>
              <a:rPr sz="3600" spc="-1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a</a:t>
            </a:r>
            <a:r>
              <a:rPr sz="3600" spc="-120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favor</a:t>
            </a:r>
            <a:r>
              <a:rPr sz="3600" spc="-245" dirty="0">
                <a:latin typeface="Constantia"/>
                <a:cs typeface="Constantia"/>
              </a:rPr>
              <a:t> </a:t>
            </a:r>
            <a:r>
              <a:rPr sz="3600" spc="-5" dirty="0">
                <a:latin typeface="Constantia"/>
                <a:cs typeface="Constantia"/>
              </a:rPr>
              <a:t>de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Tabita?</a:t>
            </a:r>
            <a:endParaRPr sz="3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AD0D9"/>
              </a:buClr>
              <a:buFont typeface="Wingdings 2"/>
              <a:buChar char=""/>
            </a:pPr>
            <a:endParaRPr sz="52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0AD0D9"/>
              </a:buClr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3600" spc="-5" dirty="0">
                <a:latin typeface="Constantia"/>
                <a:cs typeface="Constantia"/>
              </a:rPr>
              <a:t>Anota los </a:t>
            </a:r>
            <a:r>
              <a:rPr sz="3600" spc="-10" dirty="0">
                <a:latin typeface="Constantia"/>
                <a:cs typeface="Constantia"/>
              </a:rPr>
              <a:t>nombres de </a:t>
            </a:r>
            <a:r>
              <a:rPr sz="3600" spc="-5" dirty="0">
                <a:latin typeface="Constantia"/>
                <a:cs typeface="Constantia"/>
              </a:rPr>
              <a:t>algunas</a:t>
            </a:r>
            <a:r>
              <a:rPr sz="3600" spc="-2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personas  </a:t>
            </a:r>
            <a:r>
              <a:rPr sz="3600" spc="-5" dirty="0">
                <a:latin typeface="Constantia"/>
                <a:cs typeface="Constantia"/>
              </a:rPr>
              <a:t>de </a:t>
            </a:r>
            <a:r>
              <a:rPr sz="3600" dirty="0">
                <a:latin typeface="Constantia"/>
                <a:cs typeface="Constantia"/>
              </a:rPr>
              <a:t>tu </a:t>
            </a:r>
            <a:r>
              <a:rPr sz="3600" spc="-15" dirty="0">
                <a:latin typeface="Constantia"/>
                <a:cs typeface="Constantia"/>
              </a:rPr>
              <a:t>Municipio </a:t>
            </a:r>
            <a:r>
              <a:rPr sz="3600" spc="-10" dirty="0">
                <a:latin typeface="Constantia"/>
                <a:cs typeface="Constantia"/>
              </a:rPr>
              <a:t>(comunidad) </a:t>
            </a:r>
            <a:r>
              <a:rPr sz="3600" spc="-5" dirty="0">
                <a:latin typeface="Constantia"/>
                <a:cs typeface="Constantia"/>
              </a:rPr>
              <a:t>que </a:t>
            </a:r>
            <a:r>
              <a:rPr sz="3600" spc="-10" dirty="0">
                <a:latin typeface="Constantia"/>
                <a:cs typeface="Constantia"/>
              </a:rPr>
              <a:t>se  </a:t>
            </a:r>
            <a:r>
              <a:rPr sz="3600" spc="-5" dirty="0">
                <a:latin typeface="Constantia"/>
                <a:cs typeface="Constantia"/>
              </a:rPr>
              <a:t>distinguen por su solidaridad </a:t>
            </a:r>
            <a:r>
              <a:rPr sz="3600" dirty="0">
                <a:latin typeface="Constantia"/>
                <a:cs typeface="Constantia"/>
              </a:rPr>
              <a:t>en </a:t>
            </a:r>
            <a:r>
              <a:rPr sz="3600" spc="-40" dirty="0">
                <a:latin typeface="Constantia"/>
                <a:cs typeface="Constantia"/>
              </a:rPr>
              <a:t>favor  </a:t>
            </a:r>
            <a:r>
              <a:rPr sz="3600" spc="-5" dirty="0">
                <a:latin typeface="Constantia"/>
                <a:cs typeface="Constantia"/>
              </a:rPr>
              <a:t>de los más</a:t>
            </a:r>
            <a:r>
              <a:rPr sz="3600" spc="-245" dirty="0">
                <a:latin typeface="Constantia"/>
                <a:cs typeface="Constantia"/>
              </a:rPr>
              <a:t> </a:t>
            </a:r>
            <a:r>
              <a:rPr sz="3600" spc="-15" dirty="0">
                <a:latin typeface="Constantia"/>
                <a:cs typeface="Constantia"/>
              </a:rPr>
              <a:t>necesitados.</a:t>
            </a:r>
            <a:endParaRPr sz="3600">
              <a:latin typeface="Constantia"/>
              <a:cs typeface="Constant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77940" y="88392"/>
            <a:ext cx="2724912" cy="11475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4510" marR="5080" indent="-51244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Crear </a:t>
            </a:r>
            <a:r>
              <a:rPr spc="-5" dirty="0"/>
              <a:t>una sociedad siguiendo </a:t>
            </a:r>
            <a:r>
              <a:rPr dirty="0"/>
              <a:t>las </a:t>
            </a:r>
            <a:r>
              <a:rPr spc="-10" dirty="0"/>
              <a:t>pautas  </a:t>
            </a:r>
            <a:r>
              <a:rPr spc="-5" dirty="0"/>
              <a:t>de </a:t>
            </a:r>
            <a:r>
              <a:rPr dirty="0"/>
              <a:t>la </a:t>
            </a:r>
            <a:r>
              <a:rPr spc="-15" dirty="0"/>
              <a:t>primera </a:t>
            </a:r>
            <a:r>
              <a:rPr spc="-5" dirty="0"/>
              <a:t>comunidad</a:t>
            </a:r>
            <a:r>
              <a:rPr spc="-30" dirty="0"/>
              <a:t> </a:t>
            </a:r>
            <a:r>
              <a:rPr spc="-5" dirty="0"/>
              <a:t>cristiana.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04211"/>
            <a:ext cx="6972934" cy="40798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15" dirty="0">
                <a:latin typeface="Constantia"/>
                <a:cs typeface="Constantia"/>
              </a:rPr>
              <a:t>Nombre </a:t>
            </a:r>
            <a:r>
              <a:rPr sz="2800" spc="-5" dirty="0">
                <a:latin typeface="Constantia"/>
                <a:cs typeface="Constantia"/>
              </a:rPr>
              <a:t>de tu</a:t>
            </a:r>
            <a:r>
              <a:rPr sz="2800" spc="-31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sociedad.</a:t>
            </a:r>
            <a:endParaRPr sz="2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Constantia"/>
                <a:cs typeface="Constantia"/>
              </a:rPr>
              <a:t>Dibujar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un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escudo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y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elegir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un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lema.</a:t>
            </a:r>
            <a:endParaRPr sz="2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40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Objetivo </a:t>
            </a:r>
            <a:r>
              <a:rPr sz="2800" spc="-5" dirty="0">
                <a:latin typeface="Constantia"/>
                <a:cs typeface="Constantia"/>
              </a:rPr>
              <a:t>de </a:t>
            </a:r>
            <a:r>
              <a:rPr sz="2800" spc="-10" dirty="0">
                <a:latin typeface="Constantia"/>
                <a:cs typeface="Constantia"/>
              </a:rPr>
              <a:t>la</a:t>
            </a:r>
            <a:r>
              <a:rPr sz="2800" spc="-32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sociedad.</a:t>
            </a:r>
            <a:endParaRPr sz="2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Constantia"/>
                <a:cs typeface="Constantia"/>
              </a:rPr>
              <a:t>5 </a:t>
            </a:r>
            <a:r>
              <a:rPr sz="2800" spc="-20" dirty="0">
                <a:latin typeface="Constantia"/>
                <a:cs typeface="Constantia"/>
              </a:rPr>
              <a:t>leyes </a:t>
            </a:r>
            <a:r>
              <a:rPr sz="2800" spc="-5" dirty="0">
                <a:latin typeface="Constantia"/>
                <a:cs typeface="Constantia"/>
              </a:rPr>
              <a:t>o</a:t>
            </a:r>
            <a:r>
              <a:rPr sz="2800" spc="-21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reglas.</a:t>
            </a:r>
            <a:endParaRPr sz="2800">
              <a:latin typeface="Constantia"/>
              <a:cs typeface="Constantia"/>
            </a:endParaRPr>
          </a:p>
          <a:p>
            <a:pPr marL="286385" marR="325755" indent="-274320">
              <a:lnSpc>
                <a:spcPts val="3020"/>
              </a:lnSpc>
              <a:spcBef>
                <a:spcPts val="720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Constantia"/>
                <a:cs typeface="Constantia"/>
              </a:rPr>
              <a:t>5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actividades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que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deben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cumplir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todos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los  </a:t>
            </a:r>
            <a:r>
              <a:rPr sz="2800" spc="-10" dirty="0">
                <a:latin typeface="Constantia"/>
                <a:cs typeface="Constantia"/>
              </a:rPr>
              <a:t>miembros </a:t>
            </a:r>
            <a:r>
              <a:rPr sz="2800" spc="-5" dirty="0">
                <a:latin typeface="Constantia"/>
                <a:cs typeface="Constantia"/>
              </a:rPr>
              <a:t>de tu</a:t>
            </a:r>
            <a:r>
              <a:rPr sz="2800" spc="-31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sociedad.</a:t>
            </a:r>
            <a:endParaRPr sz="2800">
              <a:latin typeface="Constantia"/>
              <a:cs typeface="Constantia"/>
            </a:endParaRPr>
          </a:p>
          <a:p>
            <a:pPr marL="286385" marR="5080" indent="-274320">
              <a:lnSpc>
                <a:spcPts val="3020"/>
              </a:lnSpc>
              <a:spcBef>
                <a:spcPts val="680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15" dirty="0">
                <a:latin typeface="Constantia"/>
                <a:cs typeface="Constantia"/>
              </a:rPr>
              <a:t>Cómo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deben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ser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los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jóvenes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miembros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de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tu  </a:t>
            </a:r>
            <a:r>
              <a:rPr sz="2800" spc="-5" dirty="0">
                <a:latin typeface="Constantia"/>
                <a:cs typeface="Constantia"/>
              </a:rPr>
              <a:t>sociedad.</a:t>
            </a:r>
            <a:endParaRPr sz="2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15" dirty="0">
                <a:latin typeface="Constantia"/>
                <a:cs typeface="Constantia"/>
              </a:rPr>
              <a:t>Moneda </a:t>
            </a:r>
            <a:r>
              <a:rPr sz="2800" spc="-5" dirty="0">
                <a:latin typeface="Constantia"/>
                <a:cs typeface="Constantia"/>
              </a:rPr>
              <a:t>o</a:t>
            </a:r>
            <a:r>
              <a:rPr sz="2800" spc="-275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dinero.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326</Words>
  <Application>Microsoft Office PowerPoint</Application>
  <PresentationFormat>Presentación en pantalla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Office Theme</vt:lpstr>
      <vt:lpstr>Presentación de PowerPoint</vt:lpstr>
      <vt:lpstr>Presentación de PowerPoint</vt:lpstr>
      <vt:lpstr>Presentación de PowerPoint</vt:lpstr>
      <vt:lpstr>Hechos 9,32-42.</vt:lpstr>
      <vt:lpstr>Crear una sociedad siguiendo las pautas  de la primera comunidad cristiana.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Nehemías Parada</cp:lastModifiedBy>
  <cp:revision>2</cp:revision>
  <dcterms:created xsi:type="dcterms:W3CDTF">2020-09-28T03:07:08Z</dcterms:created>
  <dcterms:modified xsi:type="dcterms:W3CDTF">2020-09-28T03:07:57Z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2020-09-28T00:00:00Z</vt:filetime>
  </property>
</Properties>
</file>