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93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338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30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36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55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555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689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86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E3A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64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303" y="788923"/>
            <a:ext cx="8051393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7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4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21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E3A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34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55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21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2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13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90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43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41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8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AngelaVelascoo/teoras-del-origen-del-hombrecreacionismo-teora-de-lamarck-y-teora-de-darwin?from_action=sa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El_origen_del_hombre#cite_note-1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xperimentos.about.com/od/experimentos-historicos/fl/El-origen-de-las-especies-de-Charles-Darwin.htm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cionismo.net/genesis/" TargetMode="External"/><Relationship Id="rId3" Type="http://schemas.openxmlformats.org/officeDocument/2006/relationships/hyperlink" Target="http://davidvelasquez-01.blogspot.com/2011/08/la-hominizacion.html" TargetMode="External"/><Relationship Id="rId7" Type="http://schemas.openxmlformats.org/officeDocument/2006/relationships/hyperlink" Target="http://www.laguia2000.com/laprehistoria/lahominizacion#ixzz39kpq5lkb" TargetMode="External"/><Relationship Id="rId2" Type="http://schemas.openxmlformats.org/officeDocument/2006/relationships/hyperlink" Target="http://es.wikipedia.org/wiki/Proceso_de_hominizaci%C3%B3n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es.wikipedia.org/wiki/La_creaci%C3%B3n_de_Ad%C3%A1n_(Capilla_Sixtina)" TargetMode="External"/><Relationship Id="rId11" Type="http://schemas.openxmlformats.org/officeDocument/2006/relationships/hyperlink" Target="http://www.molwick.com/es/evolucion/195-teorias-origen-del-hombre.html" TargetMode="External"/><Relationship Id="rId5" Type="http://schemas.openxmlformats.org/officeDocument/2006/relationships/hyperlink" Target="http://es.wikipedia.org/wiki/El_origen_del_hombre" TargetMode="External"/><Relationship Id="rId10" Type="http://schemas.openxmlformats.org/officeDocument/2006/relationships/hyperlink" Target="http://raicesdemitierra.wordpress.com/2012/02/26/animismo-cap-2-una-naturaleza-encantada/" TargetMode="External"/><Relationship Id="rId4" Type="http://schemas.openxmlformats.org/officeDocument/2006/relationships/hyperlink" Target="http://cosasdejosep.blogspot.com/2011_04_19_archive.html" TargetMode="External"/><Relationship Id="rId9" Type="http://schemas.openxmlformats.org/officeDocument/2006/relationships/hyperlink" Target="http://es.wikipedia.org/wiki/Lamarckism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ienci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://es.wikipedia.org/wiki/Religi%C3%B3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752600"/>
            <a:ext cx="681156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TEORIAS DEL</a:t>
            </a:r>
            <a:r>
              <a:rPr sz="4000" spc="-100" dirty="0"/>
              <a:t> </a:t>
            </a:r>
            <a:r>
              <a:rPr sz="4000" spc="-5" dirty="0"/>
              <a:t>ORIGEN</a:t>
            </a:r>
            <a:r>
              <a:rPr sz="4000" spc="10" dirty="0"/>
              <a:t> </a:t>
            </a:r>
            <a:r>
              <a:rPr sz="4000" spc="-5" dirty="0"/>
              <a:t>DEL</a:t>
            </a:r>
            <a:r>
              <a:rPr sz="4000" spc="-100" dirty="0"/>
              <a:t> </a:t>
            </a:r>
            <a:r>
              <a:rPr sz="4000" spc="-10" dirty="0"/>
              <a:t>HOMBRE</a:t>
            </a:r>
            <a:endParaRPr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B36EEE-9DD2-4CA9-A016-9980F20C4482}"/>
              </a:ext>
            </a:extLst>
          </p:cNvPr>
          <p:cNvSpPr txBox="1"/>
          <p:nvPr/>
        </p:nvSpPr>
        <p:spPr>
          <a:xfrm>
            <a:off x="381000" y="5791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Recuperado y adaptado de: https://es.slideshare.net/AngelaVelascoo/teoras-del-origen-del-hombrecreacionismo-teora-de-lamarck-y-teora-de-darwin?from_action=save</a:t>
            </a:r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" y="1002791"/>
            <a:ext cx="7174992" cy="4221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491" y="642873"/>
            <a:ext cx="6757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ORIGEN</a:t>
            </a:r>
            <a:r>
              <a:rPr sz="2800" dirty="0"/>
              <a:t> </a:t>
            </a:r>
            <a:r>
              <a:rPr sz="2800" spc="-5" dirty="0"/>
              <a:t>DEL</a:t>
            </a:r>
            <a:r>
              <a:rPr sz="2800" spc="-55" dirty="0"/>
              <a:t> </a:t>
            </a:r>
            <a:r>
              <a:rPr sz="2800" spc="-5" dirty="0"/>
              <a:t>HOMBRE</a:t>
            </a:r>
            <a:r>
              <a:rPr sz="2800" spc="30" dirty="0"/>
              <a:t> </a:t>
            </a:r>
            <a:r>
              <a:rPr sz="2800" spc="-10" dirty="0"/>
              <a:t>DESDE </a:t>
            </a:r>
            <a:r>
              <a:rPr sz="2800" spc="-5" dirty="0"/>
              <a:t>EL</a:t>
            </a:r>
            <a:r>
              <a:rPr sz="2800" spc="-45" dirty="0"/>
              <a:t> </a:t>
            </a:r>
            <a:r>
              <a:rPr sz="2800" spc="-20" dirty="0"/>
              <a:t>MITO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1935" y="3604259"/>
            <a:ext cx="4322063" cy="16916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334" y="1656079"/>
            <a:ext cx="8738870" cy="490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330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Las distintas culturas y civilizaciones han ofrecido diversos relatos de </a:t>
            </a:r>
            <a:r>
              <a:rPr sz="1800" dirty="0">
                <a:latin typeface="Arial"/>
                <a:cs typeface="Arial"/>
              </a:rPr>
              <a:t>carácter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mítico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religioso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sobre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creación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origen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hombre.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00355" marR="3302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Las cosmogonías </a:t>
            </a:r>
            <a:r>
              <a:rPr sz="1800" dirty="0">
                <a:latin typeface="Arial"/>
                <a:cs typeface="Arial"/>
              </a:rPr>
              <a:t>y mitos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carácter </a:t>
            </a:r>
            <a:r>
              <a:rPr sz="1800" spc="-5" dirty="0">
                <a:latin typeface="Arial"/>
                <a:cs typeface="Arial"/>
              </a:rPr>
              <a:t>creacionista han estado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permanecen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presentes en </a:t>
            </a:r>
            <a:r>
              <a:rPr sz="1800" dirty="0">
                <a:latin typeface="Arial"/>
                <a:cs typeface="Arial"/>
              </a:rPr>
              <a:t>muy </a:t>
            </a:r>
            <a:r>
              <a:rPr sz="1800" spc="-5" dirty="0">
                <a:latin typeface="Arial"/>
                <a:cs typeface="Arial"/>
              </a:rPr>
              <a:t>distintos sistemas de creencias, tanto </a:t>
            </a:r>
            <a:r>
              <a:rPr sz="180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monoteísmo, como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politeístas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animistas.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299085" marR="432816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El monoteísmo: </a:t>
            </a:r>
            <a:r>
              <a:rPr sz="1800" spc="-5" dirty="0">
                <a:latin typeface="Arial"/>
                <a:cs typeface="Arial"/>
              </a:rPr>
              <a:t>Es la creencia en </a:t>
            </a:r>
            <a:r>
              <a:rPr sz="1800" dirty="0">
                <a:latin typeface="Arial"/>
                <a:cs typeface="Arial"/>
              </a:rPr>
              <a:t>la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existencia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 solo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Dios.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monoteísmo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«Dios»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significa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algo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supremo,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relacionado</a:t>
            </a:r>
            <a:r>
              <a:rPr sz="1800" dirty="0">
                <a:latin typeface="Arial"/>
                <a:cs typeface="Arial"/>
              </a:rPr>
              <a:t> con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ideas</a:t>
            </a:r>
            <a:r>
              <a:rPr sz="1800" dirty="0">
                <a:latin typeface="Arial"/>
                <a:cs typeface="Arial"/>
              </a:rPr>
              <a:t> y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conceptos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filosóficos.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4441190" marR="508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religiones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monoteístas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mas </a:t>
            </a:r>
            <a:r>
              <a:rPr sz="2000" dirty="0">
                <a:latin typeface="Arial"/>
                <a:cs typeface="Arial"/>
              </a:rPr>
              <a:t> extendidas son: el cristianismo, islam,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judaísmo,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9955" y="405384"/>
            <a:ext cx="4751832" cy="26639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303" y="719709"/>
            <a:ext cx="3931920" cy="557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6261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1758314" algn="l"/>
                <a:tab pos="1925320" algn="l"/>
              </a:tabLst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politeísmo:	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religioso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cuyos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seguidores </a:t>
            </a:r>
            <a:r>
              <a:rPr sz="1800" spc="-5" dirty="0">
                <a:latin typeface="Arial"/>
                <a:cs typeface="Arial"/>
              </a:rPr>
              <a:t> creen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existencia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dioses	o divinidades,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normalmente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organizadas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jerarquía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panteón.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Pueden </a:t>
            </a:r>
            <a:r>
              <a:rPr sz="1800" dirty="0">
                <a:latin typeface="Arial"/>
                <a:cs typeface="Arial"/>
              </a:rPr>
              <a:t>ser: </a:t>
            </a:r>
            <a:r>
              <a:rPr sz="1800" spc="-5" dirty="0">
                <a:latin typeface="Arial"/>
                <a:cs typeface="Arial"/>
              </a:rPr>
              <a:t>los mayas,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aztecas, romanos,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griegos, </a:t>
            </a:r>
            <a:r>
              <a:rPr sz="1800" dirty="0">
                <a:latin typeface="Arial"/>
                <a:cs typeface="Arial"/>
              </a:rPr>
              <a:t> etc.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animismo: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 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concepto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engloba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diversas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creencias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las 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 objetos,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cualquier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mundo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(montañas,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ríos,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 cielo,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tierra,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determinados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lugares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característicos,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rocas,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plantas,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animales,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arboles,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etc.) </a:t>
            </a:r>
            <a:r>
              <a:rPr sz="1800" spc="-5" dirty="0">
                <a:latin typeface="Arial"/>
                <a:cs typeface="Arial"/>
              </a:rPr>
              <a:t>están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dotados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alma</a:t>
            </a:r>
            <a:r>
              <a:rPr sz="1800" dirty="0">
                <a:latin typeface="Arial"/>
                <a:cs typeface="Arial"/>
              </a:rPr>
              <a:t> y</a:t>
            </a:r>
            <a:r>
              <a:rPr sz="1800" spc="-5" dirty="0">
                <a:latin typeface="Arial"/>
                <a:cs typeface="Arial"/>
              </a:rPr>
              <a:t> son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venerados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términos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dioses.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2771" y="3352800"/>
            <a:ext cx="3887724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03377"/>
            <a:ext cx="7732395" cy="127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Hay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muchas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teorías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propias,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llamándolo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los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creyeron</a:t>
            </a:r>
            <a:endParaRPr sz="18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pueblos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prehispánicos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ejemplo:</a:t>
            </a:r>
            <a:endParaRPr sz="1800">
              <a:latin typeface="Arial"/>
              <a:cs typeface="Arial"/>
            </a:endParaRPr>
          </a:p>
          <a:p>
            <a:pPr marL="299085" marR="2472690" indent="-28702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99085" algn="l"/>
                <a:tab pos="299720" algn="l"/>
                <a:tab pos="702945" algn="l"/>
                <a:tab pos="1372235" algn="l"/>
                <a:tab pos="2269490" algn="l"/>
                <a:tab pos="2824480" algn="l"/>
                <a:tab pos="3710304" algn="l"/>
                <a:tab pos="4138295" algn="l"/>
                <a:tab pos="4998085" algn="l"/>
              </a:tabLst>
            </a:pP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	mito	</a:t>
            </a:r>
            <a:r>
              <a:rPr sz="1800" b="1" spc="-5" dirty="0">
                <a:latin typeface="Arial"/>
                <a:cs typeface="Arial"/>
              </a:rPr>
              <a:t>Ku</a:t>
            </a:r>
            <a:r>
              <a:rPr sz="1800" b="1" spc="-1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: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Lo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Kuibas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en  </a:t>
            </a:r>
            <a:r>
              <a:rPr sz="1800" spc="-5" dirty="0">
                <a:latin typeface="Arial"/>
                <a:cs typeface="Arial"/>
              </a:rPr>
              <a:t>extremo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oriental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departamento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Casanare,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" y="1750516"/>
            <a:ext cx="2951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5070" algn="l"/>
                <a:tab pos="1463675" algn="l"/>
                <a:tab pos="1870075" algn="l"/>
                <a:tab pos="2200910" algn="l"/>
              </a:tabLst>
            </a:pPr>
            <a:r>
              <a:rPr sz="180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	y	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	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	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qu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5890" y="1750516"/>
            <a:ext cx="1894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1297305" algn="l"/>
                <a:tab pos="1704339" algn="l"/>
              </a:tabLst>
            </a:pP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	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opa</a:t>
            </a:r>
            <a:r>
              <a:rPr sz="1800" dirty="0">
                <a:latin typeface="Arial"/>
                <a:cs typeface="Arial"/>
              </a:rPr>
              <a:t>rro	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	</a:t>
            </a:r>
            <a:r>
              <a:rPr sz="1800" spc="-10" dirty="0"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215" y="1193291"/>
            <a:ext cx="3383280" cy="15636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322" y="2025522"/>
            <a:ext cx="5388610" cy="358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397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Vichada.</a:t>
            </a:r>
            <a:r>
              <a:rPr sz="1800" spc="-5" dirty="0">
                <a:latin typeface="Arial"/>
                <a:cs typeface="Arial"/>
              </a:rPr>
              <a:t> Son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reducido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grupo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étnico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colombiano, de no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2.500 </a:t>
            </a:r>
            <a:r>
              <a:rPr sz="1800" spc="-5" dirty="0">
                <a:latin typeface="Arial"/>
                <a:cs typeface="Arial"/>
              </a:rPr>
              <a:t>personas. </a:t>
            </a:r>
            <a:r>
              <a:rPr sz="1800" dirty="0">
                <a:latin typeface="Arial"/>
                <a:cs typeface="Arial"/>
              </a:rPr>
              <a:t>Este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mito </a:t>
            </a:r>
            <a:r>
              <a:rPr sz="1800" spc="-5" dirty="0">
                <a:latin typeface="Arial"/>
                <a:cs typeface="Arial"/>
              </a:rPr>
              <a:t>sobre el origen de los seres humanos </a:t>
            </a:r>
            <a:r>
              <a:rPr sz="1800" dirty="0">
                <a:latin typeface="Arial"/>
                <a:cs typeface="Arial"/>
              </a:rPr>
              <a:t>fue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recogido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libro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Colombia: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Mitos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leyendas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autor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Luis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María</a:t>
            </a:r>
            <a:r>
              <a:rPr sz="1800" spc="-5" dirty="0">
                <a:latin typeface="Arial"/>
                <a:cs typeface="Arial"/>
              </a:rPr>
              <a:t> Sánchez.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El </a:t>
            </a:r>
            <a:r>
              <a:rPr sz="1800" b="1" dirty="0">
                <a:latin typeface="Arial"/>
                <a:cs typeface="Arial"/>
              </a:rPr>
              <a:t>mito </a:t>
            </a:r>
            <a:r>
              <a:rPr sz="1800" b="1" spc="-5" dirty="0">
                <a:latin typeface="Arial"/>
                <a:cs typeface="Arial"/>
              </a:rPr>
              <a:t>Maya-Quiché: </a:t>
            </a:r>
            <a:r>
              <a:rPr sz="1800" spc="-5" dirty="0">
                <a:latin typeface="Arial"/>
                <a:cs typeface="Arial"/>
              </a:rPr>
              <a:t>El pueblo quiché es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los pueblos mayas nativo de Guatemala. Ellos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hicieron el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Popol </a:t>
            </a:r>
            <a:r>
              <a:rPr sz="1800" spc="-25" dirty="0">
                <a:latin typeface="Arial"/>
                <a:cs typeface="Arial"/>
              </a:rPr>
              <a:t>Vuh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i="1" spc="-5" dirty="0">
                <a:latin typeface="Arial"/>
                <a:cs typeface="Arial"/>
              </a:rPr>
              <a:t>Libro </a:t>
            </a:r>
            <a:r>
              <a:rPr sz="1800" i="1" spc="-10" dirty="0">
                <a:latin typeface="Arial"/>
                <a:cs typeface="Arial"/>
              </a:rPr>
              <a:t>del </a:t>
            </a:r>
            <a:r>
              <a:rPr sz="1800" i="1" spc="-5" dirty="0">
                <a:latin typeface="Arial"/>
                <a:cs typeface="Arial"/>
              </a:rPr>
              <a:t>Consejo</a:t>
            </a:r>
            <a:r>
              <a:rPr sz="1800" spc="-5" dirty="0">
                <a:latin typeface="Arial"/>
                <a:cs typeface="Arial"/>
              </a:rPr>
              <a:t>) relata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</a:t>
            </a:r>
            <a:r>
              <a:rPr sz="1800" dirty="0">
                <a:latin typeface="Arial"/>
                <a:cs typeface="Arial"/>
              </a:rPr>
              <a:t> mitos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creación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Tierra,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aventuras de </a:t>
            </a:r>
            <a:r>
              <a:rPr sz="1800" dirty="0">
                <a:latin typeface="Arial"/>
                <a:cs typeface="Arial"/>
              </a:rPr>
              <a:t>los </a:t>
            </a:r>
            <a:r>
              <a:rPr sz="1800" spc="-5" dirty="0">
                <a:latin typeface="Arial"/>
                <a:cs typeface="Arial"/>
              </a:rPr>
              <a:t>dioses gemelos,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la creación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hombre.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2328" y="3069335"/>
            <a:ext cx="2787396" cy="35006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28" y="955547"/>
            <a:ext cx="7426452" cy="4358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580720"/>
            <a:ext cx="6995159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45" dirty="0"/>
              <a:t>CITAS</a:t>
            </a:r>
            <a:r>
              <a:rPr sz="2900" spc="-25" dirty="0"/>
              <a:t> </a:t>
            </a:r>
            <a:r>
              <a:rPr sz="2900" dirty="0"/>
              <a:t>MEMORABLES</a:t>
            </a:r>
            <a:r>
              <a:rPr sz="2900" spc="-55" dirty="0"/>
              <a:t> </a:t>
            </a:r>
            <a:r>
              <a:rPr sz="2900" spc="-15" dirty="0"/>
              <a:t>CREACIONISTAS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04" y="1322832"/>
            <a:ext cx="2723388" cy="2211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191" y="3860291"/>
            <a:ext cx="2723388" cy="25206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95573" y="1439926"/>
            <a:ext cx="5869940" cy="466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Arthur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Holly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Compton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(1892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1962)</a:t>
            </a:r>
            <a:r>
              <a:rPr sz="1800" dirty="0">
                <a:latin typeface="Arial"/>
                <a:cs typeface="Arial"/>
              </a:rPr>
              <a:t> Físico</a:t>
            </a:r>
            <a:endParaRPr sz="1800">
              <a:latin typeface="Arial"/>
              <a:cs typeface="Arial"/>
            </a:endParaRPr>
          </a:p>
          <a:p>
            <a:pPr marL="27940" algn="just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estadounidense,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Premio Nobel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Física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1927.</a:t>
            </a:r>
            <a:endParaRPr sz="1800">
              <a:latin typeface="Arial"/>
              <a:cs typeface="Arial"/>
            </a:endParaRPr>
          </a:p>
          <a:p>
            <a:pPr marL="27940" marR="11176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“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mí,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comienza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comprensión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una inteligencia </a:t>
            </a:r>
            <a:r>
              <a:rPr sz="1800" dirty="0">
                <a:latin typeface="Arial"/>
                <a:cs typeface="Arial"/>
              </a:rPr>
              <a:t>suprema </a:t>
            </a:r>
            <a:r>
              <a:rPr sz="1800" spc="-5" dirty="0">
                <a:latin typeface="Arial"/>
                <a:cs typeface="Arial"/>
              </a:rPr>
              <a:t>dio el ser al universo </a:t>
            </a:r>
            <a:r>
              <a:rPr sz="1800" dirty="0">
                <a:latin typeface="Arial"/>
                <a:cs typeface="Arial"/>
              </a:rPr>
              <a:t>y creó </a:t>
            </a:r>
            <a:r>
              <a:rPr sz="1800" spc="-10" dirty="0">
                <a:latin typeface="Arial"/>
                <a:cs typeface="Arial"/>
              </a:rPr>
              <a:t>al </a:t>
            </a:r>
            <a:r>
              <a:rPr sz="1800" spc="-5" dirty="0">
                <a:latin typeface="Arial"/>
                <a:cs typeface="Arial"/>
              </a:rPr>
              <a:t> hombre. </a:t>
            </a:r>
            <a:r>
              <a:rPr sz="1800" spc="-90" dirty="0">
                <a:latin typeface="Arial"/>
                <a:cs typeface="Arial"/>
              </a:rPr>
              <a:t>Yo </a:t>
            </a:r>
            <a:r>
              <a:rPr sz="1800" spc="-5" dirty="0">
                <a:latin typeface="Arial"/>
                <a:cs typeface="Arial"/>
              </a:rPr>
              <a:t>no encuentro difícil tener </a:t>
            </a:r>
            <a:r>
              <a:rPr sz="1800" dirty="0">
                <a:latin typeface="Arial"/>
                <a:cs typeface="Arial"/>
              </a:rPr>
              <a:t>esta </a:t>
            </a:r>
            <a:r>
              <a:rPr sz="1800" spc="-5" dirty="0">
                <a:latin typeface="Arial"/>
                <a:cs typeface="Arial"/>
              </a:rPr>
              <a:t>fe, porque </a:t>
            </a:r>
            <a:r>
              <a:rPr sz="1800" spc="-10" dirty="0">
                <a:latin typeface="Arial"/>
                <a:cs typeface="Arial"/>
              </a:rPr>
              <a:t>un </a:t>
            </a:r>
            <a:r>
              <a:rPr sz="1800" spc="-5" dirty="0">
                <a:latin typeface="Arial"/>
                <a:cs typeface="Arial"/>
              </a:rPr>
              <a:t> universo ordenado inteligente da testimonio de la </a:t>
            </a:r>
            <a:r>
              <a:rPr sz="1800" dirty="0">
                <a:latin typeface="Arial"/>
                <a:cs typeface="Arial"/>
              </a:rPr>
              <a:t>más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grande declaración jamás hecha: ‘en el principio </a:t>
            </a:r>
            <a:r>
              <a:rPr sz="1800" dirty="0">
                <a:latin typeface="Arial"/>
                <a:cs typeface="Arial"/>
              </a:rPr>
              <a:t>creó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Dios”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marL="12700" marR="4572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Luis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Pasteur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(1822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1895)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Científico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francés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cuyos </a:t>
            </a:r>
            <a:r>
              <a:rPr sz="1800" spc="-5" dirty="0">
                <a:latin typeface="Arial"/>
                <a:cs typeface="Arial"/>
              </a:rPr>
              <a:t> descubrimientos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tuvieron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enorme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importancia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diversos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campos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las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ciencias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naturales,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sobre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química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microbiología.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“Cuanto</a:t>
            </a:r>
            <a:r>
              <a:rPr sz="1800" dirty="0">
                <a:latin typeface="Arial"/>
                <a:cs typeface="Arial"/>
              </a:rPr>
              <a:t> más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estudio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naturaleza,</a:t>
            </a:r>
            <a:r>
              <a:rPr sz="1800" dirty="0">
                <a:latin typeface="Arial"/>
                <a:cs typeface="Arial"/>
              </a:rPr>
              <a:t> más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asombrado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quedo ante el trabajo del creador… Un poco de ciencia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distancia a uno de Dios, pero mucha ciencia le acerca 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Dios”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79" y="775716"/>
            <a:ext cx="8999220" cy="480059"/>
            <a:chOff x="144779" y="775716"/>
            <a:chExt cx="8999220" cy="4800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775716"/>
              <a:ext cx="1588008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868" y="775716"/>
              <a:ext cx="638556" cy="480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755" y="775716"/>
              <a:ext cx="4792980" cy="4800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63982"/>
            <a:ext cx="5537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JEAN-</a:t>
            </a:r>
            <a:r>
              <a:rPr sz="3200" spc="-45" dirty="0"/>
              <a:t> </a:t>
            </a:r>
            <a:r>
              <a:rPr sz="3200" dirty="0"/>
              <a:t>BAPTISTE</a:t>
            </a:r>
            <a:r>
              <a:rPr sz="3200" spc="-45" dirty="0"/>
              <a:t> </a:t>
            </a:r>
            <a:r>
              <a:rPr sz="3200" dirty="0"/>
              <a:t>LAMARCK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02437" y="1364996"/>
            <a:ext cx="4366260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4780" indent="-342900">
              <a:lnSpc>
                <a:spcPct val="100000"/>
              </a:lnSpc>
              <a:spcBef>
                <a:spcPts val="95"/>
              </a:spcBef>
            </a:pPr>
            <a:r>
              <a:rPr sz="1950" spc="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E3A2F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Bazentin, Somme,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Francia, 1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de agosto 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1744-</a:t>
            </a:r>
            <a:r>
              <a:rPr sz="28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Paris</a:t>
            </a:r>
            <a:r>
              <a:rPr sz="2800" spc="-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,</a:t>
            </a:r>
            <a:r>
              <a:rPr sz="2800" spc="-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18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diciembre de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1829).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Fue </a:t>
            </a:r>
            <a:r>
              <a:rPr sz="2800" spc="-7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un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naturalista francés, 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uno de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los grandes 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hombres de la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época de </a:t>
            </a:r>
            <a:r>
              <a:rPr sz="2800" spc="-7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la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sistematización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de la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Historia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Natural.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</a:pPr>
            <a:r>
              <a:rPr sz="1950" spc="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950" spc="1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Formuló la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primera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teoría </a:t>
            </a:r>
            <a:r>
              <a:rPr sz="2800" spc="-7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800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800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evolución</a:t>
            </a:r>
            <a:r>
              <a:rPr sz="2800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biológica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6444" y="1341119"/>
            <a:ext cx="3599688" cy="4392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5655564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4996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SELECCIÓN</a:t>
            </a:r>
            <a:r>
              <a:rPr spc="-40" dirty="0"/>
              <a:t> NATURAL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3881" rIns="0" bIns="0" rtlCol="0">
            <a:spAutoFit/>
          </a:bodyPr>
          <a:lstStyle/>
          <a:p>
            <a:pPr marL="13652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</a:t>
            </a:r>
            <a:r>
              <a:rPr dirty="0"/>
              <a:t> selección natural </a:t>
            </a:r>
            <a:r>
              <a:rPr spc="-5" dirty="0"/>
              <a:t>es</a:t>
            </a:r>
            <a:r>
              <a:rPr dirty="0"/>
              <a:t> </a:t>
            </a:r>
            <a:r>
              <a:rPr spc="-5" dirty="0"/>
              <a:t>un</a:t>
            </a:r>
            <a:r>
              <a:rPr dirty="0"/>
              <a:t> </a:t>
            </a:r>
            <a:r>
              <a:rPr spc="-5" dirty="0"/>
              <a:t>fenomeno</a:t>
            </a:r>
            <a:r>
              <a:rPr spc="10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la</a:t>
            </a:r>
            <a:r>
              <a:rPr dirty="0"/>
              <a:t> evolución, </a:t>
            </a:r>
            <a:r>
              <a:rPr spc="-765" dirty="0"/>
              <a:t> </a:t>
            </a:r>
            <a:r>
              <a:rPr spc="-5" dirty="0"/>
              <a:t>esta,</a:t>
            </a:r>
            <a:r>
              <a:rPr spc="-10" dirty="0"/>
              <a:t> </a:t>
            </a:r>
            <a:r>
              <a:rPr dirty="0"/>
              <a:t>establece</a:t>
            </a:r>
            <a:r>
              <a:rPr spc="-5" dirty="0"/>
              <a:t> que</a:t>
            </a:r>
            <a:r>
              <a:rPr spc="10" dirty="0"/>
              <a:t> </a:t>
            </a:r>
            <a:r>
              <a:rPr spc="-5" dirty="0"/>
              <a:t>las </a:t>
            </a:r>
            <a:r>
              <a:rPr dirty="0"/>
              <a:t>condiciones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un</a:t>
            </a:r>
            <a:r>
              <a:rPr spc="10" dirty="0"/>
              <a:t> </a:t>
            </a:r>
            <a:r>
              <a:rPr spc="-5" dirty="0"/>
              <a:t>medio </a:t>
            </a:r>
            <a:r>
              <a:rPr dirty="0"/>
              <a:t> ambiente, favorecen </a:t>
            </a:r>
            <a:r>
              <a:rPr spc="-5" dirty="0"/>
              <a:t>o </a:t>
            </a:r>
            <a:r>
              <a:rPr dirty="0"/>
              <a:t>dificultan la evolución </a:t>
            </a:r>
            <a:r>
              <a:rPr spc="-5" dirty="0"/>
              <a:t>de un </a:t>
            </a:r>
            <a:r>
              <a:rPr dirty="0"/>
              <a:t> </a:t>
            </a:r>
            <a:r>
              <a:rPr spc="-5" dirty="0"/>
              <a:t>organismo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11" y="3357371"/>
            <a:ext cx="5714999" cy="3142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5986272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5317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2.TEORÍA</a:t>
            </a:r>
            <a:r>
              <a:rPr spc="-15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LAMARCK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79425" marR="212725" indent="-342900">
              <a:lnSpc>
                <a:spcPct val="90000"/>
              </a:lnSpc>
              <a:spcBef>
                <a:spcPts val="484"/>
              </a:spcBef>
              <a:tabLst>
                <a:tab pos="5333365" algn="l"/>
              </a:tabLst>
            </a:pPr>
            <a:r>
              <a:rPr sz="2250" spc="-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250" spc="13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dirty="0"/>
              <a:t>De acuerdo</a:t>
            </a:r>
            <a:r>
              <a:rPr sz="3200" spc="-40" dirty="0"/>
              <a:t> </a:t>
            </a:r>
            <a:r>
              <a:rPr sz="3200" dirty="0"/>
              <a:t>con</a:t>
            </a:r>
            <a:r>
              <a:rPr sz="3200" spc="-15" dirty="0"/>
              <a:t> </a:t>
            </a:r>
            <a:r>
              <a:rPr sz="3200" dirty="0"/>
              <a:t>la </a:t>
            </a:r>
            <a:r>
              <a:rPr sz="3200" spc="-5" dirty="0"/>
              <a:t>teoría</a:t>
            </a:r>
            <a:r>
              <a:rPr sz="3200" spc="-15" dirty="0"/>
              <a:t> </a:t>
            </a:r>
            <a:r>
              <a:rPr sz="3200" dirty="0"/>
              <a:t>de</a:t>
            </a:r>
            <a:r>
              <a:rPr sz="3200" spc="-25" dirty="0"/>
              <a:t> </a:t>
            </a:r>
            <a:r>
              <a:rPr sz="3200" dirty="0"/>
              <a:t>Lamarck,</a:t>
            </a:r>
            <a:r>
              <a:rPr sz="3200" spc="-30" dirty="0"/>
              <a:t> </a:t>
            </a:r>
            <a:r>
              <a:rPr sz="3200" dirty="0"/>
              <a:t>la </a:t>
            </a:r>
            <a:r>
              <a:rPr sz="3200" spc="5" dirty="0"/>
              <a:t> </a:t>
            </a:r>
            <a:r>
              <a:rPr sz="3200" dirty="0"/>
              <a:t>evolución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5" dirty="0"/>
              <a:t> </a:t>
            </a:r>
            <a:r>
              <a:rPr sz="3200" spc="-5" dirty="0"/>
              <a:t>las</a:t>
            </a:r>
            <a:r>
              <a:rPr sz="3200" spc="5" dirty="0"/>
              <a:t> </a:t>
            </a:r>
            <a:r>
              <a:rPr sz="3200" dirty="0"/>
              <a:t>especies	vendría</a:t>
            </a:r>
            <a:r>
              <a:rPr sz="3200" spc="-60" dirty="0"/>
              <a:t> </a:t>
            </a:r>
            <a:r>
              <a:rPr sz="3200" dirty="0"/>
              <a:t>dada</a:t>
            </a:r>
            <a:r>
              <a:rPr sz="3200" spc="-70" dirty="0"/>
              <a:t> </a:t>
            </a:r>
            <a:r>
              <a:rPr sz="3200" dirty="0"/>
              <a:t>por </a:t>
            </a:r>
            <a:r>
              <a:rPr sz="3200" spc="-869" dirty="0"/>
              <a:t> </a:t>
            </a:r>
            <a:r>
              <a:rPr sz="3200" dirty="0"/>
              <a:t>las</a:t>
            </a:r>
            <a:r>
              <a:rPr sz="3200" spc="-5" dirty="0"/>
              <a:t> </a:t>
            </a:r>
            <a:r>
              <a:rPr sz="3200" dirty="0"/>
              <a:t>siguientes</a:t>
            </a:r>
            <a:r>
              <a:rPr sz="3200" spc="-15" dirty="0"/>
              <a:t> </a:t>
            </a:r>
            <a:r>
              <a:rPr sz="3200" dirty="0"/>
              <a:t>secuencias</a:t>
            </a:r>
            <a:r>
              <a:rPr sz="3200" spc="-45" dirty="0"/>
              <a:t> </a:t>
            </a:r>
            <a:r>
              <a:rPr sz="3200" dirty="0"/>
              <a:t>de </a:t>
            </a:r>
            <a:r>
              <a:rPr sz="3200" spc="-5" dirty="0"/>
              <a:t>hechos:</a:t>
            </a:r>
            <a:endParaRPr sz="3200">
              <a:latin typeface="Times New Roman"/>
              <a:cs typeface="Times New Roman"/>
            </a:endParaRPr>
          </a:p>
          <a:p>
            <a:pPr marL="479425" marR="455930" indent="-342900">
              <a:lnSpc>
                <a:spcPts val="3460"/>
              </a:lnSpc>
              <a:spcBef>
                <a:spcPts val="815"/>
              </a:spcBef>
              <a:tabLst>
                <a:tab pos="591820" algn="l"/>
              </a:tabLst>
            </a:pPr>
            <a:r>
              <a:rPr sz="2250" spc="-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EFA12D"/>
                </a:solidFill>
                <a:latin typeface="Times New Roman"/>
                <a:cs typeface="Times New Roman"/>
              </a:rPr>
              <a:t>		</a:t>
            </a:r>
            <a:r>
              <a:rPr sz="3200" dirty="0"/>
              <a:t>Los</a:t>
            </a:r>
            <a:r>
              <a:rPr sz="3200" spc="-15" dirty="0"/>
              <a:t> </a:t>
            </a:r>
            <a:r>
              <a:rPr sz="3200" dirty="0"/>
              <a:t>cambios </a:t>
            </a:r>
            <a:r>
              <a:rPr sz="3200" spc="-5" dirty="0"/>
              <a:t>ambientales</a:t>
            </a:r>
            <a:r>
              <a:rPr sz="3200" spc="-15" dirty="0"/>
              <a:t> </a:t>
            </a:r>
            <a:r>
              <a:rPr sz="3200" dirty="0"/>
              <a:t>originan </a:t>
            </a:r>
            <a:r>
              <a:rPr sz="3200" spc="-5" dirty="0"/>
              <a:t>nuevas </a:t>
            </a:r>
            <a:r>
              <a:rPr sz="3200" spc="-875" dirty="0"/>
              <a:t> </a:t>
            </a:r>
            <a:r>
              <a:rPr sz="3200" dirty="0"/>
              <a:t>necesidades</a:t>
            </a:r>
            <a:endParaRPr sz="3200">
              <a:latin typeface="Times New Roman"/>
              <a:cs typeface="Times New Roman"/>
            </a:endParaRPr>
          </a:p>
          <a:p>
            <a:pPr marL="479425" marR="5080" indent="-342900">
              <a:lnSpc>
                <a:spcPts val="3460"/>
              </a:lnSpc>
              <a:spcBef>
                <a:spcPts val="765"/>
              </a:spcBef>
              <a:tabLst>
                <a:tab pos="591820" algn="l"/>
              </a:tabLst>
            </a:pPr>
            <a:r>
              <a:rPr sz="2250" spc="-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250" spc="-10" dirty="0">
                <a:solidFill>
                  <a:srgbClr val="EFA12D"/>
                </a:solidFill>
                <a:latin typeface="Times New Roman"/>
                <a:cs typeface="Times New Roman"/>
              </a:rPr>
              <a:t>		</a:t>
            </a:r>
            <a:r>
              <a:rPr sz="3200" dirty="0"/>
              <a:t>Éstas</a:t>
            </a:r>
            <a:r>
              <a:rPr sz="3200" spc="-5" dirty="0"/>
              <a:t> determinan</a:t>
            </a:r>
            <a:r>
              <a:rPr sz="3200" spc="-15" dirty="0"/>
              <a:t> </a:t>
            </a:r>
            <a:r>
              <a:rPr sz="3200" dirty="0"/>
              <a:t>el uso</a:t>
            </a:r>
            <a:r>
              <a:rPr sz="3200" spc="-15" dirty="0"/>
              <a:t> </a:t>
            </a:r>
            <a:r>
              <a:rPr sz="3200" dirty="0"/>
              <a:t>o desuso</a:t>
            </a:r>
            <a:r>
              <a:rPr sz="3200" spc="-25" dirty="0"/>
              <a:t> </a:t>
            </a:r>
            <a:r>
              <a:rPr sz="3200" dirty="0"/>
              <a:t>de </a:t>
            </a:r>
            <a:r>
              <a:rPr sz="3200" spc="-5" dirty="0"/>
              <a:t>unos </a:t>
            </a:r>
            <a:r>
              <a:rPr sz="3200" dirty="0"/>
              <a:t>u </a:t>
            </a:r>
            <a:r>
              <a:rPr sz="3200" spc="-869" dirty="0"/>
              <a:t> </a:t>
            </a:r>
            <a:r>
              <a:rPr sz="3200" dirty="0"/>
              <a:t>otros órganos y así se desarrollan o se </a:t>
            </a:r>
            <a:r>
              <a:rPr sz="3200" spc="5" dirty="0"/>
              <a:t> </a:t>
            </a:r>
            <a:r>
              <a:rPr sz="3200" spc="-5" dirty="0"/>
              <a:t>atrofian,</a:t>
            </a:r>
            <a:r>
              <a:rPr sz="3200" spc="-30" dirty="0"/>
              <a:t> </a:t>
            </a:r>
            <a:r>
              <a:rPr sz="3200" dirty="0"/>
              <a:t>respectivamente</a:t>
            </a:r>
            <a:endParaRPr sz="3200">
              <a:latin typeface="Times New Roman"/>
              <a:cs typeface="Times New Roman"/>
            </a:endParaRPr>
          </a:p>
          <a:p>
            <a:pPr marL="479425" marR="2063114" indent="-342900">
              <a:lnSpc>
                <a:spcPts val="3460"/>
              </a:lnSpc>
              <a:spcBef>
                <a:spcPts val="760"/>
              </a:spcBef>
            </a:pPr>
            <a:r>
              <a:rPr sz="2250" spc="-1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2250" spc="130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dirty="0"/>
              <a:t>Los</a:t>
            </a:r>
            <a:r>
              <a:rPr sz="3200" spc="-20" dirty="0"/>
              <a:t> </a:t>
            </a:r>
            <a:r>
              <a:rPr sz="3200" dirty="0"/>
              <a:t>caracteres</a:t>
            </a:r>
            <a:r>
              <a:rPr sz="3200" spc="-45" dirty="0"/>
              <a:t> </a:t>
            </a:r>
            <a:r>
              <a:rPr sz="3200" dirty="0"/>
              <a:t>así</a:t>
            </a:r>
            <a:r>
              <a:rPr sz="3200" spc="-20" dirty="0"/>
              <a:t> </a:t>
            </a:r>
            <a:r>
              <a:rPr sz="3200" spc="-5" dirty="0"/>
              <a:t>adquiridos </a:t>
            </a:r>
            <a:r>
              <a:rPr sz="3200" dirty="0"/>
              <a:t>son </a:t>
            </a:r>
            <a:r>
              <a:rPr sz="3200" spc="-875" dirty="0"/>
              <a:t> </a:t>
            </a:r>
            <a:r>
              <a:rPr sz="3200" spc="-5" dirty="0"/>
              <a:t>hereditarios.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405384"/>
            <a:ext cx="8747760" cy="6137275"/>
            <a:chOff x="396240" y="405384"/>
            <a:chExt cx="8747760" cy="6137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405384"/>
              <a:ext cx="4104132" cy="35737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2924556"/>
              <a:ext cx="3941064" cy="3617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9868" y="1036319"/>
            <a:ext cx="6833616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dirty="0"/>
              <a:t>CHARLES</a:t>
            </a:r>
            <a:r>
              <a:rPr spc="-50" dirty="0"/>
              <a:t> </a:t>
            </a:r>
            <a:r>
              <a:rPr spc="-5" dirty="0"/>
              <a:t>ROBERT</a:t>
            </a:r>
            <a:r>
              <a:rPr spc="-25" dirty="0"/>
              <a:t> </a:t>
            </a:r>
            <a:r>
              <a:rPr spc="-10" dirty="0"/>
              <a:t>DARWIN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79879"/>
            <a:ext cx="402145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38095" algn="l"/>
              </a:tabLst>
            </a:pP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12 de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febrero</a:t>
            </a:r>
            <a:r>
              <a:rPr sz="24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1809-</a:t>
            </a:r>
            <a:r>
              <a:rPr sz="240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19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de </a:t>
            </a:r>
            <a:r>
              <a:rPr sz="2400" spc="-6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abril</a:t>
            </a:r>
            <a:r>
              <a:rPr sz="24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1882,</a:t>
            </a:r>
            <a:r>
              <a:rPr sz="2400" spc="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fue	un </a:t>
            </a:r>
            <a:r>
              <a:rPr sz="24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naturalista</a:t>
            </a:r>
            <a:r>
              <a:rPr sz="24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ingles</a:t>
            </a:r>
            <a:r>
              <a:rPr sz="2400" spc="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que</a:t>
            </a:r>
            <a:r>
              <a:rPr sz="24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postulo </a:t>
            </a:r>
            <a:r>
              <a:rPr sz="2400" spc="-6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que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todas</a:t>
            </a:r>
            <a:r>
              <a:rPr sz="2400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las</a:t>
            </a:r>
            <a:r>
              <a:rPr sz="24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especies</a:t>
            </a:r>
            <a:r>
              <a:rPr sz="2400" spc="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seres vivos han</a:t>
            </a:r>
            <a:r>
              <a:rPr sz="24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evolucionado </a:t>
            </a:r>
            <a:r>
              <a:rPr sz="2400" spc="-6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con el tiempo a partir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un </a:t>
            </a:r>
            <a:r>
              <a:rPr sz="24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antepasado</a:t>
            </a:r>
            <a:r>
              <a:rPr sz="2400" spc="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común mediante </a:t>
            </a:r>
            <a:r>
              <a:rPr sz="2400" spc="-6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un proceso</a:t>
            </a:r>
            <a:r>
              <a:rPr sz="24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denominado </a:t>
            </a:r>
            <a:r>
              <a:rPr sz="24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selección</a:t>
            </a:r>
            <a:r>
              <a:rPr sz="2400" spc="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Arial"/>
                <a:cs typeface="Arial"/>
              </a:rPr>
              <a:t>natural.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1629155"/>
            <a:ext cx="3974591" cy="35067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862583"/>
            <a:ext cx="3313176" cy="50337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61638" y="728853"/>
            <a:ext cx="4279265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816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Libro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origen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hombre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traducido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también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 El origen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 hombre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la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selección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relación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sexo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libro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inglés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sobre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teoría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evolución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centrada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evolución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tabLst>
                <a:tab pos="1002665" algn="l"/>
              </a:tabLst>
            </a:pPr>
            <a:r>
              <a:rPr sz="1800" spc="-5" dirty="0">
                <a:latin typeface="Arial"/>
                <a:cs typeface="Arial"/>
              </a:rPr>
              <a:t>humana	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científico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naturalista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Charles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Darwin,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publicado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primera</a:t>
            </a:r>
            <a:r>
              <a:rPr sz="1800" dirty="0">
                <a:latin typeface="Arial"/>
                <a:cs typeface="Arial"/>
              </a:rPr>
              <a:t> vez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original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inglés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24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febrero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1871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español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1880.</a:t>
            </a:r>
            <a:r>
              <a:rPr sz="1800" u="sng" spc="-7" baseline="25462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1</a:t>
            </a:r>
            <a:endParaRPr sz="1800" baseline="2546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50800" marR="1828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El origen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del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hombre</a:t>
            </a:r>
            <a:r>
              <a:rPr sz="1800" spc="-1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Darwin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aplica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la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teoría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evolución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selección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evolución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humana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haciendo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especial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hincapié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importancia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 selección sexual. Además el libro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aborda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muchos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otros aspectos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sobre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Psicología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evolutiva,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ética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evolutiva,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diferencias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entre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distintas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razas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seres humanos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papel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dominante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mujer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elección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compañeros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apareamiento.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3310128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CONTENIDO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518920"/>
            <a:ext cx="569595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Introducción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¿Qué</a:t>
            </a:r>
            <a:r>
              <a:rPr sz="2000" spc="-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es</a:t>
            </a:r>
            <a:r>
              <a:rPr sz="20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una</a:t>
            </a:r>
            <a:r>
              <a:rPr sz="2000" spc="-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teoría?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2000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origen</a:t>
            </a:r>
            <a:r>
              <a:rPr sz="2000" spc="-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del</a:t>
            </a:r>
            <a:r>
              <a:rPr sz="2000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hombre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Creacionismo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¿Quién</a:t>
            </a:r>
            <a:r>
              <a:rPr sz="2000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demostró</a:t>
            </a:r>
            <a:r>
              <a:rPr sz="2000" spc="-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2000" spc="-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Creacionismo?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Aspectos</a:t>
            </a:r>
            <a:r>
              <a:rPr sz="2000" spc="-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relacionados</a:t>
            </a:r>
            <a:r>
              <a:rPr sz="2000" spc="-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con</a:t>
            </a:r>
            <a:r>
              <a:rPr sz="2000" spc="-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0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religión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Origen</a:t>
            </a:r>
            <a:r>
              <a:rPr sz="20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del</a:t>
            </a:r>
            <a:r>
              <a:rPr sz="2000" spc="-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hombre</a:t>
            </a:r>
            <a:r>
              <a:rPr sz="2000" spc="-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desde</a:t>
            </a:r>
            <a:r>
              <a:rPr sz="20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2000" spc="-5" dirty="0">
                <a:solidFill>
                  <a:srgbClr val="4E3A2F"/>
                </a:solidFill>
                <a:latin typeface="Arial"/>
                <a:cs typeface="Arial"/>
              </a:rPr>
              <a:t> mito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Citas</a:t>
            </a:r>
            <a:r>
              <a:rPr sz="2000" spc="-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memorables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Biografía</a:t>
            </a:r>
            <a:r>
              <a:rPr sz="2000" spc="-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Lamarck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Selección</a:t>
            </a:r>
            <a:r>
              <a:rPr sz="2000" spc="-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Natural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spc="-35" dirty="0">
                <a:solidFill>
                  <a:srgbClr val="4E3A2F"/>
                </a:solidFill>
                <a:latin typeface="Arial"/>
                <a:cs typeface="Arial"/>
              </a:rPr>
              <a:t>Teoría</a:t>
            </a:r>
            <a:r>
              <a:rPr sz="2000" spc="-6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Lamarck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Biografía</a:t>
            </a:r>
            <a:r>
              <a:rPr sz="2000" spc="-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Charles</a:t>
            </a:r>
            <a:r>
              <a:rPr sz="20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Darwin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spc="5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spc="5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spc="-35" dirty="0">
                <a:solidFill>
                  <a:srgbClr val="4E3A2F"/>
                </a:solidFill>
                <a:latin typeface="Arial"/>
                <a:cs typeface="Arial"/>
              </a:rPr>
              <a:t>Teoría</a:t>
            </a:r>
            <a:r>
              <a:rPr sz="2000" spc="-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Darwin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000" spc="-5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hominización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Postura</a:t>
            </a:r>
            <a:r>
              <a:rPr sz="20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la iglesia</a:t>
            </a:r>
            <a:r>
              <a:rPr sz="2000" spc="-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frente</a:t>
            </a:r>
            <a:r>
              <a:rPr sz="2000" spc="-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000" spc="-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Arial"/>
                <a:cs typeface="Arial"/>
              </a:rPr>
              <a:t>Teoría</a:t>
            </a:r>
            <a:r>
              <a:rPr sz="2000" spc="-4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Arial"/>
                <a:cs typeface="Arial"/>
              </a:rPr>
              <a:t>evolutiva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400" dirty="0">
                <a:solidFill>
                  <a:srgbClr val="EFA12D"/>
                </a:solidFill>
                <a:latin typeface="Wingdings 2"/>
                <a:cs typeface="Wingdings 2"/>
              </a:rPr>
              <a:t></a:t>
            </a:r>
            <a:r>
              <a:rPr sz="1400" dirty="0">
                <a:solidFill>
                  <a:srgbClr val="EFA12D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E3A2F"/>
                </a:solidFill>
                <a:latin typeface="Arial"/>
                <a:cs typeface="Arial"/>
              </a:rPr>
              <a:t>Cibergrafía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5420868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4879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3.TEORIA</a:t>
            </a:r>
            <a:r>
              <a:rPr spc="-16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DARWIN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3881" rIns="0" bIns="0" rtlCol="0">
            <a:spAutoFit/>
          </a:bodyPr>
          <a:lstStyle/>
          <a:p>
            <a:pPr marL="13652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Propuso</a:t>
            </a:r>
            <a:r>
              <a:rPr spc="10" dirty="0"/>
              <a:t> </a:t>
            </a:r>
            <a:r>
              <a:rPr spc="-5" dirty="0"/>
              <a:t>que</a:t>
            </a:r>
            <a:r>
              <a:rPr spc="15" dirty="0"/>
              <a:t> </a:t>
            </a:r>
            <a:r>
              <a:rPr spc="-5" dirty="0"/>
              <a:t>las </a:t>
            </a:r>
            <a:r>
              <a:rPr dirty="0"/>
              <a:t>especies</a:t>
            </a:r>
            <a:r>
              <a:rPr spc="5" dirty="0"/>
              <a:t> </a:t>
            </a:r>
            <a:r>
              <a:rPr spc="-5" dirty="0"/>
              <a:t>estaban</a:t>
            </a:r>
            <a:r>
              <a:rPr spc="5" dirty="0"/>
              <a:t> </a:t>
            </a:r>
            <a:r>
              <a:rPr dirty="0"/>
              <a:t>relacionadas unas </a:t>
            </a:r>
            <a:r>
              <a:rPr spc="-760" dirty="0"/>
              <a:t> </a:t>
            </a:r>
            <a:r>
              <a:rPr spc="-5" dirty="0"/>
              <a:t>con </a:t>
            </a:r>
            <a:r>
              <a:rPr dirty="0"/>
              <a:t>otras</a:t>
            </a:r>
            <a:r>
              <a:rPr spc="-5" dirty="0"/>
              <a:t> por</a:t>
            </a:r>
            <a:r>
              <a:rPr spc="5" dirty="0"/>
              <a:t> </a:t>
            </a:r>
            <a:r>
              <a:rPr dirty="0"/>
              <a:t>antepasados</a:t>
            </a:r>
            <a:r>
              <a:rPr spc="5" dirty="0"/>
              <a:t> </a:t>
            </a:r>
            <a:r>
              <a:rPr spc="-5" dirty="0"/>
              <a:t>comunes,</a:t>
            </a:r>
            <a:r>
              <a:rPr spc="5" dirty="0"/>
              <a:t> </a:t>
            </a:r>
            <a:r>
              <a:rPr spc="-5" dirty="0"/>
              <a:t>como</a:t>
            </a:r>
            <a:r>
              <a:rPr spc="15" dirty="0"/>
              <a:t> </a:t>
            </a:r>
            <a:r>
              <a:rPr spc="-5" dirty="0"/>
              <a:t>por </a:t>
            </a:r>
            <a:r>
              <a:rPr dirty="0"/>
              <a:t> </a:t>
            </a:r>
            <a:r>
              <a:rPr spc="-5" dirty="0"/>
              <a:t>ejemplo</a:t>
            </a:r>
            <a:r>
              <a:rPr spc="15" dirty="0"/>
              <a:t> </a:t>
            </a:r>
            <a:r>
              <a:rPr spc="-5" dirty="0"/>
              <a:t>el</a:t>
            </a:r>
            <a:r>
              <a:rPr spc="5" dirty="0"/>
              <a:t> </a:t>
            </a:r>
            <a:r>
              <a:rPr spc="-5" dirty="0"/>
              <a:t>hombre</a:t>
            </a:r>
            <a:r>
              <a:rPr spc="30" dirty="0"/>
              <a:t> </a:t>
            </a:r>
            <a:r>
              <a:rPr spc="-5" dirty="0"/>
              <a:t>y los </a:t>
            </a:r>
            <a:r>
              <a:rPr dirty="0"/>
              <a:t>simios. </a:t>
            </a:r>
            <a:r>
              <a:rPr spc="-5" dirty="0"/>
              <a:t>Darwin</a:t>
            </a:r>
            <a:r>
              <a:rPr spc="30" dirty="0"/>
              <a:t> </a:t>
            </a:r>
            <a:r>
              <a:rPr dirty="0"/>
              <a:t>explicó</a:t>
            </a:r>
            <a:r>
              <a:rPr spc="-5" dirty="0"/>
              <a:t> que, </a:t>
            </a:r>
            <a:r>
              <a:rPr dirty="0"/>
              <a:t> </a:t>
            </a:r>
            <a:r>
              <a:rPr spc="-5" dirty="0"/>
              <a:t>en</a:t>
            </a:r>
            <a:r>
              <a:rPr dirty="0"/>
              <a:t> una</a:t>
            </a:r>
            <a:r>
              <a:rPr spc="-5" dirty="0"/>
              <a:t> </a:t>
            </a:r>
            <a:r>
              <a:rPr dirty="0"/>
              <a:t>población</a:t>
            </a:r>
            <a:r>
              <a:rPr spc="10" dirty="0"/>
              <a:t> </a:t>
            </a:r>
            <a:r>
              <a:rPr dirty="0"/>
              <a:t>heterogénea,</a:t>
            </a:r>
            <a:r>
              <a:rPr spc="10" dirty="0"/>
              <a:t> </a:t>
            </a:r>
            <a:r>
              <a:rPr spc="-5" dirty="0"/>
              <a:t>el</a:t>
            </a:r>
            <a:r>
              <a:rPr dirty="0"/>
              <a:t> </a:t>
            </a:r>
            <a:r>
              <a:rPr spc="-5" dirty="0"/>
              <a:t>ambiente </a:t>
            </a:r>
            <a:r>
              <a:rPr dirty="0"/>
              <a:t> selecciona</a:t>
            </a:r>
            <a:r>
              <a:rPr spc="-5" dirty="0"/>
              <a:t> </a:t>
            </a:r>
            <a:r>
              <a:rPr dirty="0"/>
              <a:t>favorablemente</a:t>
            </a:r>
            <a:r>
              <a:rPr spc="10" dirty="0"/>
              <a:t> </a:t>
            </a:r>
            <a:r>
              <a:rPr spc="-5" dirty="0"/>
              <a:t>a </a:t>
            </a:r>
            <a:r>
              <a:rPr dirty="0"/>
              <a:t>quienes</a:t>
            </a:r>
            <a:r>
              <a:rPr spc="5" dirty="0"/>
              <a:t> </a:t>
            </a:r>
            <a:r>
              <a:rPr dirty="0"/>
              <a:t>pueden </a:t>
            </a:r>
            <a:r>
              <a:rPr spc="5" dirty="0"/>
              <a:t> </a:t>
            </a:r>
            <a:r>
              <a:rPr dirty="0"/>
              <a:t>adaptarse,</a:t>
            </a:r>
            <a:r>
              <a:rPr spc="-5" dirty="0"/>
              <a:t> y</a:t>
            </a:r>
            <a:r>
              <a:rPr dirty="0"/>
              <a:t> </a:t>
            </a:r>
            <a:r>
              <a:rPr spc="-5" dirty="0"/>
              <a:t>los</a:t>
            </a:r>
            <a:r>
              <a:rPr spc="5" dirty="0"/>
              <a:t> </a:t>
            </a:r>
            <a:r>
              <a:rPr spc="-5" dirty="0"/>
              <a:t>que</a:t>
            </a:r>
            <a:r>
              <a:rPr dirty="0"/>
              <a:t> no</a:t>
            </a:r>
            <a:r>
              <a:rPr spc="-5" dirty="0"/>
              <a:t> </a:t>
            </a:r>
            <a:r>
              <a:rPr dirty="0"/>
              <a:t>pueden</a:t>
            </a:r>
            <a:r>
              <a:rPr spc="20" dirty="0"/>
              <a:t> </a:t>
            </a:r>
            <a:r>
              <a:rPr spc="-5" dirty="0"/>
              <a:t>hacerlo</a:t>
            </a:r>
            <a:r>
              <a:rPr spc="10" dirty="0"/>
              <a:t> </a:t>
            </a:r>
            <a:r>
              <a:rPr dirty="0"/>
              <a:t>se </a:t>
            </a:r>
            <a:r>
              <a:rPr spc="-5" dirty="0"/>
              <a:t>extinguen. </a:t>
            </a:r>
            <a:r>
              <a:rPr spc="-765" dirty="0"/>
              <a:t> </a:t>
            </a:r>
            <a:r>
              <a:rPr spc="-5" dirty="0"/>
              <a:t>La</a:t>
            </a:r>
            <a:r>
              <a:rPr dirty="0"/>
              <a:t> especie</a:t>
            </a:r>
            <a:r>
              <a:rPr spc="-5" dirty="0"/>
              <a:t> </a:t>
            </a:r>
            <a:r>
              <a:rPr dirty="0"/>
              <a:t>humana,</a:t>
            </a:r>
            <a:r>
              <a:rPr spc="10" dirty="0"/>
              <a:t> </a:t>
            </a:r>
            <a:r>
              <a:rPr dirty="0"/>
              <a:t>entonces,</a:t>
            </a:r>
            <a:r>
              <a:rPr spc="-5" dirty="0"/>
              <a:t> era también</a:t>
            </a:r>
            <a:r>
              <a:rPr spc="15" dirty="0"/>
              <a:t> </a:t>
            </a:r>
            <a:r>
              <a:rPr spc="-5" dirty="0"/>
              <a:t>producto 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este</a:t>
            </a:r>
            <a:r>
              <a:rPr spc="-5" dirty="0"/>
              <a:t> tipo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proceso</a:t>
            </a:r>
            <a:r>
              <a:rPr spc="5" dirty="0"/>
              <a:t> </a:t>
            </a:r>
            <a:r>
              <a:rPr dirty="0"/>
              <a:t>evolutivo.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1752599"/>
            <a:ext cx="4320540" cy="43403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4713" y="530097"/>
            <a:ext cx="7653655" cy="609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La </a:t>
            </a:r>
            <a:r>
              <a:rPr sz="1800" b="1" spc="-10" dirty="0">
                <a:latin typeface="Arial"/>
                <a:cs typeface="Arial"/>
              </a:rPr>
              <a:t>nueva </a:t>
            </a:r>
            <a:r>
              <a:rPr sz="1800" b="1" spc="-5" dirty="0">
                <a:latin typeface="Arial"/>
                <a:cs typeface="Arial"/>
              </a:rPr>
              <a:t>teoría propuesta, </a:t>
            </a:r>
            <a:r>
              <a:rPr sz="1800" b="1" dirty="0">
                <a:latin typeface="Arial"/>
                <a:cs typeface="Arial"/>
              </a:rPr>
              <a:t>enuncia </a:t>
            </a:r>
            <a:r>
              <a:rPr sz="1800" b="1" spc="-5" dirty="0">
                <a:latin typeface="Arial"/>
                <a:cs typeface="Arial"/>
              </a:rPr>
              <a:t>tres hipótesis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-5" dirty="0">
                <a:latin typeface="Arial"/>
                <a:cs typeface="Arial"/>
              </a:rPr>
              <a:t>representan </a:t>
            </a:r>
            <a:r>
              <a:rPr sz="1800" b="1" dirty="0">
                <a:latin typeface="Arial"/>
                <a:cs typeface="Arial"/>
              </a:rPr>
              <a:t>un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importante </a:t>
            </a:r>
            <a:r>
              <a:rPr sz="1800" b="1" dirty="0">
                <a:latin typeface="Arial"/>
                <a:cs typeface="Arial"/>
              </a:rPr>
              <a:t>punto </a:t>
            </a:r>
            <a:r>
              <a:rPr sz="1800" b="1" spc="-5" dirty="0">
                <a:latin typeface="Arial"/>
                <a:cs typeface="Arial"/>
              </a:rPr>
              <a:t>de partida para la investigación de nuestro </a:t>
            </a:r>
            <a:r>
              <a:rPr sz="1800" b="1" dirty="0">
                <a:latin typeface="Arial"/>
                <a:cs typeface="Arial"/>
              </a:rPr>
              <a:t>orígenes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como especie.</a:t>
            </a:r>
            <a:endParaRPr sz="1800">
              <a:latin typeface="Arial"/>
              <a:cs typeface="Arial"/>
            </a:endParaRPr>
          </a:p>
          <a:p>
            <a:pPr marL="12700" marR="3407410">
              <a:lnSpc>
                <a:spcPct val="100000"/>
              </a:lnSpc>
              <a:spcBef>
                <a:spcPts val="905"/>
              </a:spcBef>
              <a:buFont typeface="Arial"/>
              <a:buAutoNum type="arabicParenR"/>
              <a:tabLst>
                <a:tab pos="279400" algn="l"/>
              </a:tabLst>
            </a:pPr>
            <a:r>
              <a:rPr sz="1800" spc="-10" dirty="0">
                <a:latin typeface="Arial"/>
                <a:cs typeface="Arial"/>
              </a:rPr>
              <a:t>Los </a:t>
            </a:r>
            <a:r>
              <a:rPr sz="1800" spc="-5" dirty="0">
                <a:latin typeface="Arial"/>
                <a:cs typeface="Arial"/>
              </a:rPr>
              <a:t>seres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humanos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descendientes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algún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animal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parecido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los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antropoides,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creación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especial.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arenR"/>
            </a:pPr>
            <a:endParaRPr sz="1650">
              <a:latin typeface="Arial"/>
              <a:cs typeface="Arial"/>
            </a:endParaRPr>
          </a:p>
          <a:p>
            <a:pPr marL="12700" marR="4104004">
              <a:lnSpc>
                <a:spcPct val="100000"/>
              </a:lnSpc>
              <a:buFont typeface="Arial"/>
              <a:buAutoNum type="arabicParenR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Ello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supone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hayamos </a:t>
            </a:r>
            <a:r>
              <a:rPr sz="1800" spc="-5" dirty="0">
                <a:latin typeface="Arial"/>
                <a:cs typeface="Arial"/>
              </a:rPr>
              <a:t> evolucionado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partir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chimpancés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gorilas,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sino más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bien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que, 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algún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momento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pasado,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compartimos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ellos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antecesor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común.</a:t>
            </a:r>
            <a:endParaRPr sz="1800">
              <a:latin typeface="Arial"/>
              <a:cs typeface="Arial"/>
            </a:endParaRPr>
          </a:p>
          <a:p>
            <a:pPr marL="45085" marR="3550285">
              <a:lnSpc>
                <a:spcPct val="100000"/>
              </a:lnSpc>
              <a:spcBef>
                <a:spcPts val="1785"/>
              </a:spcBef>
              <a:buFont typeface="Arial"/>
              <a:buAutoNum type="arabicParenR"/>
              <a:tabLst>
                <a:tab pos="312420" algn="l"/>
              </a:tabLst>
            </a:pPr>
            <a:r>
              <a:rPr sz="1800" spc="-10" dirty="0">
                <a:latin typeface="Arial"/>
                <a:cs typeface="Arial"/>
              </a:rPr>
              <a:t>Darwin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dedujo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correctamente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partir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escasa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evidencia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humanos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habían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evolucionado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 África. </a:t>
            </a:r>
            <a:r>
              <a:rPr sz="1800" spc="-5" dirty="0">
                <a:latin typeface="Arial"/>
                <a:cs typeface="Arial"/>
              </a:rPr>
              <a:t>Había que buscar los orígenes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humanidad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África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simple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razón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lugar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origen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grandes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1125982"/>
            <a:ext cx="448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hominización,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inicio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 millón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años,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completó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año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10,000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2095500"/>
            <a:ext cx="5806440" cy="37444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36" y="839724"/>
            <a:ext cx="4689348" cy="5394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914" y="380746"/>
            <a:ext cx="4147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</a:t>
            </a:r>
            <a:r>
              <a:rPr spc="-175" dirty="0"/>
              <a:t> </a:t>
            </a:r>
            <a:r>
              <a:rPr spc="-5" dirty="0"/>
              <a:t>HOMINIZACIÓN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3817" y="2231847"/>
            <a:ext cx="27806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es </a:t>
            </a:r>
            <a:r>
              <a:rPr sz="180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proceso de cambios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físicos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comportamiento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que, a lo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largo 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millones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años, fue modificando una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rama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 primates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hasta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dar</a:t>
            </a:r>
            <a:r>
              <a:rPr sz="1800" spc="-5" dirty="0">
                <a:latin typeface="Arial"/>
                <a:cs typeface="Arial"/>
              </a:rPr>
              <a:t> origen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 seres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humanos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actuales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146304"/>
            <a:ext cx="8715756" cy="64815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836675"/>
            <a:ext cx="3241548" cy="33848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59148" y="1103756"/>
            <a:ext cx="4446270" cy="3888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8354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b="1" spc="-5" dirty="0">
                <a:latin typeface="Arial"/>
                <a:cs typeface="Arial"/>
              </a:rPr>
              <a:t>Charles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Darwin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dijo: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 veo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razón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válida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alguna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para que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opiniones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expuestas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este libro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hieran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los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  <a:hlinkClick r:id="rId3"/>
              </a:rPr>
              <a:t>sentimientos</a:t>
            </a:r>
            <a:r>
              <a:rPr sz="1800" i="1" spc="10" dirty="0">
                <a:latin typeface="Arial"/>
                <a:cs typeface="Arial"/>
                <a:hlinkClick r:id="rId3"/>
              </a:rPr>
              <a:t> </a:t>
            </a:r>
            <a:r>
              <a:rPr sz="1800" i="1" spc="-5" dirty="0">
                <a:latin typeface="Arial"/>
                <a:cs typeface="Arial"/>
                <a:hlinkClick r:id="rId3"/>
              </a:rPr>
              <a:t>religiosos</a:t>
            </a:r>
            <a:r>
              <a:rPr sz="1800" i="1" spc="10" dirty="0">
                <a:latin typeface="Arial"/>
                <a:cs typeface="Arial"/>
                <a:hlinkClick r:id="rId3"/>
              </a:rPr>
              <a:t> </a:t>
            </a:r>
            <a:r>
              <a:rPr sz="1800" i="1" spc="-5" dirty="0">
                <a:latin typeface="Arial"/>
                <a:cs typeface="Arial"/>
                <a:hlinkClick r:id="rId3"/>
              </a:rPr>
              <a:t>de </a:t>
            </a:r>
            <a:r>
              <a:rPr sz="1800" i="1" spc="-10" dirty="0">
                <a:latin typeface="Arial"/>
                <a:cs typeface="Arial"/>
                <a:hlinkClick r:id="rId3"/>
              </a:rPr>
              <a:t>nadie".</a:t>
            </a:r>
            <a:r>
              <a:rPr sz="1800" i="1" spc="10" dirty="0">
                <a:solidFill>
                  <a:srgbClr val="AC1F1F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i="1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El </a:t>
            </a:r>
            <a:r>
              <a:rPr sz="1800" i="1" spc="5" dirty="0">
                <a:solidFill>
                  <a:srgbClr val="AC1F1F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i="1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origen</a:t>
            </a:r>
            <a:r>
              <a:rPr sz="1800" i="1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i="1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800" i="1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i="1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las</a:t>
            </a:r>
            <a:r>
              <a:rPr sz="1800" i="1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i="1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especies</a:t>
            </a:r>
            <a:r>
              <a:rPr sz="1800" i="1" spc="-5" dirty="0">
                <a:latin typeface="Arial"/>
                <a:cs typeface="Arial"/>
                <a:hlinkClick r:id="rId3"/>
              </a:rPr>
              <a:t>.</a:t>
            </a:r>
            <a:r>
              <a:rPr sz="1800" i="1" spc="15" dirty="0">
                <a:latin typeface="Arial"/>
                <a:cs typeface="Arial"/>
                <a:hlinkClick r:id="rId3"/>
              </a:rPr>
              <a:t> </a:t>
            </a:r>
            <a:r>
              <a:rPr sz="1800" i="1" spc="-5" dirty="0">
                <a:latin typeface="Arial"/>
                <a:cs typeface="Arial"/>
                <a:hlinkClick r:id="rId3"/>
              </a:rPr>
              <a:t>1859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00">
              <a:latin typeface="Arial"/>
              <a:cs typeface="Arial"/>
            </a:endParaRPr>
          </a:p>
          <a:p>
            <a:pPr marL="358140" marR="5080" lvl="1" indent="-287020">
              <a:lnSpc>
                <a:spcPct val="100000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800" i="1" spc="-5" dirty="0">
                <a:latin typeface="Arial"/>
                <a:cs typeface="Arial"/>
              </a:rPr>
              <a:t>Me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temo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principal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conclusión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que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desprende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 la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lectura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este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libro,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 </a:t>
            </a:r>
            <a:r>
              <a:rPr sz="1800" i="1" spc="-25" dirty="0">
                <a:latin typeface="Arial"/>
                <a:cs typeface="Arial"/>
              </a:rPr>
              <a:t>saber,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el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hombre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desciende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una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forma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orgánica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rango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inferior, 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irritará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grandemente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muchas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personas.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Sin</a:t>
            </a:r>
            <a:r>
              <a:rPr sz="1800" i="1" spc="-10" dirty="0">
                <a:latin typeface="Arial"/>
                <a:cs typeface="Arial"/>
              </a:rPr>
              <a:t> embargo,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cabe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duda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que somos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 progenie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evolucionada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criaturas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primitivas.”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C8B680-5F5F-41D4-B339-FAFB3064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297375" cy="5913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CD9AD1-27DF-489B-9BF3-D90641D0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77603"/>
            <a:ext cx="7986075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4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163E458A-85CC-49C9-B055-0CAE07537657}"/>
              </a:ext>
            </a:extLst>
          </p:cNvPr>
          <p:cNvSpPr txBox="1"/>
          <p:nvPr/>
        </p:nvSpPr>
        <p:spPr>
          <a:xfrm>
            <a:off x="402437" y="1087373"/>
            <a:ext cx="7604759" cy="3633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3383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http://es.wikipedia.org/wiki/Proceso_de_hominizaci%C3%B3n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http://davidvelasquez-01.blogspot.com/2011/08/la-hominizacion.html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http://cosasdejosep.blogspot.com/2011_04_19_archive.html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http://es.wikipedia.org/wiki/El_origen_del_hombre</a:t>
            </a:r>
            <a:endParaRPr sz="1600" dirty="0"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</a:pP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http://es.wikipedia.org/wiki/La_creaci%C3%B3n_de_Ad%C3%A1n_(Capilla_Sixtina)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http://www.laguia2000.com/laprehistoria/lahominizacion#ixzz39kpq5lkb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http://www.creacionismo.net/genesis/</a:t>
            </a:r>
            <a:endParaRPr sz="1600" dirty="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http://es.wikipedia.org/wiki/Lamarckismo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99CA3C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http://raicesdemitierra.wordpress.com/2012/02/26/animismo-cap-2-una-naturaleza- </a:t>
            </a:r>
            <a:r>
              <a:rPr sz="1600" spc="-430" dirty="0">
                <a:solidFill>
                  <a:srgbClr val="99CA3C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encantada/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u="heavy" spc="-5" dirty="0"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http://www.molwick.com/es/evolucion/195-teorias-origen-del-hombre.html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770"/>
              </a:spcBef>
            </a:pPr>
            <a:r>
              <a:rPr sz="1800" spc="-5" dirty="0">
                <a:latin typeface="Arial"/>
                <a:cs typeface="Arial"/>
              </a:rPr>
              <a:t>Fernando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Ramírez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Rozzi: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dónde,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cuándo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origen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hombre,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Editorial: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Ediciones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Colihue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2001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BF84B3-D2C7-4DCC-9484-829F660A7D15}"/>
              </a:ext>
            </a:extLst>
          </p:cNvPr>
          <p:cNvSpPr txBox="1"/>
          <p:nvPr/>
        </p:nvSpPr>
        <p:spPr>
          <a:xfrm>
            <a:off x="1219200" y="533400"/>
            <a:ext cx="459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lang="es-CO" sz="1800" b="1" dirty="0">
                <a:latin typeface="Arial"/>
                <a:cs typeface="Arial"/>
              </a:rPr>
              <a:t>BIBLIOGRAFÍA</a:t>
            </a:r>
            <a:endParaRPr lang="es-CO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986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151684"/>
            <a:ext cx="6408420" cy="7193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9550" y="2589098"/>
            <a:ext cx="56819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MUCHAS</a:t>
            </a:r>
            <a:r>
              <a:rPr sz="4800" spc="-95" dirty="0"/>
              <a:t> </a:t>
            </a:r>
            <a:r>
              <a:rPr sz="4800" dirty="0"/>
              <a:t>GRACIAS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36319"/>
            <a:ext cx="4250436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77341"/>
            <a:ext cx="3582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</a:t>
            </a:r>
            <a:r>
              <a:rPr spc="5" dirty="0"/>
              <a:t>C</a:t>
            </a:r>
            <a:r>
              <a:rPr spc="-5" dirty="0"/>
              <a:t>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488185"/>
            <a:ext cx="8305800" cy="41408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20"/>
              </a:spcBef>
            </a:pP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Para</a:t>
            </a:r>
            <a:r>
              <a:rPr sz="3000" spc="5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dar</a:t>
            </a:r>
            <a:r>
              <a:rPr sz="3000" spc="5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3000" spc="5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conocer</a:t>
            </a:r>
            <a:r>
              <a:rPr sz="3000" spc="5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las</a:t>
            </a:r>
            <a:r>
              <a:rPr sz="3000" spc="5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teorías</a:t>
            </a:r>
            <a:r>
              <a:rPr sz="3000" spc="5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sobre</a:t>
            </a:r>
            <a:r>
              <a:rPr sz="3000" spc="54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3000" spc="55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origen </a:t>
            </a:r>
            <a:r>
              <a:rPr sz="3000" spc="-81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Arial"/>
                <a:cs typeface="Arial"/>
              </a:rPr>
              <a:t>del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 hombre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hay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que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abarcar</a:t>
            </a:r>
            <a:r>
              <a:rPr sz="3000" spc="8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primeramente </a:t>
            </a:r>
            <a:r>
              <a:rPr sz="3000" spc="-81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varios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términos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con los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que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nos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podremos guiar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para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comprender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mejor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sobre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tema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dado</a:t>
            </a:r>
            <a:r>
              <a:rPr sz="30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: </a:t>
            </a:r>
            <a:r>
              <a:rPr sz="3000" spc="-81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existen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muchas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teorías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sobre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Arial"/>
                <a:cs typeface="Arial"/>
              </a:rPr>
              <a:t>origen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E3A2F"/>
                </a:solidFill>
                <a:latin typeface="Arial"/>
                <a:cs typeface="Arial"/>
              </a:rPr>
              <a:t>del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 hombre pero daremos a conocer solamente tres: </a:t>
            </a:r>
            <a:r>
              <a:rPr sz="3000" spc="-81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el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creacionismo,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teoría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Lamarck,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y</a:t>
            </a:r>
            <a:r>
              <a:rPr sz="30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30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tan </a:t>
            </a:r>
            <a:r>
              <a:rPr sz="30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conocida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teoría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de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Darwin,</a:t>
            </a:r>
            <a:r>
              <a:rPr sz="30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pues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bien,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los </a:t>
            </a:r>
            <a:r>
              <a:rPr sz="3000" spc="-81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términos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que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denominaremos</a:t>
            </a:r>
            <a:r>
              <a:rPr sz="3000" spc="82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primeramente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son: concepto de teoría </a:t>
            </a:r>
            <a:r>
              <a:rPr sz="3000" dirty="0">
                <a:solidFill>
                  <a:srgbClr val="4E3A2F"/>
                </a:solidFill>
                <a:latin typeface="Arial"/>
                <a:cs typeface="Arial"/>
              </a:rPr>
              <a:t>y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concepto de origen del </a:t>
            </a:r>
            <a:r>
              <a:rPr sz="3000" spc="-819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4E3A2F"/>
                </a:solidFill>
                <a:latin typeface="Arial"/>
                <a:cs typeface="Arial"/>
              </a:rPr>
              <a:t>hombre.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6" y="1036319"/>
            <a:ext cx="9031605" cy="541020"/>
            <a:chOff x="112776" y="1036319"/>
            <a:chExt cx="9031605" cy="541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6" y="1036319"/>
              <a:ext cx="797052" cy="541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1036319"/>
              <a:ext cx="2115312" cy="541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1283" y="1036319"/>
              <a:ext cx="2293620" cy="541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2276" y="1036319"/>
              <a:ext cx="797051" cy="54102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38754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Franklin Gothic Medium"/>
                <a:cs typeface="Franklin Gothic Medium"/>
              </a:rPr>
              <a:t>¿QUE</a:t>
            </a:r>
            <a:r>
              <a:rPr spc="-60" dirty="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ES</a:t>
            </a:r>
            <a:r>
              <a:rPr spc="-15" dirty="0">
                <a:latin typeface="Franklin Gothic Medium"/>
                <a:cs typeface="Franklin Gothic Medium"/>
              </a:rPr>
              <a:t> </a:t>
            </a:r>
            <a:r>
              <a:rPr dirty="0"/>
              <a:t>TEORÍA</a:t>
            </a:r>
            <a:r>
              <a:rPr spc="-130" dirty="0"/>
              <a:t> </a:t>
            </a:r>
            <a:r>
              <a:rPr spc="-5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6280" y="1578355"/>
            <a:ext cx="3156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0790" algn="l"/>
                <a:tab pos="2548890" algn="l"/>
              </a:tabLst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ma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te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ó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ri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	que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578355"/>
            <a:ext cx="4700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64845" algn="l"/>
                <a:tab pos="1179830" algn="l"/>
                <a:tab pos="1503045" algn="l"/>
                <a:tab pos="2082164" algn="l"/>
                <a:tab pos="3656965" algn="l"/>
                <a:tab pos="3810635" algn="l"/>
                <a:tab pos="4290695" algn="l"/>
              </a:tabLst>
            </a:pPr>
            <a:r>
              <a:rPr sz="2800" spc="-10" dirty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	e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te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mi</a:t>
            </a:r>
            <a:r>
              <a:rPr sz="2800" spc="10" dirty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nto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	d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	un  explica		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o	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describe		un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9222" y="2005329"/>
            <a:ext cx="1610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ó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5436" y="2005329"/>
            <a:ext cx="1529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tífic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2432049"/>
            <a:ext cx="807148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Contiene un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complejo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hipótesis, conocimientos 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leyes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científicas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lógicamente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ordenados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y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sustentados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en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variadas evidencias empíricas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que </a:t>
            </a:r>
            <a:r>
              <a:rPr sz="2800" spc="-76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permiten</a:t>
            </a:r>
            <a:r>
              <a:rPr sz="2800" spc="3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deducir</a:t>
            </a:r>
            <a:r>
              <a:rPr sz="2800" spc="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o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concluir</a:t>
            </a:r>
            <a:r>
              <a:rPr sz="2800" spc="1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800" spc="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teoría.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056132"/>
            <a:ext cx="5689092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596900"/>
            <a:ext cx="502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ORIGEN</a:t>
            </a:r>
            <a:r>
              <a:rPr spc="-25" dirty="0"/>
              <a:t> </a:t>
            </a:r>
            <a:r>
              <a:rPr dirty="0"/>
              <a:t>DEL</a:t>
            </a:r>
            <a:r>
              <a:rPr spc="-90" dirty="0"/>
              <a:t> </a:t>
            </a:r>
            <a:r>
              <a:rPr spc="-5" dirty="0"/>
              <a:t>HOMBRE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364996"/>
            <a:ext cx="85299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Hace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referencia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al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origen o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comienzo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de la especie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humana, abarcando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dentro de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este, distintas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teorías,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 el que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tiene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que ver con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la </a:t>
            </a:r>
            <a:r>
              <a:rPr sz="28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3"/>
              </a:rPr>
              <a:t>ciencia</a:t>
            </a:r>
            <a:r>
              <a:rPr sz="2800" dirty="0">
                <a:solidFill>
                  <a:srgbClr val="AC1F1F"/>
                </a:solidFill>
                <a:latin typeface="Arial"/>
                <a:cs typeface="Arial"/>
                <a:hlinkClick r:id="rId3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y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el que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tiene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que 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ver con</a:t>
            </a:r>
            <a:r>
              <a:rPr sz="2800" spc="-1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800" spc="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Arial"/>
                <a:cs typeface="Arial"/>
                <a:hlinkClick r:id="rId4"/>
              </a:rPr>
              <a:t>religión</a:t>
            </a:r>
            <a:r>
              <a:rPr sz="2800" dirty="0">
                <a:solidFill>
                  <a:srgbClr val="4E3A2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71" y="3285744"/>
            <a:ext cx="3163824" cy="3284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532" y="3429000"/>
            <a:ext cx="3384804" cy="31836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50442" y="3571494"/>
            <a:ext cx="711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Cien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7551" y="3571494"/>
            <a:ext cx="92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Reli</a:t>
            </a:r>
            <a:r>
              <a:rPr sz="1800" b="1" dirty="0">
                <a:latin typeface="Arial"/>
                <a:cs typeface="Arial"/>
              </a:rPr>
              <a:t>gi</a:t>
            </a:r>
            <a:r>
              <a:rPr sz="1800" b="1" spc="5" dirty="0">
                <a:latin typeface="Arial"/>
                <a:cs typeface="Arial"/>
              </a:rPr>
              <a:t>ó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000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87680" algn="l"/>
                <a:tab pos="2748280" algn="l"/>
                <a:tab pos="3383915" algn="l"/>
                <a:tab pos="5010150" algn="l"/>
                <a:tab pos="7150100" algn="l"/>
              </a:tabLst>
            </a:pP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	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2800" spc="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800" spc="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spc="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800" spc="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ó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s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expone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nte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2800" spc="1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  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teorías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del</a:t>
            </a:r>
            <a:r>
              <a:rPr lang="en-US" sz="2800" spc="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origen</a:t>
            </a:r>
            <a:r>
              <a:rPr lang="en-US" sz="2800" spc="3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del</a:t>
            </a:r>
            <a:r>
              <a:rPr lang="en-US" sz="2800" spc="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hombre</a:t>
            </a:r>
            <a:r>
              <a:rPr lang="en-US" sz="2800" spc="2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spc="-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2800" spc="15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2160589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pc="-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1.Teoría</a:t>
            </a:r>
            <a:r>
              <a:rPr lang="en-US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creacionista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pc="-8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pc="-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2.Teoría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Lamarck </a:t>
            </a:r>
            <a:r>
              <a:rPr lang="en-US" spc="-87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pc="-4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3.Teoría</a:t>
            </a:r>
            <a:r>
              <a:rPr lang="en-US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en-US" spc="-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Darwin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1037844"/>
            <a:ext cx="9034780" cy="541020"/>
            <a:chOff x="109728" y="1037844"/>
            <a:chExt cx="9034780" cy="541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37844"/>
              <a:ext cx="1069848" cy="541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7" y="1037844"/>
              <a:ext cx="4174236" cy="5410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577341"/>
            <a:ext cx="4138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>
                <a:latin typeface="Franklin Gothic Medium"/>
                <a:cs typeface="Franklin Gothic Medium"/>
              </a:rPr>
              <a:t>1.</a:t>
            </a:r>
            <a:r>
              <a:rPr spc="-85" dirty="0">
                <a:latin typeface="Franklin Gothic Medium"/>
                <a:cs typeface="Franklin Gothic Medium"/>
              </a:rPr>
              <a:t> </a:t>
            </a:r>
            <a:r>
              <a:rPr dirty="0"/>
              <a:t>CREACIONISMO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437" y="1368044"/>
            <a:ext cx="7981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 denomina creacionismo </a:t>
            </a:r>
            <a:r>
              <a:rPr sz="1800" dirty="0">
                <a:latin typeface="Arial"/>
                <a:cs typeface="Arial"/>
              </a:rPr>
              <a:t>al </a:t>
            </a:r>
            <a:r>
              <a:rPr sz="1800" spc="-5" dirty="0">
                <a:latin typeface="Arial"/>
                <a:cs typeface="Arial"/>
              </a:rPr>
              <a:t>conjunto de creencias, inspiradas en doctrinas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religiosas, </a:t>
            </a:r>
            <a:r>
              <a:rPr sz="1800" dirty="0">
                <a:latin typeface="Arial"/>
                <a:cs typeface="Arial"/>
              </a:rPr>
              <a:t>según </a:t>
            </a:r>
            <a:r>
              <a:rPr sz="1800" spc="-5" dirty="0">
                <a:latin typeface="Arial"/>
                <a:cs typeface="Arial"/>
              </a:rPr>
              <a:t>las cuales </a:t>
            </a:r>
            <a:r>
              <a:rPr sz="1800" dirty="0">
                <a:latin typeface="Arial"/>
                <a:cs typeface="Arial"/>
              </a:rPr>
              <a:t>la </a:t>
            </a:r>
            <a:r>
              <a:rPr sz="1800" spc="-5" dirty="0">
                <a:latin typeface="Arial"/>
                <a:cs typeface="Arial"/>
              </a:rPr>
              <a:t>tierra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cada ser vivo que existe actualmente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proviene de un </a:t>
            </a:r>
            <a:r>
              <a:rPr sz="1800" dirty="0">
                <a:latin typeface="Arial"/>
                <a:cs typeface="Arial"/>
              </a:rPr>
              <a:t>acto </a:t>
            </a:r>
            <a:r>
              <a:rPr sz="1800" spc="-5" dirty="0">
                <a:latin typeface="Arial"/>
                <a:cs typeface="Arial"/>
              </a:rPr>
              <a:t>de creación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 uno o varios seres divinos, cuyo </a:t>
            </a:r>
            <a:r>
              <a:rPr sz="1800" dirty="0">
                <a:latin typeface="Arial"/>
                <a:cs typeface="Arial"/>
              </a:rPr>
              <a:t>acto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 creación</a:t>
            </a:r>
            <a:r>
              <a:rPr sz="1800" dirty="0">
                <a:latin typeface="Arial"/>
                <a:cs typeface="Arial"/>
              </a:rPr>
              <a:t> fue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llevado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cabo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acuerdo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 propósito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divino.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39" y="2766060"/>
            <a:ext cx="6411468" cy="3625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731" y="1021080"/>
            <a:ext cx="9002395" cy="480059"/>
            <a:chOff x="141731" y="1021080"/>
            <a:chExt cx="9002395" cy="4800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1021080"/>
              <a:ext cx="751332" cy="4800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1021080"/>
              <a:ext cx="8446008" cy="4800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491" y="609345"/>
            <a:ext cx="8218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¿QUIEN</a:t>
            </a:r>
            <a:r>
              <a:rPr sz="3200" spc="-35" dirty="0"/>
              <a:t> </a:t>
            </a:r>
            <a:r>
              <a:rPr sz="3200" dirty="0"/>
              <a:t>DEMOSTRÓ</a:t>
            </a:r>
            <a:r>
              <a:rPr sz="3200" spc="-35" dirty="0"/>
              <a:t> </a:t>
            </a:r>
            <a:r>
              <a:rPr sz="3200" dirty="0"/>
              <a:t>EL</a:t>
            </a:r>
            <a:r>
              <a:rPr sz="3200" spc="-75" dirty="0"/>
              <a:t> </a:t>
            </a:r>
            <a:r>
              <a:rPr sz="3200" dirty="0"/>
              <a:t>CREACIONISMO?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90473" y="1872234"/>
            <a:ext cx="44157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Henry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Morris: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Nació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octubre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1918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murió</a:t>
            </a:r>
            <a:r>
              <a:rPr sz="1800" dirty="0">
                <a:latin typeface="Arial"/>
                <a:cs typeface="Arial"/>
              </a:rPr>
              <a:t> 25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febrero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2006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(87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años)..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GENESIS</a:t>
            </a:r>
            <a:r>
              <a:rPr sz="1800" dirty="0">
                <a:latin typeface="Arial"/>
                <a:cs typeface="Arial"/>
              </a:rPr>
              <a:t> FLOOD(El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diluvio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Génesis).Es un libro, escrito junto con </a:t>
            </a:r>
            <a:r>
              <a:rPr sz="1800" spc="-1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 teólogo John C. Whitcomb, </a:t>
            </a:r>
            <a:r>
              <a:rPr sz="1800" dirty="0">
                <a:latin typeface="Arial"/>
                <a:cs typeface="Arial"/>
              </a:rPr>
              <a:t>fue </a:t>
            </a:r>
            <a:r>
              <a:rPr sz="1800" spc="-5" dirty="0">
                <a:latin typeface="Arial"/>
                <a:cs typeface="Arial"/>
              </a:rPr>
              <a:t>el primero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intentar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dar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una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explicación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científica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historias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creación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incluidas</a:t>
            </a:r>
            <a:r>
              <a:rPr sz="1800" dirty="0">
                <a:latin typeface="Arial"/>
                <a:cs typeface="Arial"/>
              </a:rPr>
              <a:t> 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Antiguo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Testamento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argumento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aspecto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actual</a:t>
            </a:r>
            <a:r>
              <a:rPr sz="1800" dirty="0">
                <a:latin typeface="Arial"/>
                <a:cs typeface="Arial"/>
              </a:rPr>
              <a:t> de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 </a:t>
            </a:r>
            <a:r>
              <a:rPr sz="1800" spc="-5" dirty="0">
                <a:latin typeface="Arial"/>
                <a:cs typeface="Arial"/>
              </a:rPr>
              <a:t> tierra se debe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diluvio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universal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bíblico.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1876044"/>
            <a:ext cx="3168395" cy="3384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1" y="877824"/>
            <a:ext cx="8933815" cy="376555"/>
            <a:chOff x="210311" y="877824"/>
            <a:chExt cx="8933815" cy="37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8"/>
              <a:ext cx="8628888" cy="18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311" y="877824"/>
              <a:ext cx="477012" cy="348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795" y="877824"/>
              <a:ext cx="7206996" cy="37642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0491" y="553669"/>
            <a:ext cx="7713980" cy="242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500" b="1" spc="-10" dirty="0">
                <a:solidFill>
                  <a:srgbClr val="4E3A2F"/>
                </a:solidFill>
                <a:latin typeface="Arial"/>
                <a:cs typeface="Arial"/>
              </a:rPr>
              <a:t>ASPECTOS</a:t>
            </a:r>
            <a:r>
              <a:rPr sz="2500" b="1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4E3A2F"/>
                </a:solidFill>
                <a:latin typeface="Arial"/>
                <a:cs typeface="Arial"/>
              </a:rPr>
              <a:t>RELACIONADOS</a:t>
            </a:r>
            <a:r>
              <a:rPr sz="2500" b="1" spc="-7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4E3A2F"/>
                </a:solidFill>
                <a:latin typeface="Arial"/>
                <a:cs typeface="Arial"/>
              </a:rPr>
              <a:t>A</a:t>
            </a:r>
            <a:r>
              <a:rPr sz="2500" b="1" spc="-80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4E3A2F"/>
                </a:solidFill>
                <a:latin typeface="Arial"/>
                <a:cs typeface="Arial"/>
              </a:rPr>
              <a:t>LA</a:t>
            </a:r>
            <a:r>
              <a:rPr sz="2500" b="1" spc="-85" dirty="0">
                <a:solidFill>
                  <a:srgbClr val="4E3A2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4E3A2F"/>
                </a:solidFill>
                <a:latin typeface="Arial"/>
                <a:cs typeface="Arial"/>
              </a:rPr>
              <a:t>RELIGIÓN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250190" marR="5080" algn="just">
              <a:lnSpc>
                <a:spcPct val="100000"/>
              </a:lnSpc>
              <a:spcBef>
                <a:spcPts val="1900"/>
              </a:spcBef>
            </a:pPr>
            <a:r>
              <a:rPr sz="1800" b="1" spc="-5" dirty="0">
                <a:latin typeface="Arial"/>
                <a:cs typeface="Arial"/>
              </a:rPr>
              <a:t>Génesis: </a:t>
            </a:r>
            <a:r>
              <a:rPr sz="1800" spc="-5" dirty="0">
                <a:latin typeface="Arial"/>
                <a:cs typeface="Arial"/>
              </a:rPr>
              <a:t>«nacimiento,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creación, origen»</a:t>
            </a:r>
            <a:r>
              <a:rPr sz="1800" dirty="0">
                <a:latin typeface="Arial"/>
                <a:cs typeface="Arial"/>
              </a:rPr>
              <a:t> es </a:t>
            </a:r>
            <a:r>
              <a:rPr sz="1800" spc="-5" dirty="0">
                <a:latin typeface="Arial"/>
                <a:cs typeface="Arial"/>
              </a:rPr>
              <a:t>el primer libro de la biblia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Hebrea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conocida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dirty="0">
                <a:latin typeface="Arial"/>
                <a:cs typeface="Arial"/>
              </a:rPr>
              <a:t> los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cristianos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antiguo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testamento.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 nombre griego proviene del contenido del libro: el origen del mundo, </a:t>
            </a:r>
            <a:r>
              <a:rPr sz="1800" spc="-10" dirty="0">
                <a:latin typeface="Arial"/>
                <a:cs typeface="Arial"/>
              </a:rPr>
              <a:t>el </a:t>
            </a:r>
            <a:r>
              <a:rPr sz="1800" spc="-5" dirty="0">
                <a:latin typeface="Arial"/>
                <a:cs typeface="Arial"/>
              </a:rPr>
              <a:t> genero humano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el pueblo judío, la genealogía de toda la humanidad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 comienzo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los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tiempos.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276" y="3034283"/>
            <a:ext cx="4030979" cy="34914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50240" y="3064205"/>
            <a:ext cx="2994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creación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1673" y="3298698"/>
            <a:ext cx="32283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Capilla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Sixtina,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pintado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Miguel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Ángel,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alrededor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año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1511. </a:t>
            </a:r>
            <a:r>
              <a:rPr sz="1600" spc="-5" dirty="0">
                <a:latin typeface="Arial"/>
                <a:cs typeface="Arial"/>
              </a:rPr>
              <a:t>ilustra el episodio bíblico </a:t>
            </a:r>
            <a:r>
              <a:rPr sz="1600" spc="-1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 génesis en </a:t>
            </a:r>
            <a:r>
              <a:rPr sz="1600" spc="-10" dirty="0">
                <a:latin typeface="Arial"/>
                <a:cs typeface="Arial"/>
              </a:rPr>
              <a:t>el cual Dios </a:t>
            </a:r>
            <a:r>
              <a:rPr sz="160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da vida 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Adán,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primer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hombre(según</a:t>
            </a:r>
            <a:r>
              <a:rPr sz="1600" dirty="0">
                <a:latin typeface="Arial"/>
                <a:cs typeface="Arial"/>
              </a:rPr>
              <a:t> la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tradición bíblica)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1923</Words>
  <Application>Microsoft Office PowerPoint</Application>
  <PresentationFormat>Presentación en pantalla (4:3)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Franklin Gothic Medium</vt:lpstr>
      <vt:lpstr>Times New Roman</vt:lpstr>
      <vt:lpstr>Trebuchet MS</vt:lpstr>
      <vt:lpstr>Wingdings 2</vt:lpstr>
      <vt:lpstr>Wingdings 3</vt:lpstr>
      <vt:lpstr>Faceta</vt:lpstr>
      <vt:lpstr>TEORIAS DEL ORIGEN DEL HOMBRE</vt:lpstr>
      <vt:lpstr>CONTENIDO</vt:lpstr>
      <vt:lpstr>INTRODUCCIÓN</vt:lpstr>
      <vt:lpstr>¿QUE ES TEORÍA ?</vt:lpstr>
      <vt:lpstr>ORIGEN DEL HOMBRE</vt:lpstr>
      <vt:lpstr>Presentación de PowerPoint</vt:lpstr>
      <vt:lpstr>1. CREACIONISMO</vt:lpstr>
      <vt:lpstr>¿QUIEN DEMOSTRÓ EL CREACIONISMO?</vt:lpstr>
      <vt:lpstr>Presentación de PowerPoint</vt:lpstr>
      <vt:lpstr>ORIGEN DEL HOMBRE DESDE EL MITO</vt:lpstr>
      <vt:lpstr>Presentación de PowerPoint</vt:lpstr>
      <vt:lpstr>Presentación de PowerPoint</vt:lpstr>
      <vt:lpstr>CITAS MEMORABLES CREACIONISTAS</vt:lpstr>
      <vt:lpstr>JEAN- BAPTISTE LAMARCK</vt:lpstr>
      <vt:lpstr>SELECCIÓN NATURAL</vt:lpstr>
      <vt:lpstr>2.TEORÍA DE LAMARCK</vt:lpstr>
      <vt:lpstr>Presentación de PowerPoint</vt:lpstr>
      <vt:lpstr>CHARLES ROBERT DARWIN</vt:lpstr>
      <vt:lpstr>Presentación de PowerPoint</vt:lpstr>
      <vt:lpstr>3.TEORIA DE DARWIN</vt:lpstr>
      <vt:lpstr>Presentación de PowerPoint</vt:lpstr>
      <vt:lpstr>LA HOMINIZACIÓN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DEL ORIGEN DEL HOMBRE</dc:title>
  <cp:lastModifiedBy>Nehemías Parada</cp:lastModifiedBy>
  <cp:revision>3</cp:revision>
  <dcterms:created xsi:type="dcterms:W3CDTF">2021-03-14T21:51:46Z</dcterms:created>
  <dcterms:modified xsi:type="dcterms:W3CDTF">2021-03-14T21:57:49Z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2021-03-14T00:00:00Z</vt:filetime>
  </property>
</Properties>
</file>