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9144000" cy="6858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49829" y="760729"/>
            <a:ext cx="424434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453533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7851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535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453533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7851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453533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7851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453533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453533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2200" y="619759"/>
            <a:ext cx="6959599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7851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2295" y="1988820"/>
            <a:ext cx="7979409" cy="4020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4535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50859" y="6302050"/>
            <a:ext cx="255270" cy="222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453533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3ppa2dE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F1FCAF-5636-496D-8DD0-FA49116B6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590800"/>
            <a:ext cx="8229600" cy="677108"/>
          </a:xfrm>
        </p:spPr>
        <p:txBody>
          <a:bodyPr/>
          <a:lstStyle/>
          <a:p>
            <a:pPr algn="ctr"/>
            <a:r>
              <a:rPr lang="es-CO" sz="4400" b="1" dirty="0">
                <a:latin typeface="Tempus Sans ITC" panose="04020404030D07020202" pitchFamily="82" charset="0"/>
              </a:rPr>
              <a:t>COMPETENCIAS CIUDADANAS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6ED7D7-62B3-449D-95CE-CC46315C7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3590093"/>
            <a:ext cx="7979409" cy="984885"/>
          </a:xfrm>
        </p:spPr>
        <p:txBody>
          <a:bodyPr/>
          <a:lstStyle/>
          <a:p>
            <a:r>
              <a:rPr lang="es-CO" dirty="0"/>
              <a:t>Recuperado de </a:t>
            </a:r>
            <a:r>
              <a:rPr lang="es-CO" dirty="0">
                <a:hlinkClick r:id="rId2"/>
              </a:rPr>
              <a:t>https://bit.ly/3ppa2dE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2833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7760" y="474979"/>
            <a:ext cx="43491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imes New Roman"/>
                <a:cs typeface="Times New Roman"/>
              </a:rPr>
              <a:t>C</a:t>
            </a:r>
            <a:r>
              <a:rPr b="1" spc="10" dirty="0">
                <a:latin typeface="Times New Roman"/>
                <a:cs typeface="Times New Roman"/>
              </a:rPr>
              <a:t>O</a:t>
            </a:r>
            <a:r>
              <a:rPr b="1" spc="-5" dirty="0">
                <a:latin typeface="Times New Roman"/>
                <a:cs typeface="Times New Roman"/>
              </a:rPr>
              <a:t>N</a:t>
            </a:r>
            <a:r>
              <a:rPr b="1" spc="10" dirty="0">
                <a:latin typeface="Times New Roman"/>
                <a:cs typeface="Times New Roman"/>
              </a:rPr>
              <a:t>O</a:t>
            </a:r>
            <a:r>
              <a:rPr b="1" spc="-15" dirty="0">
                <a:latin typeface="Times New Roman"/>
                <a:cs typeface="Times New Roman"/>
              </a:rPr>
              <a:t>C</a:t>
            </a:r>
            <a:r>
              <a:rPr b="1" spc="10" dirty="0">
                <a:latin typeface="Times New Roman"/>
                <a:cs typeface="Times New Roman"/>
              </a:rPr>
              <a:t>I</a:t>
            </a:r>
            <a:r>
              <a:rPr b="1" spc="-5" dirty="0">
                <a:latin typeface="Times New Roman"/>
                <a:cs typeface="Times New Roman"/>
              </a:rPr>
              <a:t>M</a:t>
            </a:r>
            <a:r>
              <a:rPr b="1" spc="10" dirty="0">
                <a:latin typeface="Times New Roman"/>
                <a:cs typeface="Times New Roman"/>
              </a:rPr>
              <a:t>I</a:t>
            </a:r>
            <a:r>
              <a:rPr b="1" dirty="0">
                <a:latin typeface="Times New Roman"/>
                <a:cs typeface="Times New Roman"/>
              </a:rPr>
              <a:t>E</a:t>
            </a:r>
            <a:r>
              <a:rPr b="1" spc="-5" dirty="0">
                <a:latin typeface="Times New Roman"/>
                <a:cs typeface="Times New Roman"/>
              </a:rPr>
              <a:t>N</a:t>
            </a:r>
            <a:r>
              <a:rPr b="1" dirty="0">
                <a:latin typeface="Times New Roman"/>
                <a:cs typeface="Times New Roman"/>
              </a:rPr>
              <a:t>T</a:t>
            </a:r>
            <a:r>
              <a:rPr b="1" spc="-5" dirty="0">
                <a:latin typeface="Times New Roman"/>
                <a:cs typeface="Times New Roman"/>
              </a:rPr>
              <a:t>O</a:t>
            </a:r>
            <a:r>
              <a:rPr b="1" spc="5" dirty="0">
                <a:latin typeface="Times New Roman"/>
                <a:cs typeface="Times New Roman"/>
              </a:rPr>
              <a:t>S</a:t>
            </a:r>
            <a:r>
              <a:rPr b="1" dirty="0">
                <a:latin typeface="Times New Roman"/>
                <a:cs typeface="Times New Roman"/>
              </a:rPr>
              <a:t>…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182369" y="1634490"/>
            <a:ext cx="7074534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453533"/>
                </a:solidFill>
                <a:latin typeface="Times New Roman"/>
                <a:cs typeface="Times New Roman"/>
              </a:rPr>
              <a:t>El </a:t>
            </a:r>
            <a:r>
              <a:rPr sz="2800" dirty="0">
                <a:solidFill>
                  <a:srgbClr val="453533"/>
                </a:solidFill>
                <a:latin typeface="Times New Roman"/>
                <a:cs typeface="Times New Roman"/>
              </a:rPr>
              <a:t>no </a:t>
            </a:r>
            <a:r>
              <a:rPr sz="2800" spc="-5" dirty="0">
                <a:solidFill>
                  <a:srgbClr val="453533"/>
                </a:solidFill>
                <a:latin typeface="Times New Roman"/>
                <a:cs typeface="Times New Roman"/>
              </a:rPr>
              <a:t>tener </a:t>
            </a:r>
            <a:r>
              <a:rPr sz="2800" dirty="0">
                <a:solidFill>
                  <a:srgbClr val="453533"/>
                </a:solidFill>
                <a:latin typeface="Times New Roman"/>
                <a:cs typeface="Times New Roman"/>
              </a:rPr>
              <a:t>buenos </a:t>
            </a:r>
            <a:r>
              <a:rPr sz="2800" spc="-5" dirty="0">
                <a:solidFill>
                  <a:srgbClr val="453533"/>
                </a:solidFill>
                <a:latin typeface="Times New Roman"/>
                <a:cs typeface="Times New Roman"/>
              </a:rPr>
              <a:t>conocimientos, </a:t>
            </a:r>
            <a:r>
              <a:rPr sz="2800" dirty="0">
                <a:solidFill>
                  <a:srgbClr val="453533"/>
                </a:solidFill>
                <a:latin typeface="Times New Roman"/>
                <a:cs typeface="Times New Roman"/>
              </a:rPr>
              <a:t>impide </a:t>
            </a:r>
            <a:r>
              <a:rPr sz="2800" spc="-5" dirty="0">
                <a:solidFill>
                  <a:srgbClr val="453533"/>
                </a:solidFill>
                <a:latin typeface="Times New Roman"/>
                <a:cs typeface="Times New Roman"/>
              </a:rPr>
              <a:t>su </a:t>
            </a:r>
            <a:r>
              <a:rPr sz="2800" dirty="0">
                <a:solidFill>
                  <a:srgbClr val="453533"/>
                </a:solidFill>
                <a:latin typeface="Times New Roman"/>
                <a:cs typeface="Times New Roman"/>
              </a:rPr>
              <a:t>uso  y deja a </a:t>
            </a:r>
            <a:r>
              <a:rPr sz="2800" spc="-5" dirty="0">
                <a:solidFill>
                  <a:srgbClr val="453533"/>
                </a:solidFill>
                <a:latin typeface="Times New Roman"/>
                <a:cs typeface="Times New Roman"/>
              </a:rPr>
              <a:t>muchos </a:t>
            </a:r>
            <a:r>
              <a:rPr sz="2800" dirty="0">
                <a:solidFill>
                  <a:srgbClr val="453533"/>
                </a:solidFill>
                <a:latin typeface="Times New Roman"/>
                <a:cs typeface="Times New Roman"/>
              </a:rPr>
              <a:t>ciudadanos por </a:t>
            </a:r>
            <a:r>
              <a:rPr sz="2800" spc="-5" dirty="0">
                <a:solidFill>
                  <a:srgbClr val="453533"/>
                </a:solidFill>
                <a:latin typeface="Times New Roman"/>
                <a:cs typeface="Times New Roman"/>
              </a:rPr>
              <a:t>fuera </a:t>
            </a:r>
            <a:r>
              <a:rPr sz="2800" dirty="0">
                <a:solidFill>
                  <a:srgbClr val="453533"/>
                </a:solidFill>
                <a:latin typeface="Times New Roman"/>
                <a:cs typeface="Times New Roman"/>
              </a:rPr>
              <a:t>del</a:t>
            </a:r>
            <a:r>
              <a:rPr sz="2800" spc="-65" dirty="0">
                <a:solidFill>
                  <a:srgbClr val="4535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53533"/>
                </a:solidFill>
                <a:latin typeface="Times New Roman"/>
                <a:cs typeface="Times New Roman"/>
              </a:rPr>
              <a:t>sistema  </a:t>
            </a:r>
            <a:r>
              <a:rPr sz="2800" dirty="0">
                <a:solidFill>
                  <a:srgbClr val="453533"/>
                </a:solidFill>
                <a:latin typeface="Times New Roman"/>
                <a:cs typeface="Times New Roman"/>
              </a:rPr>
              <a:t>o sin </a:t>
            </a:r>
            <a:r>
              <a:rPr sz="2800" spc="-5" dirty="0">
                <a:solidFill>
                  <a:srgbClr val="453533"/>
                </a:solidFill>
                <a:latin typeface="Times New Roman"/>
                <a:cs typeface="Times New Roman"/>
              </a:rPr>
              <a:t>alternativas para resolver problemas. </a:t>
            </a:r>
            <a:r>
              <a:rPr sz="2800" dirty="0">
                <a:solidFill>
                  <a:srgbClr val="453533"/>
                </a:solidFill>
                <a:latin typeface="Times New Roman"/>
                <a:cs typeface="Times New Roman"/>
              </a:rPr>
              <a:t>Por  </a:t>
            </a:r>
            <a:r>
              <a:rPr sz="2800" spc="-5" dirty="0">
                <a:solidFill>
                  <a:srgbClr val="453533"/>
                </a:solidFill>
                <a:latin typeface="Times New Roman"/>
                <a:cs typeface="Times New Roman"/>
              </a:rPr>
              <a:t>esta razón se deben enseñar conocimientos  pertinentes, precisos, útiles, con </a:t>
            </a:r>
            <a:r>
              <a:rPr sz="2800" dirty="0">
                <a:solidFill>
                  <a:srgbClr val="453533"/>
                </a:solidFill>
                <a:latin typeface="Times New Roman"/>
                <a:cs typeface="Times New Roman"/>
              </a:rPr>
              <a:t>sentido y que  </a:t>
            </a:r>
            <a:r>
              <a:rPr sz="2800" spc="-5" dirty="0">
                <a:solidFill>
                  <a:srgbClr val="453533"/>
                </a:solidFill>
                <a:latin typeface="Times New Roman"/>
                <a:cs typeface="Times New Roman"/>
              </a:rPr>
              <a:t>formen </a:t>
            </a:r>
            <a:r>
              <a:rPr sz="2800" dirty="0">
                <a:solidFill>
                  <a:srgbClr val="453533"/>
                </a:solidFill>
                <a:latin typeface="Times New Roman"/>
                <a:cs typeface="Times New Roman"/>
              </a:rPr>
              <a:t>parte de una </a:t>
            </a:r>
            <a:r>
              <a:rPr sz="2800" spc="-5" dirty="0">
                <a:solidFill>
                  <a:srgbClr val="453533"/>
                </a:solidFill>
                <a:latin typeface="Times New Roman"/>
                <a:cs typeface="Times New Roman"/>
              </a:rPr>
              <a:t>red</a:t>
            </a:r>
            <a:r>
              <a:rPr sz="2800" spc="-45" dirty="0">
                <a:solidFill>
                  <a:srgbClr val="4535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53533"/>
                </a:solidFill>
                <a:latin typeface="Times New Roman"/>
                <a:cs typeface="Times New Roman"/>
              </a:rPr>
              <a:t>conceptual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5669" y="830579"/>
            <a:ext cx="7465059" cy="471297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170815">
              <a:lnSpc>
                <a:spcPts val="3450"/>
              </a:lnSpc>
              <a:spcBef>
                <a:spcPts val="540"/>
              </a:spcBef>
            </a:pPr>
            <a:r>
              <a:rPr sz="3200" spc="-5" dirty="0">
                <a:solidFill>
                  <a:srgbClr val="453533"/>
                </a:solidFill>
                <a:latin typeface="Arial"/>
                <a:cs typeface="Arial"/>
              </a:rPr>
              <a:t>Sin </a:t>
            </a:r>
            <a:r>
              <a:rPr sz="3200" dirty="0">
                <a:solidFill>
                  <a:srgbClr val="453533"/>
                </a:solidFill>
                <a:latin typeface="Arial"/>
                <a:cs typeface="Arial"/>
              </a:rPr>
              <a:t>embargo, los conocimientos son  necesarios pero no suficientes. Conocer  los mecanismos de </a:t>
            </a:r>
            <a:r>
              <a:rPr sz="3200" spc="-5" dirty="0">
                <a:solidFill>
                  <a:srgbClr val="453533"/>
                </a:solidFill>
                <a:latin typeface="Arial"/>
                <a:cs typeface="Arial"/>
              </a:rPr>
              <a:t>participación </a:t>
            </a:r>
            <a:r>
              <a:rPr sz="3200" b="1" spc="-5" dirty="0">
                <a:solidFill>
                  <a:srgbClr val="453533"/>
                </a:solidFill>
                <a:latin typeface="Arial"/>
                <a:cs typeface="Arial"/>
              </a:rPr>
              <a:t>NO  </a:t>
            </a:r>
            <a:r>
              <a:rPr sz="3200" dirty="0">
                <a:solidFill>
                  <a:srgbClr val="453533"/>
                </a:solidFill>
                <a:latin typeface="Arial"/>
                <a:cs typeface="Arial"/>
              </a:rPr>
              <a:t>garantiza que se </a:t>
            </a:r>
            <a:r>
              <a:rPr sz="3200" spc="-5" dirty="0">
                <a:solidFill>
                  <a:srgbClr val="453533"/>
                </a:solidFill>
                <a:latin typeface="Arial"/>
                <a:cs typeface="Arial"/>
              </a:rPr>
              <a:t>participe.</a:t>
            </a:r>
            <a:endParaRPr sz="3200">
              <a:latin typeface="Arial"/>
              <a:cs typeface="Arial"/>
            </a:endParaRPr>
          </a:p>
          <a:p>
            <a:pPr marL="12700" marR="5080" indent="914400">
              <a:lnSpc>
                <a:spcPct val="89900"/>
              </a:lnSpc>
              <a:spcBef>
                <a:spcPts val="1955"/>
              </a:spcBef>
            </a:pPr>
            <a:r>
              <a:rPr sz="3200" dirty="0">
                <a:solidFill>
                  <a:srgbClr val="453533"/>
                </a:solidFill>
                <a:latin typeface="Arial"/>
                <a:cs typeface="Arial"/>
              </a:rPr>
              <a:t>Entender que una acción es inmoral  no necesariamente nos </a:t>
            </a:r>
            <a:r>
              <a:rPr sz="3200" spc="-5" dirty="0">
                <a:solidFill>
                  <a:srgbClr val="453533"/>
                </a:solidFill>
                <a:latin typeface="Arial"/>
                <a:cs typeface="Arial"/>
              </a:rPr>
              <a:t>impide llevarla </a:t>
            </a:r>
            <a:r>
              <a:rPr sz="3200" dirty="0">
                <a:solidFill>
                  <a:srgbClr val="453533"/>
                </a:solidFill>
                <a:latin typeface="Arial"/>
                <a:cs typeface="Arial"/>
              </a:rPr>
              <a:t>a  cabo. Otros factores </a:t>
            </a:r>
            <a:r>
              <a:rPr sz="3200" spc="-5" dirty="0">
                <a:solidFill>
                  <a:srgbClr val="453533"/>
                </a:solidFill>
                <a:latin typeface="Arial"/>
                <a:cs typeface="Arial"/>
              </a:rPr>
              <a:t>influyen </a:t>
            </a:r>
            <a:r>
              <a:rPr sz="3200" dirty="0">
                <a:solidFill>
                  <a:srgbClr val="453533"/>
                </a:solidFill>
                <a:latin typeface="Arial"/>
                <a:cs typeface="Arial"/>
              </a:rPr>
              <a:t>en </a:t>
            </a:r>
            <a:r>
              <a:rPr sz="3200" spc="-5" dirty="0">
                <a:solidFill>
                  <a:srgbClr val="453533"/>
                </a:solidFill>
                <a:latin typeface="Arial"/>
                <a:cs typeface="Arial"/>
              </a:rPr>
              <a:t>la  </a:t>
            </a:r>
            <a:r>
              <a:rPr sz="3200" dirty="0">
                <a:solidFill>
                  <a:srgbClr val="453533"/>
                </a:solidFill>
                <a:latin typeface="Arial"/>
                <a:cs typeface="Arial"/>
              </a:rPr>
              <a:t>disposición a </a:t>
            </a:r>
            <a:r>
              <a:rPr sz="3200" spc="-5" dirty="0">
                <a:solidFill>
                  <a:srgbClr val="453533"/>
                </a:solidFill>
                <a:latin typeface="Arial"/>
                <a:cs typeface="Arial"/>
              </a:rPr>
              <a:t>la </a:t>
            </a:r>
            <a:r>
              <a:rPr sz="3200" dirty="0">
                <a:solidFill>
                  <a:srgbClr val="453533"/>
                </a:solidFill>
                <a:latin typeface="Arial"/>
                <a:cs typeface="Arial"/>
              </a:rPr>
              <a:t>acción ciudadana: las  competencias cognitivas, afectivas y  comunicativas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0119" y="857250"/>
            <a:ext cx="72250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0" dirty="0">
                <a:latin typeface="Times New Roman"/>
                <a:cs typeface="Times New Roman"/>
              </a:rPr>
              <a:t>COMPETENCIAS</a:t>
            </a:r>
            <a:r>
              <a:rPr sz="4000" b="1" spc="-25" dirty="0">
                <a:latin typeface="Times New Roman"/>
                <a:cs typeface="Times New Roman"/>
              </a:rPr>
              <a:t> </a:t>
            </a:r>
            <a:r>
              <a:rPr sz="4000" b="1" spc="-10" dirty="0">
                <a:latin typeface="Times New Roman"/>
                <a:cs typeface="Times New Roman"/>
              </a:rPr>
              <a:t>COGNITIVAS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802640" marR="508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latin typeface="Times New Roman"/>
                <a:cs typeface="Times New Roman"/>
              </a:rPr>
              <a:t>Las </a:t>
            </a:r>
            <a:r>
              <a:rPr sz="4000" dirty="0">
                <a:latin typeface="Times New Roman"/>
                <a:cs typeface="Times New Roman"/>
              </a:rPr>
              <a:t>competencias cognitivas</a:t>
            </a:r>
            <a:r>
              <a:rPr sz="4000" spc="-65" dirty="0">
                <a:latin typeface="Times New Roman"/>
                <a:cs typeface="Times New Roman"/>
              </a:rPr>
              <a:t> </a:t>
            </a:r>
            <a:r>
              <a:rPr sz="4000" spc="5" dirty="0">
                <a:latin typeface="Times New Roman"/>
                <a:cs typeface="Times New Roman"/>
              </a:rPr>
              <a:t>son  </a:t>
            </a:r>
            <a:r>
              <a:rPr sz="4000" dirty="0">
                <a:latin typeface="Times New Roman"/>
                <a:cs typeface="Times New Roman"/>
              </a:rPr>
              <a:t>habilidades y disposiciones  </a:t>
            </a:r>
            <a:r>
              <a:rPr sz="4000" spc="-5" dirty="0">
                <a:latin typeface="Times New Roman"/>
                <a:cs typeface="Times New Roman"/>
              </a:rPr>
              <a:t>mentales necesarias </a:t>
            </a:r>
            <a:r>
              <a:rPr sz="4000" dirty="0">
                <a:latin typeface="Times New Roman"/>
                <a:cs typeface="Times New Roman"/>
              </a:rPr>
              <a:t>para </a:t>
            </a:r>
            <a:r>
              <a:rPr sz="4000" spc="-5" dirty="0">
                <a:latin typeface="Times New Roman"/>
                <a:cs typeface="Times New Roman"/>
              </a:rPr>
              <a:t>el  </a:t>
            </a:r>
            <a:r>
              <a:rPr sz="4000" dirty="0">
                <a:latin typeface="Times New Roman"/>
                <a:cs typeface="Times New Roman"/>
              </a:rPr>
              <a:t>ejercicio de la convivencia y el  comportamiento moral y  democrático</a:t>
            </a:r>
            <a:r>
              <a:rPr sz="260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3269" y="741679"/>
            <a:ext cx="5894705" cy="106680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401320" marR="5080" indent="-388620">
              <a:lnSpc>
                <a:spcPts val="3879"/>
              </a:lnSpc>
              <a:spcBef>
                <a:spcPts val="595"/>
              </a:spcBef>
            </a:pPr>
            <a:r>
              <a:rPr b="1" i="0" spc="-5" dirty="0">
                <a:solidFill>
                  <a:srgbClr val="453533"/>
                </a:solidFill>
                <a:latin typeface="Arial"/>
                <a:cs typeface="Arial"/>
              </a:rPr>
              <a:t>Ejemplos </a:t>
            </a:r>
            <a:r>
              <a:rPr b="1" i="0" dirty="0">
                <a:solidFill>
                  <a:srgbClr val="453533"/>
                </a:solidFill>
                <a:latin typeface="Arial"/>
                <a:cs typeface="Arial"/>
              </a:rPr>
              <a:t>de </a:t>
            </a:r>
            <a:r>
              <a:rPr b="1" i="0" spc="-5" dirty="0">
                <a:solidFill>
                  <a:srgbClr val="453533"/>
                </a:solidFill>
                <a:latin typeface="Arial"/>
                <a:cs typeface="Arial"/>
              </a:rPr>
              <a:t>competencias  cognitivas</a:t>
            </a:r>
            <a:r>
              <a:rPr b="1" i="0" spc="-10" dirty="0">
                <a:solidFill>
                  <a:srgbClr val="453533"/>
                </a:solidFill>
                <a:latin typeface="Arial"/>
                <a:cs typeface="Arial"/>
              </a:rPr>
              <a:t> </a:t>
            </a:r>
            <a:r>
              <a:rPr b="1" i="0" dirty="0">
                <a:solidFill>
                  <a:srgbClr val="453533"/>
                </a:solidFill>
                <a:latin typeface="Arial"/>
                <a:cs typeface="Arial"/>
              </a:rPr>
              <a:t>: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581660" marR="5080" indent="-388620">
              <a:lnSpc>
                <a:spcPct val="89900"/>
              </a:lnSpc>
              <a:spcBef>
                <a:spcPts val="484"/>
              </a:spcBef>
              <a:buSzPct val="84375"/>
              <a:buChar char="•"/>
              <a:tabLst>
                <a:tab pos="581660" algn="l"/>
                <a:tab pos="582295" algn="l"/>
                <a:tab pos="5906770" algn="l"/>
              </a:tabLst>
            </a:pPr>
            <a:r>
              <a:rPr sz="3200" dirty="0"/>
              <a:t>Descentración y </a:t>
            </a:r>
            <a:r>
              <a:rPr sz="3200" spc="-5" dirty="0"/>
              <a:t>toma </a:t>
            </a:r>
            <a:r>
              <a:rPr sz="3200" dirty="0"/>
              <a:t>de perspectiva:  capacidad para </a:t>
            </a:r>
            <a:r>
              <a:rPr sz="3200" spc="-5" dirty="0"/>
              <a:t>identificar las </a:t>
            </a:r>
            <a:r>
              <a:rPr sz="3200" dirty="0"/>
              <a:t>personas  involucradas con una situación, estén  presentes o no, y para comprender </a:t>
            </a:r>
            <a:r>
              <a:rPr sz="3200" spc="-5" dirty="0"/>
              <a:t>sus  </a:t>
            </a:r>
            <a:r>
              <a:rPr sz="3200" dirty="0"/>
              <a:t>puntos de </a:t>
            </a:r>
            <a:r>
              <a:rPr sz="3200" spc="-5" dirty="0"/>
              <a:t>vista </a:t>
            </a:r>
            <a:r>
              <a:rPr sz="3200" dirty="0"/>
              <a:t>frente a dicha </a:t>
            </a:r>
            <a:r>
              <a:rPr sz="3200" spc="-5" dirty="0"/>
              <a:t>situación  </a:t>
            </a:r>
            <a:r>
              <a:rPr sz="3200" dirty="0"/>
              <a:t>(ponerse mentalmente en los zapatos de  otras personas) y de coordinar dichas  perspectivas– sin</a:t>
            </a:r>
            <a:r>
              <a:rPr sz="3200" spc="10" dirty="0"/>
              <a:t> </a:t>
            </a:r>
            <a:r>
              <a:rPr sz="3200" dirty="0"/>
              <a:t>enredarse	y perderse  en un </a:t>
            </a:r>
            <a:r>
              <a:rPr sz="3200" spc="-5" dirty="0"/>
              <a:t>relativismo</a:t>
            </a:r>
            <a:r>
              <a:rPr sz="3200" dirty="0"/>
              <a:t> total</a:t>
            </a:r>
            <a:endParaRPr sz="3200"/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5969" y="797559"/>
            <a:ext cx="233679" cy="233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3269" y="674370"/>
            <a:ext cx="7783195" cy="530733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401320" marR="1214120">
              <a:lnSpc>
                <a:spcPts val="3240"/>
              </a:lnSpc>
              <a:spcBef>
                <a:spcPts val="505"/>
              </a:spcBef>
            </a:pPr>
            <a:r>
              <a:rPr sz="3000" spc="-5" dirty="0">
                <a:solidFill>
                  <a:srgbClr val="453533"/>
                </a:solidFill>
                <a:latin typeface="Arial"/>
                <a:cs typeface="Arial"/>
              </a:rPr>
              <a:t>Pensamiento crítico: </a:t>
            </a:r>
            <a:r>
              <a:rPr sz="3000" dirty="0">
                <a:solidFill>
                  <a:srgbClr val="453533"/>
                </a:solidFill>
                <a:latin typeface="Arial"/>
                <a:cs typeface="Arial"/>
              </a:rPr>
              <a:t>capacidad </a:t>
            </a:r>
            <a:r>
              <a:rPr sz="3000" spc="-5" dirty="0">
                <a:solidFill>
                  <a:srgbClr val="453533"/>
                </a:solidFill>
                <a:latin typeface="Arial"/>
                <a:cs typeface="Arial"/>
              </a:rPr>
              <a:t>para  cuestionar </a:t>
            </a:r>
            <a:r>
              <a:rPr sz="3000" dirty="0">
                <a:solidFill>
                  <a:srgbClr val="453533"/>
                </a:solidFill>
                <a:latin typeface="Arial"/>
                <a:cs typeface="Arial"/>
              </a:rPr>
              <a:t>y</a:t>
            </a:r>
            <a:r>
              <a:rPr sz="3000" spc="-20" dirty="0">
                <a:solidFill>
                  <a:srgbClr val="453533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53533"/>
                </a:solidFill>
                <a:latin typeface="Arial"/>
                <a:cs typeface="Arial"/>
              </a:rPr>
              <a:t>evaluar:</a:t>
            </a:r>
            <a:endParaRPr sz="3000">
              <a:latin typeface="Arial"/>
              <a:cs typeface="Arial"/>
            </a:endParaRPr>
          </a:p>
          <a:p>
            <a:pPr marL="401320" indent="-388620">
              <a:lnSpc>
                <a:spcPct val="100000"/>
              </a:lnSpc>
              <a:spcBef>
                <a:spcPts val="1465"/>
              </a:spcBef>
              <a:buSzPct val="85000"/>
              <a:buAutoNum type="arabicPeriod" startAt="2"/>
              <a:tabLst>
                <a:tab pos="401320" algn="l"/>
              </a:tabLst>
            </a:pPr>
            <a:r>
              <a:rPr sz="3000" dirty="0">
                <a:solidFill>
                  <a:srgbClr val="453533"/>
                </a:solidFill>
                <a:latin typeface="Arial"/>
                <a:cs typeface="Arial"/>
              </a:rPr>
              <a:t>La validez de las </a:t>
            </a:r>
            <a:r>
              <a:rPr sz="3000" spc="-5" dirty="0">
                <a:solidFill>
                  <a:srgbClr val="453533"/>
                </a:solidFill>
                <a:latin typeface="Arial"/>
                <a:cs typeface="Arial"/>
              </a:rPr>
              <a:t>propias</a:t>
            </a:r>
            <a:r>
              <a:rPr sz="3000" spc="-55" dirty="0">
                <a:solidFill>
                  <a:srgbClr val="453533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53533"/>
                </a:solidFill>
                <a:latin typeface="Arial"/>
                <a:cs typeface="Arial"/>
              </a:rPr>
              <a:t>creencias,</a:t>
            </a:r>
            <a:endParaRPr sz="3000">
              <a:latin typeface="Arial"/>
              <a:cs typeface="Arial"/>
            </a:endParaRPr>
          </a:p>
          <a:p>
            <a:pPr marL="401320" marR="1005205" indent="-388620">
              <a:lnSpc>
                <a:spcPct val="89900"/>
              </a:lnSpc>
              <a:spcBef>
                <a:spcPts val="1870"/>
              </a:spcBef>
              <a:buSzPct val="85000"/>
              <a:buAutoNum type="arabicPeriod" startAt="2"/>
              <a:tabLst>
                <a:tab pos="401320" algn="l"/>
              </a:tabLst>
            </a:pPr>
            <a:r>
              <a:rPr sz="3000" dirty="0">
                <a:solidFill>
                  <a:srgbClr val="453533"/>
                </a:solidFill>
                <a:latin typeface="Arial"/>
                <a:cs typeface="Arial"/>
              </a:rPr>
              <a:t>La validez de diversas </a:t>
            </a:r>
            <a:r>
              <a:rPr sz="3000" spc="-5" dirty="0">
                <a:solidFill>
                  <a:srgbClr val="453533"/>
                </a:solidFill>
                <a:latin typeface="Arial"/>
                <a:cs typeface="Arial"/>
              </a:rPr>
              <a:t>afirmaciones,  argumentos </a:t>
            </a:r>
            <a:r>
              <a:rPr sz="3000" dirty="0">
                <a:solidFill>
                  <a:srgbClr val="453533"/>
                </a:solidFill>
                <a:latin typeface="Arial"/>
                <a:cs typeface="Arial"/>
              </a:rPr>
              <a:t>y </a:t>
            </a:r>
            <a:r>
              <a:rPr sz="3000" spc="-5" dirty="0">
                <a:solidFill>
                  <a:srgbClr val="453533"/>
                </a:solidFill>
                <a:latin typeface="Arial"/>
                <a:cs typeface="Arial"/>
              </a:rPr>
              <a:t>fuentes </a:t>
            </a:r>
            <a:r>
              <a:rPr sz="3000" dirty="0">
                <a:solidFill>
                  <a:srgbClr val="453533"/>
                </a:solidFill>
                <a:latin typeface="Arial"/>
                <a:cs typeface="Arial"/>
              </a:rPr>
              <a:t>de </a:t>
            </a:r>
            <a:r>
              <a:rPr sz="3000" spc="-5" dirty="0">
                <a:solidFill>
                  <a:srgbClr val="453533"/>
                </a:solidFill>
                <a:latin typeface="Arial"/>
                <a:cs typeface="Arial"/>
              </a:rPr>
              <a:t>información,  (incluidas </a:t>
            </a:r>
            <a:r>
              <a:rPr sz="3000" dirty="0">
                <a:solidFill>
                  <a:srgbClr val="453533"/>
                </a:solidFill>
                <a:latin typeface="Arial"/>
                <a:cs typeface="Arial"/>
              </a:rPr>
              <a:t>las </a:t>
            </a:r>
            <a:r>
              <a:rPr sz="3000" spc="-5" dirty="0">
                <a:solidFill>
                  <a:srgbClr val="453533"/>
                </a:solidFill>
                <a:latin typeface="Arial"/>
                <a:cs typeface="Arial"/>
              </a:rPr>
              <a:t>propias)</a:t>
            </a:r>
            <a:r>
              <a:rPr sz="3000" spc="-30" dirty="0">
                <a:solidFill>
                  <a:srgbClr val="453533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53533"/>
                </a:solidFill>
                <a:latin typeface="Arial"/>
                <a:cs typeface="Arial"/>
              </a:rPr>
              <a:t>y</a:t>
            </a:r>
            <a:endParaRPr sz="3000">
              <a:latin typeface="Arial"/>
              <a:cs typeface="Arial"/>
            </a:endParaRPr>
          </a:p>
          <a:p>
            <a:pPr marL="401320" marR="5080" indent="-388620">
              <a:lnSpc>
                <a:spcPct val="89900"/>
              </a:lnSpc>
              <a:spcBef>
                <a:spcPts val="1875"/>
              </a:spcBef>
              <a:buSzPct val="85000"/>
              <a:buAutoNum type="arabicPeriod" startAt="2"/>
              <a:tabLst>
                <a:tab pos="401320" algn="l"/>
              </a:tabLst>
            </a:pPr>
            <a:r>
              <a:rPr sz="3000" dirty="0">
                <a:solidFill>
                  <a:srgbClr val="453533"/>
                </a:solidFill>
                <a:latin typeface="Arial"/>
                <a:cs typeface="Arial"/>
              </a:rPr>
              <a:t>La razón de </a:t>
            </a:r>
            <a:r>
              <a:rPr sz="3000" spc="-5" dirty="0">
                <a:solidFill>
                  <a:srgbClr val="453533"/>
                </a:solidFill>
                <a:latin typeface="Arial"/>
                <a:cs typeface="Arial"/>
              </a:rPr>
              <a:t>ser </a:t>
            </a:r>
            <a:r>
              <a:rPr sz="3000" dirty="0">
                <a:solidFill>
                  <a:srgbClr val="453533"/>
                </a:solidFill>
                <a:latin typeface="Arial"/>
                <a:cs typeface="Arial"/>
              </a:rPr>
              <a:t>de </a:t>
            </a:r>
            <a:r>
              <a:rPr sz="3000" spc="-5" dirty="0">
                <a:solidFill>
                  <a:srgbClr val="453533"/>
                </a:solidFill>
                <a:latin typeface="Arial"/>
                <a:cs typeface="Arial"/>
              </a:rPr>
              <a:t>diversas relaciones </a:t>
            </a:r>
            <a:r>
              <a:rPr sz="3000" dirty="0">
                <a:solidFill>
                  <a:srgbClr val="453533"/>
                </a:solidFill>
                <a:latin typeface="Arial"/>
                <a:cs typeface="Arial"/>
              </a:rPr>
              <a:t>y  </a:t>
            </a:r>
            <a:r>
              <a:rPr sz="3000" spc="-5" dirty="0">
                <a:solidFill>
                  <a:srgbClr val="453533"/>
                </a:solidFill>
                <a:latin typeface="Arial"/>
                <a:cs typeface="Arial"/>
              </a:rPr>
              <a:t>dinámicas </a:t>
            </a:r>
            <a:r>
              <a:rPr sz="3000" dirty="0">
                <a:solidFill>
                  <a:srgbClr val="453533"/>
                </a:solidFill>
                <a:latin typeface="Arial"/>
                <a:cs typeface="Arial"/>
              </a:rPr>
              <a:t>sociales </a:t>
            </a:r>
            <a:r>
              <a:rPr sz="3000" spc="-5" dirty="0">
                <a:solidFill>
                  <a:srgbClr val="453533"/>
                </a:solidFill>
                <a:latin typeface="Arial"/>
                <a:cs typeface="Arial"/>
              </a:rPr>
              <a:t>(evaluar, </a:t>
            </a:r>
            <a:r>
              <a:rPr sz="3000" dirty="0">
                <a:solidFill>
                  <a:srgbClr val="453533"/>
                </a:solidFill>
                <a:latin typeface="Arial"/>
                <a:cs typeface="Arial"/>
              </a:rPr>
              <a:t>p. Ej., por qué  </a:t>
            </a:r>
            <a:r>
              <a:rPr sz="3000" spc="-5" dirty="0">
                <a:solidFill>
                  <a:srgbClr val="453533"/>
                </a:solidFill>
                <a:latin typeface="Arial"/>
                <a:cs typeface="Arial"/>
              </a:rPr>
              <a:t>ciertas situaciones </a:t>
            </a:r>
            <a:r>
              <a:rPr sz="3000" dirty="0">
                <a:solidFill>
                  <a:srgbClr val="453533"/>
                </a:solidFill>
                <a:latin typeface="Arial"/>
                <a:cs typeface="Arial"/>
              </a:rPr>
              <a:t>sociales </a:t>
            </a:r>
            <a:r>
              <a:rPr sz="3000" spc="-5" dirty="0">
                <a:solidFill>
                  <a:srgbClr val="453533"/>
                </a:solidFill>
                <a:latin typeface="Arial"/>
                <a:cs typeface="Arial"/>
              </a:rPr>
              <a:t>son como </a:t>
            </a:r>
            <a:r>
              <a:rPr sz="3000" dirty="0">
                <a:solidFill>
                  <a:srgbClr val="453533"/>
                </a:solidFill>
                <a:latin typeface="Arial"/>
                <a:cs typeface="Arial"/>
              </a:rPr>
              <a:t>son,  qué </a:t>
            </a:r>
            <a:r>
              <a:rPr sz="3000" spc="-5" dirty="0">
                <a:solidFill>
                  <a:srgbClr val="453533"/>
                </a:solidFill>
                <a:latin typeface="Arial"/>
                <a:cs typeface="Arial"/>
              </a:rPr>
              <a:t>papel </a:t>
            </a:r>
            <a:r>
              <a:rPr sz="3000" dirty="0">
                <a:solidFill>
                  <a:srgbClr val="453533"/>
                </a:solidFill>
                <a:latin typeface="Arial"/>
                <a:cs typeface="Arial"/>
              </a:rPr>
              <a:t>juegan </a:t>
            </a:r>
            <a:r>
              <a:rPr sz="3000" spc="-5" dirty="0">
                <a:solidFill>
                  <a:srgbClr val="453533"/>
                </a:solidFill>
                <a:latin typeface="Arial"/>
                <a:cs typeface="Arial"/>
              </a:rPr>
              <a:t>las relaciones </a:t>
            </a:r>
            <a:r>
              <a:rPr sz="3000" dirty="0">
                <a:solidFill>
                  <a:srgbClr val="453533"/>
                </a:solidFill>
                <a:latin typeface="Arial"/>
                <a:cs typeface="Arial"/>
              </a:rPr>
              <a:t>de </a:t>
            </a:r>
            <a:r>
              <a:rPr sz="3000" spc="-5" dirty="0">
                <a:solidFill>
                  <a:srgbClr val="453533"/>
                </a:solidFill>
                <a:latin typeface="Arial"/>
                <a:cs typeface="Arial"/>
              </a:rPr>
              <a:t>poder, </a:t>
            </a:r>
            <a:r>
              <a:rPr sz="3000" dirty="0">
                <a:solidFill>
                  <a:srgbClr val="453533"/>
                </a:solidFill>
                <a:latin typeface="Arial"/>
                <a:cs typeface="Arial"/>
              </a:rPr>
              <a:t>y  si esas </a:t>
            </a:r>
            <a:r>
              <a:rPr sz="3000" spc="-5" dirty="0">
                <a:solidFill>
                  <a:srgbClr val="453533"/>
                </a:solidFill>
                <a:latin typeface="Arial"/>
                <a:cs typeface="Arial"/>
              </a:rPr>
              <a:t>situaciones podrían </a:t>
            </a:r>
            <a:r>
              <a:rPr sz="3000" dirty="0">
                <a:solidFill>
                  <a:srgbClr val="453533"/>
                </a:solidFill>
                <a:latin typeface="Arial"/>
                <a:cs typeface="Arial"/>
              </a:rPr>
              <a:t>se</a:t>
            </a:r>
            <a:r>
              <a:rPr sz="3000" spc="-20" dirty="0">
                <a:solidFill>
                  <a:srgbClr val="453533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53533"/>
                </a:solidFill>
                <a:latin typeface="Arial"/>
                <a:cs typeface="Arial"/>
              </a:rPr>
              <a:t>distintas).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5210" y="814070"/>
            <a:ext cx="70548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Times New Roman"/>
                <a:cs typeface="Times New Roman"/>
              </a:rPr>
              <a:t>COMPETENCIAS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EMOCIONALES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09269" y="1786890"/>
            <a:ext cx="8237220" cy="421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365" marR="70040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453533"/>
                </a:solidFill>
                <a:latin typeface="Times New Roman"/>
                <a:cs typeface="Times New Roman"/>
              </a:rPr>
              <a:t>Las competencias </a:t>
            </a:r>
            <a:r>
              <a:rPr sz="3200" spc="5" dirty="0">
                <a:solidFill>
                  <a:srgbClr val="453533"/>
                </a:solidFill>
                <a:latin typeface="Times New Roman"/>
                <a:cs typeface="Times New Roman"/>
              </a:rPr>
              <a:t>emocionales </a:t>
            </a:r>
            <a:r>
              <a:rPr sz="3200" dirty="0">
                <a:solidFill>
                  <a:srgbClr val="453533"/>
                </a:solidFill>
                <a:latin typeface="Times New Roman"/>
                <a:cs typeface="Times New Roman"/>
              </a:rPr>
              <a:t>se refieren a  aquellas habilidades</a:t>
            </a:r>
            <a:r>
              <a:rPr sz="3200" spc="15" dirty="0">
                <a:solidFill>
                  <a:srgbClr val="453533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53533"/>
                </a:solidFill>
                <a:latin typeface="Times New Roman"/>
                <a:cs typeface="Times New Roman"/>
              </a:rPr>
              <a:t>de:</a:t>
            </a:r>
            <a:endParaRPr sz="3200">
              <a:latin typeface="Times New Roman"/>
              <a:cs typeface="Times New Roman"/>
            </a:endParaRPr>
          </a:p>
          <a:p>
            <a:pPr marL="381000" indent="-342900">
              <a:lnSpc>
                <a:spcPct val="100000"/>
              </a:lnSpc>
              <a:spcBef>
                <a:spcPts val="800"/>
              </a:spcBef>
              <a:buClr>
                <a:srgbClr val="785140"/>
              </a:buClr>
              <a:buSzPct val="64062"/>
              <a:buFont typeface="Wingdings"/>
              <a:buChar char=""/>
              <a:tabLst>
                <a:tab pos="381000" algn="l"/>
              </a:tabLst>
            </a:pPr>
            <a:r>
              <a:rPr sz="3200" dirty="0">
                <a:solidFill>
                  <a:srgbClr val="453533"/>
                </a:solidFill>
                <a:latin typeface="Times New Roman"/>
                <a:cs typeface="Times New Roman"/>
              </a:rPr>
              <a:t>Manejo de las propias</a:t>
            </a:r>
            <a:r>
              <a:rPr sz="3200" spc="25" dirty="0">
                <a:solidFill>
                  <a:srgbClr val="453533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53533"/>
                </a:solidFill>
                <a:latin typeface="Times New Roman"/>
                <a:cs typeface="Times New Roman"/>
              </a:rPr>
              <a:t>emociones</a:t>
            </a:r>
            <a:endParaRPr sz="3200">
              <a:latin typeface="Times New Roman"/>
              <a:cs typeface="Times New Roman"/>
            </a:endParaRPr>
          </a:p>
          <a:p>
            <a:pPr marL="380365" marR="598170" indent="-342900">
              <a:lnSpc>
                <a:spcPct val="100000"/>
              </a:lnSpc>
              <a:spcBef>
                <a:spcPts val="790"/>
              </a:spcBef>
              <a:buClr>
                <a:srgbClr val="785140"/>
              </a:buClr>
              <a:buSzPct val="64062"/>
              <a:buFont typeface="Wingdings"/>
              <a:buChar char=""/>
              <a:tabLst>
                <a:tab pos="381000" algn="l"/>
              </a:tabLst>
            </a:pPr>
            <a:r>
              <a:rPr sz="3200" dirty="0">
                <a:solidFill>
                  <a:srgbClr val="453533"/>
                </a:solidFill>
                <a:latin typeface="Times New Roman"/>
                <a:cs typeface="Times New Roman"/>
              </a:rPr>
              <a:t>Identificación de las propias emociones y de  emociones </a:t>
            </a:r>
            <a:r>
              <a:rPr sz="3200" spc="5" dirty="0">
                <a:solidFill>
                  <a:srgbClr val="453533"/>
                </a:solidFill>
                <a:latin typeface="Times New Roman"/>
                <a:cs typeface="Times New Roman"/>
              </a:rPr>
              <a:t>en </a:t>
            </a:r>
            <a:r>
              <a:rPr sz="3200" dirty="0">
                <a:solidFill>
                  <a:srgbClr val="453533"/>
                </a:solidFill>
                <a:latin typeface="Times New Roman"/>
                <a:cs typeface="Times New Roman"/>
              </a:rPr>
              <a:t>otros, y a</a:t>
            </a:r>
            <a:r>
              <a:rPr sz="3200" spc="15" dirty="0">
                <a:solidFill>
                  <a:srgbClr val="453533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53533"/>
                </a:solidFill>
                <a:latin typeface="Times New Roman"/>
                <a:cs typeface="Times New Roman"/>
              </a:rPr>
              <a:t>la</a:t>
            </a:r>
            <a:endParaRPr sz="3200">
              <a:latin typeface="Times New Roman"/>
              <a:cs typeface="Times New Roman"/>
            </a:endParaRPr>
          </a:p>
          <a:p>
            <a:pPr marL="380365" marR="30480" indent="-342900">
              <a:lnSpc>
                <a:spcPct val="100000"/>
              </a:lnSpc>
              <a:spcBef>
                <a:spcPts val="700"/>
              </a:spcBef>
              <a:buClr>
                <a:srgbClr val="785140"/>
              </a:buClr>
              <a:buSzPct val="64062"/>
              <a:buFont typeface="Wingdings"/>
              <a:buChar char=""/>
              <a:tabLst>
                <a:tab pos="381000" algn="l"/>
              </a:tabLst>
            </a:pPr>
            <a:r>
              <a:rPr sz="3200" dirty="0">
                <a:solidFill>
                  <a:srgbClr val="453533"/>
                </a:solidFill>
                <a:latin typeface="Times New Roman"/>
                <a:cs typeface="Times New Roman"/>
              </a:rPr>
              <a:t>Experimentación y expresión de </a:t>
            </a:r>
            <a:r>
              <a:rPr sz="3200" spc="5" dirty="0">
                <a:solidFill>
                  <a:srgbClr val="453533"/>
                </a:solidFill>
                <a:latin typeface="Times New Roman"/>
                <a:cs typeface="Times New Roman"/>
              </a:rPr>
              <a:t>emociones  </a:t>
            </a:r>
            <a:r>
              <a:rPr sz="3200" dirty="0">
                <a:solidFill>
                  <a:srgbClr val="453533"/>
                </a:solidFill>
                <a:latin typeface="Times New Roman"/>
                <a:cs typeface="Times New Roman"/>
              </a:rPr>
              <a:t>congruentes </a:t>
            </a:r>
            <a:r>
              <a:rPr sz="3200" spc="5" dirty="0">
                <a:solidFill>
                  <a:srgbClr val="453533"/>
                </a:solidFill>
                <a:latin typeface="Times New Roman"/>
                <a:cs typeface="Times New Roman"/>
              </a:rPr>
              <a:t>con </a:t>
            </a:r>
            <a:r>
              <a:rPr sz="3200" dirty="0">
                <a:solidFill>
                  <a:srgbClr val="453533"/>
                </a:solidFill>
                <a:latin typeface="Times New Roman"/>
                <a:cs typeface="Times New Roman"/>
              </a:rPr>
              <a:t>la situación emocional de otras  personas (o de</a:t>
            </a:r>
            <a:r>
              <a:rPr sz="3200" spc="35" dirty="0">
                <a:solidFill>
                  <a:srgbClr val="453533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53533"/>
                </a:solidFill>
                <a:latin typeface="Times New Roman"/>
                <a:cs typeface="Times New Roman"/>
              </a:rPr>
              <a:t>animales)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4069" y="595629"/>
            <a:ext cx="7747000" cy="565912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330200" marR="2474595" indent="-292100">
              <a:lnSpc>
                <a:spcPts val="3450"/>
              </a:lnSpc>
              <a:spcBef>
                <a:spcPts val="540"/>
              </a:spcBef>
            </a:pPr>
            <a:r>
              <a:rPr sz="3200" b="1" dirty="0">
                <a:solidFill>
                  <a:srgbClr val="453533"/>
                </a:solidFill>
                <a:latin typeface="Arial"/>
                <a:cs typeface="Arial"/>
              </a:rPr>
              <a:t>Ejemplos de</a:t>
            </a:r>
            <a:r>
              <a:rPr sz="3200" b="1" spc="-85" dirty="0">
                <a:solidFill>
                  <a:srgbClr val="453533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453533"/>
                </a:solidFill>
                <a:latin typeface="Arial"/>
                <a:cs typeface="Arial"/>
              </a:rPr>
              <a:t>competencias  emocionales:</a:t>
            </a:r>
            <a:endParaRPr sz="3200">
              <a:latin typeface="Arial"/>
              <a:cs typeface="Arial"/>
            </a:endParaRPr>
          </a:p>
          <a:p>
            <a:pPr marL="330200" marR="1020444" indent="-292100">
              <a:lnSpc>
                <a:spcPts val="3450"/>
              </a:lnSpc>
              <a:spcBef>
                <a:spcPts val="2000"/>
              </a:spcBef>
              <a:buSzPct val="84375"/>
              <a:buChar char="•"/>
              <a:tabLst>
                <a:tab pos="329565" algn="l"/>
                <a:tab pos="330200" algn="l"/>
              </a:tabLst>
            </a:pPr>
            <a:r>
              <a:rPr sz="3200" spc="-5" dirty="0">
                <a:solidFill>
                  <a:srgbClr val="453533"/>
                </a:solidFill>
                <a:latin typeface="Arial"/>
                <a:cs typeface="Arial"/>
              </a:rPr>
              <a:t>Identificación </a:t>
            </a:r>
            <a:r>
              <a:rPr sz="3200" dirty="0">
                <a:solidFill>
                  <a:srgbClr val="453533"/>
                </a:solidFill>
                <a:latin typeface="Arial"/>
                <a:cs typeface="Arial"/>
              </a:rPr>
              <a:t>de emociones en uno  </a:t>
            </a:r>
            <a:r>
              <a:rPr sz="3200" spc="-5" dirty="0">
                <a:solidFill>
                  <a:srgbClr val="453533"/>
                </a:solidFill>
                <a:latin typeface="Arial"/>
                <a:cs typeface="Arial"/>
              </a:rPr>
              <a:t>mismo </a:t>
            </a:r>
            <a:r>
              <a:rPr sz="3200" dirty="0">
                <a:solidFill>
                  <a:srgbClr val="453533"/>
                </a:solidFill>
                <a:latin typeface="Arial"/>
                <a:cs typeface="Arial"/>
              </a:rPr>
              <a:t>y en</a:t>
            </a:r>
            <a:r>
              <a:rPr sz="3200" spc="5" dirty="0">
                <a:solidFill>
                  <a:srgbClr val="45353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453533"/>
                </a:solidFill>
                <a:latin typeface="Arial"/>
                <a:cs typeface="Arial"/>
              </a:rPr>
              <a:t>otros;</a:t>
            </a:r>
            <a:endParaRPr sz="3200">
              <a:latin typeface="Arial"/>
              <a:cs typeface="Arial"/>
            </a:endParaRPr>
          </a:p>
          <a:p>
            <a:pPr marL="330200" marR="30480" indent="-292100">
              <a:lnSpc>
                <a:spcPct val="90000"/>
              </a:lnSpc>
              <a:spcBef>
                <a:spcPts val="1939"/>
              </a:spcBef>
              <a:buSzPct val="84375"/>
              <a:buChar char="•"/>
              <a:tabLst>
                <a:tab pos="329565" algn="l"/>
                <a:tab pos="330200" algn="l"/>
              </a:tabLst>
            </a:pPr>
            <a:r>
              <a:rPr sz="3200" dirty="0">
                <a:solidFill>
                  <a:srgbClr val="453533"/>
                </a:solidFill>
                <a:latin typeface="Arial"/>
                <a:cs typeface="Arial"/>
              </a:rPr>
              <a:t>Auto regulación emocional: capacidad  para </a:t>
            </a:r>
            <a:r>
              <a:rPr sz="3200" spc="-5" dirty="0">
                <a:solidFill>
                  <a:srgbClr val="453533"/>
                </a:solidFill>
                <a:latin typeface="Arial"/>
                <a:cs typeface="Arial"/>
              </a:rPr>
              <a:t>identificar, </a:t>
            </a:r>
            <a:r>
              <a:rPr sz="3200" dirty="0">
                <a:solidFill>
                  <a:srgbClr val="453533"/>
                </a:solidFill>
                <a:latin typeface="Arial"/>
                <a:cs typeface="Arial"/>
              </a:rPr>
              <a:t>monitorear y manejar las  propias emociones (p.e. </a:t>
            </a:r>
            <a:r>
              <a:rPr sz="3200" spc="-5" dirty="0">
                <a:solidFill>
                  <a:srgbClr val="453533"/>
                </a:solidFill>
                <a:latin typeface="Arial"/>
                <a:cs typeface="Arial"/>
              </a:rPr>
              <a:t>miedo </a:t>
            </a:r>
            <a:r>
              <a:rPr sz="3200" dirty="0">
                <a:solidFill>
                  <a:srgbClr val="453533"/>
                </a:solidFill>
                <a:latin typeface="Arial"/>
                <a:cs typeface="Arial"/>
              </a:rPr>
              <a:t>o</a:t>
            </a:r>
            <a:r>
              <a:rPr sz="3200" spc="-30" dirty="0">
                <a:solidFill>
                  <a:srgbClr val="45353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453533"/>
                </a:solidFill>
                <a:latin typeface="Arial"/>
                <a:cs typeface="Arial"/>
              </a:rPr>
              <a:t>rabia)</a:t>
            </a:r>
            <a:endParaRPr sz="3200">
              <a:latin typeface="Arial"/>
              <a:cs typeface="Arial"/>
            </a:endParaRPr>
          </a:p>
          <a:p>
            <a:pPr marL="330200" marR="347345" indent="-292100">
              <a:lnSpc>
                <a:spcPct val="89900"/>
              </a:lnSpc>
              <a:spcBef>
                <a:spcPts val="2000"/>
              </a:spcBef>
              <a:buSzPct val="84375"/>
              <a:buChar char="•"/>
              <a:tabLst>
                <a:tab pos="329565" algn="l"/>
                <a:tab pos="330200" algn="l"/>
              </a:tabLst>
            </a:pPr>
            <a:r>
              <a:rPr sz="3200" dirty="0">
                <a:solidFill>
                  <a:srgbClr val="453533"/>
                </a:solidFill>
                <a:latin typeface="Arial"/>
                <a:cs typeface="Arial"/>
              </a:rPr>
              <a:t>Empatía: capacidad para experimentar  emociones </a:t>
            </a:r>
            <a:r>
              <a:rPr sz="3200" spc="-5" dirty="0">
                <a:solidFill>
                  <a:srgbClr val="453533"/>
                </a:solidFill>
                <a:latin typeface="Arial"/>
                <a:cs typeface="Arial"/>
              </a:rPr>
              <a:t>similares </a:t>
            </a:r>
            <a:r>
              <a:rPr sz="3200" dirty="0">
                <a:solidFill>
                  <a:srgbClr val="453533"/>
                </a:solidFill>
                <a:latin typeface="Arial"/>
                <a:cs typeface="Arial"/>
              </a:rPr>
              <a:t>a </a:t>
            </a:r>
            <a:r>
              <a:rPr sz="3200" spc="-5" dirty="0">
                <a:solidFill>
                  <a:srgbClr val="453533"/>
                </a:solidFill>
                <a:latin typeface="Arial"/>
                <a:cs typeface="Arial"/>
              </a:rPr>
              <a:t>los sentimientos  </a:t>
            </a:r>
            <a:r>
              <a:rPr sz="3200" dirty="0">
                <a:solidFill>
                  <a:srgbClr val="453533"/>
                </a:solidFill>
                <a:latin typeface="Arial"/>
                <a:cs typeface="Arial"/>
              </a:rPr>
              <a:t>que están experimentando otros, o  congruentes con </a:t>
            </a:r>
            <a:r>
              <a:rPr sz="3200" spc="-5" dirty="0">
                <a:solidFill>
                  <a:srgbClr val="453533"/>
                </a:solidFill>
                <a:latin typeface="Arial"/>
                <a:cs typeface="Arial"/>
              </a:rPr>
              <a:t>ellos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6020" y="339090"/>
            <a:ext cx="425450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00">
              <a:lnSpc>
                <a:spcPct val="100000"/>
              </a:lnSpc>
              <a:spcBef>
                <a:spcPts val="100"/>
              </a:spcBef>
            </a:pPr>
            <a:r>
              <a:rPr sz="4000" b="1" spc="-10" dirty="0">
                <a:latin typeface="Times New Roman"/>
                <a:cs typeface="Times New Roman"/>
              </a:rPr>
              <a:t>COMPETENCIAS  </a:t>
            </a:r>
            <a:r>
              <a:rPr sz="4000" b="1" i="1" spc="-10" dirty="0">
                <a:latin typeface="Times New Roman"/>
                <a:cs typeface="Times New Roman"/>
              </a:rPr>
              <a:t>CO</a:t>
            </a:r>
            <a:r>
              <a:rPr sz="4000" b="1" i="1" spc="-5" dirty="0">
                <a:latin typeface="Times New Roman"/>
                <a:cs typeface="Times New Roman"/>
              </a:rPr>
              <a:t>M</a:t>
            </a:r>
            <a:r>
              <a:rPr sz="4000" b="1" i="1" spc="-10" dirty="0">
                <a:latin typeface="Times New Roman"/>
                <a:cs typeface="Times New Roman"/>
              </a:rPr>
              <a:t>UN</a:t>
            </a:r>
            <a:r>
              <a:rPr sz="4000" b="1" i="1" dirty="0">
                <a:latin typeface="Times New Roman"/>
                <a:cs typeface="Times New Roman"/>
              </a:rPr>
              <a:t>IC</a:t>
            </a:r>
            <a:r>
              <a:rPr sz="4000" b="1" i="1" spc="-10" dirty="0">
                <a:latin typeface="Times New Roman"/>
                <a:cs typeface="Times New Roman"/>
              </a:rPr>
              <a:t>A</a:t>
            </a:r>
            <a:r>
              <a:rPr sz="4000" b="1" i="1" spc="-5" dirty="0">
                <a:latin typeface="Times New Roman"/>
                <a:cs typeface="Times New Roman"/>
              </a:rPr>
              <a:t>T</a:t>
            </a:r>
            <a:r>
              <a:rPr sz="4000" b="1" i="1" dirty="0">
                <a:latin typeface="Times New Roman"/>
                <a:cs typeface="Times New Roman"/>
              </a:rPr>
              <a:t>I</a:t>
            </a:r>
            <a:r>
              <a:rPr sz="4000" b="1" i="1" spc="-10" dirty="0">
                <a:latin typeface="Times New Roman"/>
                <a:cs typeface="Times New Roman"/>
              </a:rPr>
              <a:t>V</a:t>
            </a:r>
            <a:r>
              <a:rPr sz="4000" b="1" i="1" dirty="0">
                <a:latin typeface="Times New Roman"/>
                <a:cs typeface="Times New Roman"/>
              </a:rPr>
              <a:t>AS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800100" y="1710690"/>
            <a:ext cx="8007984" cy="3865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453533"/>
                </a:solidFill>
                <a:latin typeface="Times New Roman"/>
                <a:cs typeface="Times New Roman"/>
              </a:rPr>
              <a:t>Son aquellas habilidades </a:t>
            </a:r>
            <a:r>
              <a:rPr sz="3600" dirty="0">
                <a:solidFill>
                  <a:srgbClr val="453533"/>
                </a:solidFill>
                <a:latin typeface="Times New Roman"/>
                <a:cs typeface="Times New Roman"/>
              </a:rPr>
              <a:t>de </a:t>
            </a:r>
            <a:r>
              <a:rPr sz="3600" spc="-5" dirty="0">
                <a:solidFill>
                  <a:srgbClr val="453533"/>
                </a:solidFill>
                <a:latin typeface="Times New Roman"/>
                <a:cs typeface="Times New Roman"/>
              </a:rPr>
              <a:t>interacción </a:t>
            </a:r>
            <a:r>
              <a:rPr sz="3600" dirty="0">
                <a:solidFill>
                  <a:srgbClr val="453533"/>
                </a:solidFill>
                <a:latin typeface="Times New Roman"/>
                <a:cs typeface="Times New Roman"/>
              </a:rPr>
              <a:t>con  </a:t>
            </a:r>
            <a:r>
              <a:rPr sz="3600" spc="-5" dirty="0">
                <a:solidFill>
                  <a:srgbClr val="453533"/>
                </a:solidFill>
                <a:latin typeface="Times New Roman"/>
                <a:cs typeface="Times New Roman"/>
              </a:rPr>
              <a:t>otros </a:t>
            </a:r>
            <a:r>
              <a:rPr sz="3600" dirty="0">
                <a:solidFill>
                  <a:srgbClr val="453533"/>
                </a:solidFill>
                <a:latin typeface="Times New Roman"/>
                <a:cs typeface="Times New Roman"/>
              </a:rPr>
              <a:t>que </a:t>
            </a:r>
            <a:r>
              <a:rPr sz="3600" spc="-5" dirty="0">
                <a:solidFill>
                  <a:srgbClr val="453533"/>
                </a:solidFill>
                <a:latin typeface="Times New Roman"/>
                <a:cs typeface="Times New Roman"/>
              </a:rPr>
              <a:t>facilitan </a:t>
            </a:r>
            <a:r>
              <a:rPr sz="3600" dirty="0">
                <a:solidFill>
                  <a:srgbClr val="453533"/>
                </a:solidFill>
                <a:latin typeface="Times New Roman"/>
                <a:cs typeface="Times New Roman"/>
              </a:rPr>
              <a:t>el </a:t>
            </a:r>
            <a:r>
              <a:rPr sz="3600" spc="-5" dirty="0">
                <a:solidFill>
                  <a:srgbClr val="453533"/>
                </a:solidFill>
                <a:latin typeface="Times New Roman"/>
                <a:cs typeface="Times New Roman"/>
              </a:rPr>
              <a:t>establecimiento </a:t>
            </a:r>
            <a:r>
              <a:rPr sz="3600" dirty="0">
                <a:solidFill>
                  <a:srgbClr val="453533"/>
                </a:solidFill>
                <a:latin typeface="Times New Roman"/>
                <a:cs typeface="Times New Roman"/>
              </a:rPr>
              <a:t>de  </a:t>
            </a:r>
            <a:r>
              <a:rPr sz="3600" spc="-5" dirty="0">
                <a:solidFill>
                  <a:srgbClr val="453533"/>
                </a:solidFill>
                <a:latin typeface="Times New Roman"/>
                <a:cs typeface="Times New Roman"/>
              </a:rPr>
              <a:t>relaciones respetuosas, constructivas,  pacíficas, armónicas </a:t>
            </a:r>
            <a:r>
              <a:rPr sz="3600" dirty="0">
                <a:solidFill>
                  <a:srgbClr val="453533"/>
                </a:solidFill>
                <a:latin typeface="Times New Roman"/>
                <a:cs typeface="Times New Roman"/>
              </a:rPr>
              <a:t>y </a:t>
            </a:r>
            <a:r>
              <a:rPr sz="3600" spc="-5" dirty="0">
                <a:solidFill>
                  <a:srgbClr val="453533"/>
                </a:solidFill>
                <a:latin typeface="Times New Roman"/>
                <a:cs typeface="Times New Roman"/>
              </a:rPr>
              <a:t>equitativas </a:t>
            </a:r>
            <a:r>
              <a:rPr sz="3600" dirty="0">
                <a:solidFill>
                  <a:srgbClr val="453533"/>
                </a:solidFill>
                <a:latin typeface="Times New Roman"/>
                <a:cs typeface="Times New Roman"/>
              </a:rPr>
              <a:t>y que  </a:t>
            </a:r>
            <a:r>
              <a:rPr sz="3600" spc="-5" dirty="0">
                <a:solidFill>
                  <a:srgbClr val="453533"/>
                </a:solidFill>
                <a:latin typeface="Times New Roman"/>
                <a:cs typeface="Times New Roman"/>
              </a:rPr>
              <a:t>permiten </a:t>
            </a:r>
            <a:r>
              <a:rPr sz="3600" dirty="0">
                <a:solidFill>
                  <a:srgbClr val="453533"/>
                </a:solidFill>
                <a:latin typeface="Times New Roman"/>
                <a:cs typeface="Times New Roman"/>
              </a:rPr>
              <a:t>que </a:t>
            </a:r>
            <a:r>
              <a:rPr sz="3600" spc="-5" dirty="0">
                <a:solidFill>
                  <a:srgbClr val="453533"/>
                </a:solidFill>
                <a:latin typeface="Times New Roman"/>
                <a:cs typeface="Times New Roman"/>
              </a:rPr>
              <a:t>las personas </a:t>
            </a:r>
            <a:r>
              <a:rPr sz="3600" spc="5" dirty="0">
                <a:solidFill>
                  <a:srgbClr val="453533"/>
                </a:solidFill>
                <a:latin typeface="Times New Roman"/>
                <a:cs typeface="Times New Roman"/>
              </a:rPr>
              <a:t>se </a:t>
            </a:r>
            <a:r>
              <a:rPr sz="3600" spc="-5" dirty="0">
                <a:solidFill>
                  <a:srgbClr val="453533"/>
                </a:solidFill>
                <a:latin typeface="Times New Roman"/>
                <a:cs typeface="Times New Roman"/>
              </a:rPr>
              <a:t>desarrollen </a:t>
            </a:r>
            <a:r>
              <a:rPr sz="3600" dirty="0">
                <a:solidFill>
                  <a:srgbClr val="453533"/>
                </a:solidFill>
                <a:latin typeface="Times New Roman"/>
                <a:cs typeface="Times New Roman"/>
              </a:rPr>
              <a:t>y  </a:t>
            </a:r>
            <a:r>
              <a:rPr sz="3600" spc="-5" dirty="0">
                <a:solidFill>
                  <a:srgbClr val="453533"/>
                </a:solidFill>
                <a:latin typeface="Times New Roman"/>
                <a:cs typeface="Times New Roman"/>
              </a:rPr>
              <a:t>crezcan en </a:t>
            </a:r>
            <a:r>
              <a:rPr sz="3600" spc="-10" dirty="0">
                <a:solidFill>
                  <a:srgbClr val="453533"/>
                </a:solidFill>
                <a:latin typeface="Times New Roman"/>
                <a:cs typeface="Times New Roman"/>
              </a:rPr>
              <a:t>la </a:t>
            </a:r>
            <a:r>
              <a:rPr sz="3600" spc="-5" dirty="0">
                <a:solidFill>
                  <a:srgbClr val="453533"/>
                </a:solidFill>
                <a:latin typeface="Times New Roman"/>
                <a:cs typeface="Times New Roman"/>
              </a:rPr>
              <a:t>comunicación </a:t>
            </a:r>
            <a:r>
              <a:rPr sz="3600" dirty="0">
                <a:solidFill>
                  <a:srgbClr val="453533"/>
                </a:solidFill>
                <a:latin typeface="Times New Roman"/>
                <a:cs typeface="Times New Roman"/>
              </a:rPr>
              <a:t>y </a:t>
            </a:r>
            <a:r>
              <a:rPr sz="3600" spc="-5" dirty="0">
                <a:solidFill>
                  <a:srgbClr val="453533"/>
                </a:solidFill>
                <a:latin typeface="Times New Roman"/>
                <a:cs typeface="Times New Roman"/>
              </a:rPr>
              <a:t>debate </a:t>
            </a:r>
            <a:r>
              <a:rPr sz="3600" dirty="0">
                <a:solidFill>
                  <a:srgbClr val="453533"/>
                </a:solidFill>
                <a:latin typeface="Times New Roman"/>
                <a:cs typeface="Times New Roman"/>
              </a:rPr>
              <a:t>con  </a:t>
            </a:r>
            <a:r>
              <a:rPr sz="3600" spc="-5" dirty="0">
                <a:solidFill>
                  <a:srgbClr val="453533"/>
                </a:solidFill>
                <a:latin typeface="Times New Roman"/>
                <a:cs typeface="Times New Roman"/>
              </a:rPr>
              <a:t>otros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7869" y="360679"/>
            <a:ext cx="7894320" cy="608076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29565" marR="1978660" indent="-292100">
              <a:lnSpc>
                <a:spcPts val="3879"/>
              </a:lnSpc>
              <a:spcBef>
                <a:spcPts val="595"/>
              </a:spcBef>
            </a:pPr>
            <a:r>
              <a:rPr sz="3600" b="1" spc="-5" dirty="0">
                <a:solidFill>
                  <a:srgbClr val="453533"/>
                </a:solidFill>
                <a:latin typeface="Arial"/>
                <a:cs typeface="Arial"/>
              </a:rPr>
              <a:t>Ejemplos </a:t>
            </a:r>
            <a:r>
              <a:rPr sz="3600" b="1" dirty="0">
                <a:solidFill>
                  <a:srgbClr val="453533"/>
                </a:solidFill>
                <a:latin typeface="Arial"/>
                <a:cs typeface="Arial"/>
              </a:rPr>
              <a:t>de </a:t>
            </a:r>
            <a:r>
              <a:rPr sz="3600" b="1" spc="-5" dirty="0">
                <a:solidFill>
                  <a:srgbClr val="453533"/>
                </a:solidFill>
                <a:latin typeface="Arial"/>
                <a:cs typeface="Arial"/>
              </a:rPr>
              <a:t>competencias  comunicativas</a:t>
            </a:r>
            <a:endParaRPr sz="3600">
              <a:latin typeface="Arial"/>
              <a:cs typeface="Arial"/>
            </a:endParaRPr>
          </a:p>
          <a:p>
            <a:pPr marL="329565" marR="30480" indent="-292100">
              <a:lnSpc>
                <a:spcPct val="90000"/>
              </a:lnSpc>
              <a:spcBef>
                <a:spcPts val="2195"/>
              </a:spcBef>
              <a:buSzPct val="84722"/>
              <a:buChar char="•"/>
              <a:tabLst>
                <a:tab pos="330200" algn="l"/>
              </a:tabLst>
            </a:pPr>
            <a:r>
              <a:rPr sz="3600" dirty="0">
                <a:solidFill>
                  <a:srgbClr val="453533"/>
                </a:solidFill>
                <a:latin typeface="Arial"/>
                <a:cs typeface="Arial"/>
              </a:rPr>
              <a:t>Escucha </a:t>
            </a:r>
            <a:r>
              <a:rPr sz="3600" spc="-5" dirty="0">
                <a:solidFill>
                  <a:srgbClr val="453533"/>
                </a:solidFill>
                <a:latin typeface="Arial"/>
                <a:cs typeface="Arial"/>
              </a:rPr>
              <a:t>activa: </a:t>
            </a:r>
            <a:r>
              <a:rPr sz="3600" dirty="0">
                <a:solidFill>
                  <a:srgbClr val="453533"/>
                </a:solidFill>
                <a:latin typeface="Arial"/>
                <a:cs typeface="Arial"/>
              </a:rPr>
              <a:t>capacidad </a:t>
            </a:r>
            <a:r>
              <a:rPr sz="3600" spc="-5" dirty="0">
                <a:solidFill>
                  <a:srgbClr val="453533"/>
                </a:solidFill>
                <a:latin typeface="Arial"/>
                <a:cs typeface="Arial"/>
              </a:rPr>
              <a:t>para  escuchar </a:t>
            </a:r>
            <a:r>
              <a:rPr sz="3600" dirty="0">
                <a:solidFill>
                  <a:srgbClr val="453533"/>
                </a:solidFill>
                <a:latin typeface="Arial"/>
                <a:cs typeface="Arial"/>
              </a:rPr>
              <a:t>y comprender </a:t>
            </a:r>
            <a:r>
              <a:rPr sz="3600" spc="-5" dirty="0">
                <a:solidFill>
                  <a:srgbClr val="453533"/>
                </a:solidFill>
                <a:latin typeface="Arial"/>
                <a:cs typeface="Arial"/>
              </a:rPr>
              <a:t>lo </a:t>
            </a:r>
            <a:r>
              <a:rPr sz="3600" dirty="0">
                <a:solidFill>
                  <a:srgbClr val="453533"/>
                </a:solidFill>
                <a:latin typeface="Arial"/>
                <a:cs typeface="Arial"/>
              </a:rPr>
              <a:t>que </a:t>
            </a:r>
            <a:r>
              <a:rPr sz="3600" spc="-5" dirty="0">
                <a:solidFill>
                  <a:srgbClr val="453533"/>
                </a:solidFill>
                <a:latin typeface="Arial"/>
                <a:cs typeface="Arial"/>
              </a:rPr>
              <a:t>otros  </a:t>
            </a:r>
            <a:r>
              <a:rPr sz="3600" dirty="0">
                <a:solidFill>
                  <a:srgbClr val="453533"/>
                </a:solidFill>
                <a:latin typeface="Arial"/>
                <a:cs typeface="Arial"/>
              </a:rPr>
              <a:t>dicen, y </a:t>
            </a:r>
            <a:r>
              <a:rPr sz="3600" spc="-5" dirty="0">
                <a:solidFill>
                  <a:srgbClr val="453533"/>
                </a:solidFill>
                <a:latin typeface="Arial"/>
                <a:cs typeface="Arial"/>
              </a:rPr>
              <a:t>para </a:t>
            </a:r>
            <a:r>
              <a:rPr sz="3600" dirty="0">
                <a:solidFill>
                  <a:srgbClr val="453533"/>
                </a:solidFill>
                <a:latin typeface="Arial"/>
                <a:cs typeface="Arial"/>
              </a:rPr>
              <a:t>demostrarles que</a:t>
            </a:r>
            <a:r>
              <a:rPr sz="3600" spc="-105" dirty="0">
                <a:solidFill>
                  <a:srgbClr val="453533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453533"/>
                </a:solidFill>
                <a:latin typeface="Arial"/>
                <a:cs typeface="Arial"/>
              </a:rPr>
              <a:t>están  </a:t>
            </a:r>
            <a:r>
              <a:rPr sz="3600" spc="-5" dirty="0">
                <a:solidFill>
                  <a:srgbClr val="453533"/>
                </a:solidFill>
                <a:latin typeface="Arial"/>
                <a:cs typeface="Arial"/>
              </a:rPr>
              <a:t>siendo </a:t>
            </a:r>
            <a:r>
              <a:rPr sz="3600" dirty="0">
                <a:solidFill>
                  <a:srgbClr val="453533"/>
                </a:solidFill>
                <a:latin typeface="Arial"/>
                <a:cs typeface="Arial"/>
              </a:rPr>
              <a:t>escuchados y </a:t>
            </a:r>
            <a:r>
              <a:rPr sz="3600" spc="-5" dirty="0">
                <a:solidFill>
                  <a:srgbClr val="453533"/>
                </a:solidFill>
                <a:latin typeface="Arial"/>
                <a:cs typeface="Arial"/>
              </a:rPr>
              <a:t>comprendidos  </a:t>
            </a:r>
            <a:r>
              <a:rPr sz="3600" dirty="0">
                <a:solidFill>
                  <a:srgbClr val="453533"/>
                </a:solidFill>
                <a:latin typeface="Arial"/>
                <a:cs typeface="Arial"/>
              </a:rPr>
              <a:t>(por </a:t>
            </a:r>
            <a:r>
              <a:rPr sz="3600" spc="-5" dirty="0">
                <a:solidFill>
                  <a:srgbClr val="453533"/>
                </a:solidFill>
                <a:latin typeface="Arial"/>
                <a:cs typeface="Arial"/>
              </a:rPr>
              <a:t>ejemplo, </a:t>
            </a:r>
            <a:r>
              <a:rPr sz="3600" dirty="0">
                <a:solidFill>
                  <a:srgbClr val="453533"/>
                </a:solidFill>
                <a:latin typeface="Arial"/>
                <a:cs typeface="Arial"/>
              </a:rPr>
              <a:t>por </a:t>
            </a:r>
            <a:r>
              <a:rPr sz="3600" spc="-5" dirty="0">
                <a:solidFill>
                  <a:srgbClr val="453533"/>
                </a:solidFill>
                <a:latin typeface="Arial"/>
                <a:cs typeface="Arial"/>
              </a:rPr>
              <a:t>medio del  </a:t>
            </a:r>
            <a:r>
              <a:rPr sz="3600" dirty="0">
                <a:solidFill>
                  <a:srgbClr val="453533"/>
                </a:solidFill>
                <a:latin typeface="Arial"/>
                <a:cs typeface="Arial"/>
              </a:rPr>
              <a:t>parafraseo)</a:t>
            </a:r>
            <a:endParaRPr sz="3600">
              <a:latin typeface="Arial"/>
              <a:cs typeface="Arial"/>
            </a:endParaRPr>
          </a:p>
          <a:p>
            <a:pPr marL="329565" marR="847090" indent="-292100">
              <a:lnSpc>
                <a:spcPts val="3890"/>
              </a:lnSpc>
              <a:spcBef>
                <a:spcPts val="2300"/>
              </a:spcBef>
              <a:buSzPct val="84722"/>
              <a:buChar char="•"/>
              <a:tabLst>
                <a:tab pos="330200" algn="l"/>
              </a:tabLst>
            </a:pPr>
            <a:r>
              <a:rPr sz="3600" spc="-5" dirty="0">
                <a:solidFill>
                  <a:srgbClr val="453533"/>
                </a:solidFill>
                <a:latin typeface="Arial"/>
                <a:cs typeface="Arial"/>
              </a:rPr>
              <a:t>Asertividad: capacidad para  transmitir mensajes </a:t>
            </a:r>
            <a:r>
              <a:rPr sz="3600" dirty="0">
                <a:solidFill>
                  <a:srgbClr val="453533"/>
                </a:solidFill>
                <a:latin typeface="Arial"/>
                <a:cs typeface="Arial"/>
              </a:rPr>
              <a:t>y hacer valer  </a:t>
            </a:r>
            <a:r>
              <a:rPr sz="3600" spc="-5" dirty="0">
                <a:solidFill>
                  <a:srgbClr val="453533"/>
                </a:solidFill>
                <a:latin typeface="Arial"/>
                <a:cs typeface="Arial"/>
              </a:rPr>
              <a:t>intereses personales...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2669" y="894079"/>
            <a:ext cx="6837680" cy="480822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8100" marR="234950">
              <a:lnSpc>
                <a:spcPts val="3879"/>
              </a:lnSpc>
              <a:spcBef>
                <a:spcPts val="595"/>
              </a:spcBef>
            </a:pPr>
            <a:r>
              <a:rPr sz="3600" spc="-5" dirty="0">
                <a:solidFill>
                  <a:srgbClr val="453533"/>
                </a:solidFill>
                <a:latin typeface="Arial"/>
                <a:cs typeface="Arial"/>
              </a:rPr>
              <a:t>...sin herir </a:t>
            </a:r>
            <a:r>
              <a:rPr sz="3600" dirty="0">
                <a:solidFill>
                  <a:srgbClr val="453533"/>
                </a:solidFill>
                <a:latin typeface="Arial"/>
                <a:cs typeface="Arial"/>
              </a:rPr>
              <a:t>a </a:t>
            </a:r>
            <a:r>
              <a:rPr sz="3600" spc="-5" dirty="0">
                <a:solidFill>
                  <a:srgbClr val="453533"/>
                </a:solidFill>
                <a:latin typeface="Arial"/>
                <a:cs typeface="Arial"/>
              </a:rPr>
              <a:t>otros </a:t>
            </a:r>
            <a:r>
              <a:rPr sz="3600" dirty="0">
                <a:solidFill>
                  <a:srgbClr val="453533"/>
                </a:solidFill>
                <a:latin typeface="Arial"/>
                <a:cs typeface="Arial"/>
              </a:rPr>
              <a:t>o sin poner </a:t>
            </a:r>
            <a:r>
              <a:rPr sz="3600" spc="-5" dirty="0">
                <a:solidFill>
                  <a:srgbClr val="453533"/>
                </a:solidFill>
                <a:latin typeface="Arial"/>
                <a:cs typeface="Arial"/>
              </a:rPr>
              <a:t>en  </a:t>
            </a:r>
            <a:r>
              <a:rPr sz="3600" dirty="0">
                <a:solidFill>
                  <a:srgbClr val="453533"/>
                </a:solidFill>
                <a:latin typeface="Arial"/>
                <a:cs typeface="Arial"/>
              </a:rPr>
              <a:t>riesgo las</a:t>
            </a:r>
            <a:r>
              <a:rPr sz="3600" spc="-15" dirty="0">
                <a:solidFill>
                  <a:srgbClr val="453533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453533"/>
                </a:solidFill>
                <a:latin typeface="Arial"/>
                <a:cs typeface="Arial"/>
              </a:rPr>
              <a:t>relaciones</a:t>
            </a:r>
            <a:endParaRPr sz="3600">
              <a:latin typeface="Arial"/>
              <a:cs typeface="Arial"/>
            </a:endParaRPr>
          </a:p>
          <a:p>
            <a:pPr marL="38100" marR="30480">
              <a:lnSpc>
                <a:spcPct val="90000"/>
              </a:lnSpc>
              <a:spcBef>
                <a:spcPts val="2195"/>
              </a:spcBef>
              <a:buSzPct val="81944"/>
              <a:buChar char="•"/>
              <a:tabLst>
                <a:tab pos="175260" algn="l"/>
              </a:tabLst>
            </a:pPr>
            <a:r>
              <a:rPr sz="3600" dirty="0">
                <a:solidFill>
                  <a:srgbClr val="453533"/>
                </a:solidFill>
                <a:latin typeface="Arial"/>
                <a:cs typeface="Arial"/>
              </a:rPr>
              <a:t>Comunicación </a:t>
            </a:r>
            <a:r>
              <a:rPr sz="3600" spc="-5" dirty="0">
                <a:solidFill>
                  <a:srgbClr val="453533"/>
                </a:solidFill>
                <a:latin typeface="Arial"/>
                <a:cs typeface="Arial"/>
              </a:rPr>
              <a:t>no </a:t>
            </a:r>
            <a:r>
              <a:rPr sz="3600" dirty="0">
                <a:solidFill>
                  <a:srgbClr val="453533"/>
                </a:solidFill>
                <a:latin typeface="Arial"/>
                <a:cs typeface="Arial"/>
              </a:rPr>
              <a:t>verbal:  </a:t>
            </a:r>
            <a:r>
              <a:rPr sz="3600" spc="-5" dirty="0">
                <a:solidFill>
                  <a:srgbClr val="453533"/>
                </a:solidFill>
                <a:latin typeface="Arial"/>
                <a:cs typeface="Arial"/>
              </a:rPr>
              <a:t>capacidad para </a:t>
            </a:r>
            <a:r>
              <a:rPr sz="3600" dirty="0">
                <a:solidFill>
                  <a:srgbClr val="453533"/>
                </a:solidFill>
                <a:latin typeface="Arial"/>
                <a:cs typeface="Arial"/>
              </a:rPr>
              <a:t>comprender y  </a:t>
            </a:r>
            <a:r>
              <a:rPr sz="3600" spc="-5" dirty="0">
                <a:solidFill>
                  <a:srgbClr val="453533"/>
                </a:solidFill>
                <a:latin typeface="Arial"/>
                <a:cs typeface="Arial"/>
              </a:rPr>
              <a:t>transmitir mensajes </a:t>
            </a:r>
            <a:r>
              <a:rPr sz="3600" dirty="0">
                <a:solidFill>
                  <a:srgbClr val="453533"/>
                </a:solidFill>
                <a:latin typeface="Arial"/>
                <a:cs typeface="Arial"/>
              </a:rPr>
              <a:t>por medio de  las expresiones (por </a:t>
            </a:r>
            <a:r>
              <a:rPr sz="3600" spc="-5" dirty="0">
                <a:solidFill>
                  <a:srgbClr val="453533"/>
                </a:solidFill>
                <a:latin typeface="Arial"/>
                <a:cs typeface="Arial"/>
              </a:rPr>
              <a:t>ejemplo,  gestos, </a:t>
            </a:r>
            <a:r>
              <a:rPr sz="3600" dirty="0">
                <a:solidFill>
                  <a:srgbClr val="453533"/>
                </a:solidFill>
                <a:latin typeface="Arial"/>
                <a:cs typeface="Arial"/>
              </a:rPr>
              <a:t>expresiones </a:t>
            </a:r>
            <a:r>
              <a:rPr sz="3600" spc="-5" dirty="0">
                <a:solidFill>
                  <a:srgbClr val="453533"/>
                </a:solidFill>
                <a:latin typeface="Arial"/>
                <a:cs typeface="Arial"/>
              </a:rPr>
              <a:t>faciales,  </a:t>
            </a:r>
            <a:r>
              <a:rPr sz="3600" dirty="0">
                <a:solidFill>
                  <a:srgbClr val="453533"/>
                </a:solidFill>
                <a:latin typeface="Arial"/>
                <a:cs typeface="Arial"/>
              </a:rPr>
              <a:t>expresiones corporales, </a:t>
            </a:r>
            <a:r>
              <a:rPr sz="3600" spc="-5" dirty="0">
                <a:solidFill>
                  <a:srgbClr val="453533"/>
                </a:solidFill>
                <a:latin typeface="Arial"/>
                <a:cs typeface="Arial"/>
              </a:rPr>
              <a:t>tono </a:t>
            </a:r>
            <a:r>
              <a:rPr sz="3600" dirty="0">
                <a:solidFill>
                  <a:srgbClr val="453533"/>
                </a:solidFill>
                <a:latin typeface="Arial"/>
                <a:cs typeface="Arial"/>
              </a:rPr>
              <a:t>de  voz).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5700" y="894079"/>
            <a:ext cx="68332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DEFINICIÓN </a:t>
            </a:r>
            <a:r>
              <a:rPr spc="5" dirty="0"/>
              <a:t>DE</a:t>
            </a:r>
            <a:r>
              <a:rPr spc="-35" dirty="0"/>
              <a:t> </a:t>
            </a:r>
            <a:r>
              <a:rPr spc="-5" dirty="0"/>
              <a:t>COMPETENCIAS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63269" y="2167890"/>
            <a:ext cx="7517765" cy="2462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785140"/>
              </a:buClr>
              <a:buSzPct val="64062"/>
              <a:buFont typeface="Wingdings"/>
              <a:buChar char=""/>
              <a:tabLst>
                <a:tab pos="355600" algn="l"/>
              </a:tabLst>
            </a:pPr>
            <a:r>
              <a:rPr sz="3200" dirty="0">
                <a:solidFill>
                  <a:srgbClr val="453533"/>
                </a:solidFill>
                <a:latin typeface="Times New Roman"/>
                <a:cs typeface="Times New Roman"/>
              </a:rPr>
              <a:t>Competencia se refiere a un saber-hacer  flexible que se lleva a </a:t>
            </a:r>
            <a:r>
              <a:rPr sz="3200" spc="5" dirty="0">
                <a:solidFill>
                  <a:srgbClr val="453533"/>
                </a:solidFill>
                <a:latin typeface="Times New Roman"/>
                <a:cs typeface="Times New Roman"/>
              </a:rPr>
              <a:t>cabo </a:t>
            </a:r>
            <a:r>
              <a:rPr sz="3200" dirty="0">
                <a:solidFill>
                  <a:srgbClr val="453533"/>
                </a:solidFill>
                <a:latin typeface="Times New Roman"/>
                <a:cs typeface="Times New Roman"/>
              </a:rPr>
              <a:t>en distintos  contextos incluyendo situaciones distintas  de aquéllas en </a:t>
            </a:r>
            <a:r>
              <a:rPr sz="3200" spc="-5" dirty="0">
                <a:solidFill>
                  <a:srgbClr val="453533"/>
                </a:solidFill>
                <a:latin typeface="Times New Roman"/>
                <a:cs typeface="Times New Roman"/>
              </a:rPr>
              <a:t>la </a:t>
            </a:r>
            <a:r>
              <a:rPr sz="3200" dirty="0">
                <a:solidFill>
                  <a:srgbClr val="453533"/>
                </a:solidFill>
                <a:latin typeface="Times New Roman"/>
                <a:cs typeface="Times New Roman"/>
              </a:rPr>
              <a:t>que se aprendieron (Vasco  2003, p. 4)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3020" y="552450"/>
            <a:ext cx="3999229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 marR="5080" indent="-13970">
              <a:lnSpc>
                <a:spcPct val="100000"/>
              </a:lnSpc>
              <a:spcBef>
                <a:spcPts val="100"/>
              </a:spcBef>
            </a:pPr>
            <a:r>
              <a:rPr sz="4000" b="1" spc="-10" dirty="0">
                <a:latin typeface="Times New Roman"/>
                <a:cs typeface="Times New Roman"/>
              </a:rPr>
              <a:t>CO</a:t>
            </a:r>
            <a:r>
              <a:rPr sz="4000" b="1" spc="-5" dirty="0">
                <a:latin typeface="Times New Roman"/>
                <a:cs typeface="Times New Roman"/>
              </a:rPr>
              <a:t>MP</a:t>
            </a:r>
            <a:r>
              <a:rPr sz="4000" b="1" spc="-10" dirty="0">
                <a:latin typeface="Times New Roman"/>
                <a:cs typeface="Times New Roman"/>
              </a:rPr>
              <a:t>E</a:t>
            </a:r>
            <a:r>
              <a:rPr sz="4000" b="1" spc="-5" dirty="0">
                <a:latin typeface="Times New Roman"/>
                <a:cs typeface="Times New Roman"/>
              </a:rPr>
              <a:t>T</a:t>
            </a:r>
            <a:r>
              <a:rPr sz="4000" b="1" spc="-10" dirty="0">
                <a:latin typeface="Times New Roman"/>
                <a:cs typeface="Times New Roman"/>
              </a:rPr>
              <a:t>EN</a:t>
            </a:r>
            <a:r>
              <a:rPr sz="4000" b="1" dirty="0">
                <a:latin typeface="Times New Roman"/>
                <a:cs typeface="Times New Roman"/>
              </a:rPr>
              <a:t>CI</a:t>
            </a:r>
            <a:r>
              <a:rPr sz="4000" b="1" spc="-10" dirty="0">
                <a:latin typeface="Times New Roman"/>
                <a:cs typeface="Times New Roman"/>
              </a:rPr>
              <a:t>A</a:t>
            </a:r>
            <a:r>
              <a:rPr sz="4000" b="1" dirty="0">
                <a:latin typeface="Times New Roman"/>
                <a:cs typeface="Times New Roman"/>
              </a:rPr>
              <a:t>S </a:t>
            </a:r>
            <a:r>
              <a:rPr sz="4000" b="1" i="1" dirty="0">
                <a:latin typeface="Times New Roman"/>
                <a:cs typeface="Times New Roman"/>
              </a:rPr>
              <a:t> </a:t>
            </a:r>
            <a:r>
              <a:rPr sz="4000" b="1" i="1" spc="-10" dirty="0">
                <a:latin typeface="Times New Roman"/>
                <a:cs typeface="Times New Roman"/>
              </a:rPr>
              <a:t>INTEGRADORAS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15669" y="2167890"/>
            <a:ext cx="7471409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785140"/>
              </a:buClr>
              <a:buSzPct val="65277"/>
              <a:buFont typeface="Wingdings"/>
              <a:buChar char=""/>
              <a:tabLst>
                <a:tab pos="355600" algn="l"/>
              </a:tabLst>
            </a:pPr>
            <a:r>
              <a:rPr sz="3600" spc="-5" dirty="0">
                <a:solidFill>
                  <a:srgbClr val="453533"/>
                </a:solidFill>
                <a:latin typeface="Times New Roman"/>
                <a:cs typeface="Times New Roman"/>
              </a:rPr>
              <a:t>Son aquellas competencias más  amplias </a:t>
            </a:r>
            <a:r>
              <a:rPr sz="3600" dirty="0">
                <a:solidFill>
                  <a:srgbClr val="453533"/>
                </a:solidFill>
                <a:latin typeface="Times New Roman"/>
                <a:cs typeface="Times New Roman"/>
              </a:rPr>
              <a:t>y </a:t>
            </a:r>
            <a:r>
              <a:rPr sz="3600" spc="-5" dirty="0">
                <a:solidFill>
                  <a:srgbClr val="453533"/>
                </a:solidFill>
                <a:latin typeface="Times New Roman"/>
                <a:cs typeface="Times New Roman"/>
              </a:rPr>
              <a:t>abarcadoras que, </a:t>
            </a:r>
            <a:r>
              <a:rPr sz="3600" dirty="0">
                <a:solidFill>
                  <a:srgbClr val="453533"/>
                </a:solidFill>
                <a:latin typeface="Times New Roman"/>
                <a:cs typeface="Times New Roman"/>
              </a:rPr>
              <a:t>en la  </a:t>
            </a:r>
            <a:r>
              <a:rPr sz="3600" spc="-5" dirty="0">
                <a:solidFill>
                  <a:srgbClr val="453533"/>
                </a:solidFill>
                <a:latin typeface="Times New Roman"/>
                <a:cs typeface="Times New Roman"/>
              </a:rPr>
              <a:t>práctica, requieren </a:t>
            </a:r>
            <a:r>
              <a:rPr sz="3600" dirty="0">
                <a:solidFill>
                  <a:srgbClr val="453533"/>
                </a:solidFill>
                <a:latin typeface="Times New Roman"/>
                <a:cs typeface="Times New Roman"/>
              </a:rPr>
              <a:t>de la </a:t>
            </a:r>
            <a:r>
              <a:rPr sz="3600" spc="-5" dirty="0">
                <a:solidFill>
                  <a:srgbClr val="453533"/>
                </a:solidFill>
                <a:latin typeface="Times New Roman"/>
                <a:cs typeface="Times New Roman"/>
              </a:rPr>
              <a:t>integración </a:t>
            </a:r>
            <a:r>
              <a:rPr sz="3600" dirty="0">
                <a:solidFill>
                  <a:srgbClr val="453533"/>
                </a:solidFill>
                <a:latin typeface="Times New Roman"/>
                <a:cs typeface="Times New Roman"/>
              </a:rPr>
              <a:t>de  </a:t>
            </a:r>
            <a:r>
              <a:rPr sz="3600" spc="-5" dirty="0">
                <a:solidFill>
                  <a:srgbClr val="453533"/>
                </a:solidFill>
                <a:latin typeface="Times New Roman"/>
                <a:cs typeface="Times New Roman"/>
              </a:rPr>
              <a:t>las </a:t>
            </a:r>
            <a:r>
              <a:rPr sz="3600" dirty="0">
                <a:solidFill>
                  <a:srgbClr val="453533"/>
                </a:solidFill>
                <a:latin typeface="Times New Roman"/>
                <a:cs typeface="Times New Roman"/>
              </a:rPr>
              <a:t>otras </a:t>
            </a:r>
            <a:r>
              <a:rPr sz="3600" spc="-5" dirty="0">
                <a:solidFill>
                  <a:srgbClr val="453533"/>
                </a:solidFill>
                <a:latin typeface="Times New Roman"/>
                <a:cs typeface="Times New Roman"/>
              </a:rPr>
              <a:t>competencias más especificas  (cognitivas, emocionales </a:t>
            </a:r>
            <a:r>
              <a:rPr sz="3600" dirty="0">
                <a:solidFill>
                  <a:srgbClr val="453533"/>
                </a:solidFill>
                <a:latin typeface="Times New Roman"/>
                <a:cs typeface="Times New Roman"/>
              </a:rPr>
              <a:t>o  </a:t>
            </a:r>
            <a:r>
              <a:rPr sz="3600" spc="-5" dirty="0">
                <a:solidFill>
                  <a:srgbClr val="453533"/>
                </a:solidFill>
                <a:latin typeface="Times New Roman"/>
                <a:cs typeface="Times New Roman"/>
              </a:rPr>
              <a:t>interpersonales), </a:t>
            </a:r>
            <a:r>
              <a:rPr sz="3600" dirty="0">
                <a:solidFill>
                  <a:srgbClr val="453533"/>
                </a:solidFill>
                <a:latin typeface="Times New Roman"/>
                <a:cs typeface="Times New Roman"/>
              </a:rPr>
              <a:t>o</a:t>
            </a:r>
            <a:r>
              <a:rPr sz="3600" spc="5" dirty="0">
                <a:solidFill>
                  <a:srgbClr val="453533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453533"/>
                </a:solidFill>
                <a:latin typeface="Times New Roman"/>
                <a:cs typeface="Times New Roman"/>
              </a:rPr>
              <a:t>conocimientos.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7869" y="643890"/>
            <a:ext cx="7523480" cy="5041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67890" marR="148590" indent="-1638300">
              <a:lnSpc>
                <a:spcPct val="100000"/>
              </a:lnSpc>
              <a:spcBef>
                <a:spcPts val="100"/>
              </a:spcBef>
            </a:pPr>
            <a:r>
              <a:rPr sz="3600" b="1" i="1" spc="-5" dirty="0">
                <a:solidFill>
                  <a:srgbClr val="785140"/>
                </a:solidFill>
                <a:latin typeface="Times New Roman"/>
                <a:cs typeface="Times New Roman"/>
              </a:rPr>
              <a:t>EJEMPLOS </a:t>
            </a:r>
            <a:r>
              <a:rPr sz="3600" b="1" i="1" spc="5" dirty="0">
                <a:solidFill>
                  <a:srgbClr val="785140"/>
                </a:solidFill>
                <a:latin typeface="Times New Roman"/>
                <a:cs typeface="Times New Roman"/>
              </a:rPr>
              <a:t>DE </a:t>
            </a:r>
            <a:r>
              <a:rPr sz="3600" b="1" i="1" spc="-5" dirty="0">
                <a:solidFill>
                  <a:srgbClr val="785140"/>
                </a:solidFill>
                <a:latin typeface="Times New Roman"/>
                <a:cs typeface="Times New Roman"/>
              </a:rPr>
              <a:t>COMPETENCIAS  </a:t>
            </a:r>
            <a:r>
              <a:rPr sz="3600" b="1" i="1" dirty="0">
                <a:solidFill>
                  <a:srgbClr val="785140"/>
                </a:solidFill>
                <a:latin typeface="Times New Roman"/>
                <a:cs typeface="Times New Roman"/>
              </a:rPr>
              <a:t>INTEGRADORAS</a:t>
            </a:r>
            <a:endParaRPr sz="3600">
              <a:latin typeface="Times New Roman"/>
              <a:cs typeface="Times New Roman"/>
            </a:endParaRPr>
          </a:p>
          <a:p>
            <a:pPr marL="380365" marR="30480" indent="-342900">
              <a:lnSpc>
                <a:spcPct val="90000"/>
              </a:lnSpc>
              <a:spcBef>
                <a:spcPts val="2760"/>
              </a:spcBef>
              <a:buClr>
                <a:srgbClr val="785140"/>
              </a:buClr>
              <a:buSzPct val="65277"/>
              <a:buFont typeface="Wingdings"/>
              <a:buChar char=""/>
              <a:tabLst>
                <a:tab pos="381000" algn="l"/>
              </a:tabLst>
            </a:pPr>
            <a:r>
              <a:rPr sz="3600" spc="-5" dirty="0">
                <a:solidFill>
                  <a:srgbClr val="453533"/>
                </a:solidFill>
                <a:latin typeface="Times New Roman"/>
                <a:cs typeface="Times New Roman"/>
              </a:rPr>
              <a:t>Competencia </a:t>
            </a:r>
            <a:r>
              <a:rPr sz="3600" dirty="0">
                <a:solidFill>
                  <a:srgbClr val="453533"/>
                </a:solidFill>
                <a:latin typeface="Times New Roman"/>
                <a:cs typeface="Times New Roman"/>
              </a:rPr>
              <a:t>para los </a:t>
            </a:r>
            <a:r>
              <a:rPr sz="3600" spc="-5" dirty="0">
                <a:solidFill>
                  <a:srgbClr val="453533"/>
                </a:solidFill>
                <a:latin typeface="Times New Roman"/>
                <a:cs typeface="Times New Roman"/>
              </a:rPr>
              <a:t>acuerdos:  capacidad </a:t>
            </a:r>
            <a:r>
              <a:rPr sz="3600" dirty="0">
                <a:solidFill>
                  <a:srgbClr val="453533"/>
                </a:solidFill>
                <a:latin typeface="Times New Roman"/>
                <a:cs typeface="Times New Roman"/>
              </a:rPr>
              <a:t>para </a:t>
            </a:r>
            <a:r>
              <a:rPr sz="3600" spc="-5" dirty="0">
                <a:solidFill>
                  <a:srgbClr val="453533"/>
                </a:solidFill>
                <a:latin typeface="Times New Roman"/>
                <a:cs typeface="Times New Roman"/>
              </a:rPr>
              <a:t>construir, celebrar,  mantener </a:t>
            </a:r>
            <a:r>
              <a:rPr sz="3600" dirty="0">
                <a:solidFill>
                  <a:srgbClr val="453533"/>
                </a:solidFill>
                <a:latin typeface="Times New Roman"/>
                <a:cs typeface="Times New Roman"/>
              </a:rPr>
              <a:t>y </a:t>
            </a:r>
            <a:r>
              <a:rPr sz="3600" spc="-5" dirty="0">
                <a:solidFill>
                  <a:srgbClr val="453533"/>
                </a:solidFill>
                <a:latin typeface="Times New Roman"/>
                <a:cs typeface="Times New Roman"/>
              </a:rPr>
              <a:t>reestablecer acuerdos entre  </a:t>
            </a:r>
            <a:r>
              <a:rPr sz="3600" dirty="0">
                <a:solidFill>
                  <a:srgbClr val="453533"/>
                </a:solidFill>
                <a:latin typeface="Times New Roman"/>
                <a:cs typeface="Times New Roman"/>
              </a:rPr>
              <a:t>personas o grupos.</a:t>
            </a:r>
            <a:endParaRPr sz="3600">
              <a:latin typeface="Times New Roman"/>
              <a:cs typeface="Times New Roman"/>
            </a:endParaRPr>
          </a:p>
          <a:p>
            <a:pPr marL="380365" marR="131445" indent="-342900">
              <a:lnSpc>
                <a:spcPct val="89900"/>
              </a:lnSpc>
              <a:spcBef>
                <a:spcPts val="894"/>
              </a:spcBef>
              <a:buClr>
                <a:srgbClr val="785140"/>
              </a:buClr>
              <a:buSzPct val="65277"/>
              <a:buFont typeface="Wingdings"/>
              <a:buChar char=""/>
              <a:tabLst>
                <a:tab pos="381000" algn="l"/>
              </a:tabLst>
            </a:pPr>
            <a:r>
              <a:rPr sz="3600" spc="-5" dirty="0">
                <a:solidFill>
                  <a:srgbClr val="453533"/>
                </a:solidFill>
                <a:latin typeface="Times New Roman"/>
                <a:cs typeface="Times New Roman"/>
              </a:rPr>
              <a:t>Competencias </a:t>
            </a:r>
            <a:r>
              <a:rPr sz="3600" dirty="0">
                <a:solidFill>
                  <a:srgbClr val="453533"/>
                </a:solidFill>
                <a:latin typeface="Times New Roman"/>
                <a:cs typeface="Times New Roman"/>
              </a:rPr>
              <a:t>en </a:t>
            </a:r>
            <a:r>
              <a:rPr sz="3600" spc="-5" dirty="0">
                <a:solidFill>
                  <a:srgbClr val="453533"/>
                </a:solidFill>
                <a:latin typeface="Times New Roman"/>
                <a:cs typeface="Times New Roman"/>
              </a:rPr>
              <a:t>el enfrentamiento </a:t>
            </a:r>
            <a:r>
              <a:rPr sz="3600" dirty="0">
                <a:solidFill>
                  <a:srgbClr val="453533"/>
                </a:solidFill>
                <a:latin typeface="Times New Roman"/>
                <a:cs typeface="Times New Roman"/>
              </a:rPr>
              <a:t>de  </a:t>
            </a:r>
            <a:r>
              <a:rPr sz="3600" spc="-10" dirty="0">
                <a:solidFill>
                  <a:srgbClr val="453533"/>
                </a:solidFill>
                <a:latin typeface="Times New Roman"/>
                <a:cs typeface="Times New Roman"/>
              </a:rPr>
              <a:t>la </a:t>
            </a:r>
            <a:r>
              <a:rPr sz="3600" spc="-5" dirty="0">
                <a:solidFill>
                  <a:srgbClr val="453533"/>
                </a:solidFill>
                <a:latin typeface="Times New Roman"/>
                <a:cs typeface="Times New Roman"/>
              </a:rPr>
              <a:t>discriminación: capacidad </a:t>
            </a:r>
            <a:r>
              <a:rPr sz="3600" dirty="0">
                <a:solidFill>
                  <a:srgbClr val="453533"/>
                </a:solidFill>
                <a:latin typeface="Times New Roman"/>
                <a:cs typeface="Times New Roman"/>
              </a:rPr>
              <a:t>para  </a:t>
            </a:r>
            <a:r>
              <a:rPr sz="3600" spc="-5" dirty="0">
                <a:solidFill>
                  <a:srgbClr val="453533"/>
                </a:solidFill>
                <a:latin typeface="Times New Roman"/>
                <a:cs typeface="Times New Roman"/>
              </a:rPr>
              <a:t>identificar </a:t>
            </a:r>
            <a:r>
              <a:rPr sz="3600" dirty="0">
                <a:solidFill>
                  <a:srgbClr val="453533"/>
                </a:solidFill>
                <a:latin typeface="Times New Roman"/>
                <a:cs typeface="Times New Roman"/>
              </a:rPr>
              <a:t>y </a:t>
            </a:r>
            <a:r>
              <a:rPr sz="3600" spc="-5" dirty="0">
                <a:solidFill>
                  <a:srgbClr val="453533"/>
                </a:solidFill>
                <a:latin typeface="Times New Roman"/>
                <a:cs typeface="Times New Roman"/>
              </a:rPr>
              <a:t>enfrentar...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8169" y="529590"/>
            <a:ext cx="8162925" cy="5618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1778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453533"/>
                </a:solidFill>
                <a:latin typeface="Arial"/>
                <a:cs typeface="Arial"/>
              </a:rPr>
              <a:t>...asertivamente situaciones </a:t>
            </a:r>
            <a:r>
              <a:rPr sz="3600" dirty="0">
                <a:solidFill>
                  <a:srgbClr val="453533"/>
                </a:solidFill>
                <a:latin typeface="Arial"/>
                <a:cs typeface="Arial"/>
              </a:rPr>
              <a:t>de  discriminación </a:t>
            </a:r>
            <a:r>
              <a:rPr sz="3600" spc="-5" dirty="0">
                <a:solidFill>
                  <a:srgbClr val="453533"/>
                </a:solidFill>
                <a:latin typeface="Arial"/>
                <a:cs typeface="Arial"/>
              </a:rPr>
              <a:t>generadas, </a:t>
            </a:r>
            <a:r>
              <a:rPr sz="3600" dirty="0">
                <a:solidFill>
                  <a:srgbClr val="453533"/>
                </a:solidFill>
                <a:latin typeface="Arial"/>
                <a:cs typeface="Arial"/>
              </a:rPr>
              <a:t>por ejemplo,  por prejuicios, </a:t>
            </a:r>
            <a:r>
              <a:rPr sz="3600" spc="-5" dirty="0">
                <a:solidFill>
                  <a:srgbClr val="453533"/>
                </a:solidFill>
                <a:latin typeface="Arial"/>
                <a:cs typeface="Arial"/>
              </a:rPr>
              <a:t>estereotipos, exclusiones  </a:t>
            </a:r>
            <a:r>
              <a:rPr sz="3600" dirty="0">
                <a:solidFill>
                  <a:srgbClr val="453533"/>
                </a:solidFill>
                <a:latin typeface="Arial"/>
                <a:cs typeface="Arial"/>
              </a:rPr>
              <a:t>o intolerancia a </a:t>
            </a:r>
            <a:r>
              <a:rPr sz="3600" spc="-5" dirty="0">
                <a:solidFill>
                  <a:srgbClr val="453533"/>
                </a:solidFill>
                <a:latin typeface="Arial"/>
                <a:cs typeface="Arial"/>
              </a:rPr>
              <a:t>la</a:t>
            </a:r>
            <a:r>
              <a:rPr sz="3600" spc="-40" dirty="0">
                <a:solidFill>
                  <a:srgbClr val="453533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453533"/>
                </a:solidFill>
                <a:latin typeface="Arial"/>
                <a:cs typeface="Arial"/>
              </a:rPr>
              <a:t>diferencia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450">
              <a:latin typeface="Arial"/>
              <a:cs typeface="Arial"/>
            </a:endParaRPr>
          </a:p>
          <a:p>
            <a:pPr marL="25400" marR="348615">
              <a:lnSpc>
                <a:spcPct val="100000"/>
              </a:lnSpc>
              <a:buSzPct val="81944"/>
              <a:buChar char="•"/>
              <a:tabLst>
                <a:tab pos="162560" algn="l"/>
              </a:tabLst>
            </a:pPr>
            <a:r>
              <a:rPr sz="3600" spc="-5" dirty="0">
                <a:solidFill>
                  <a:srgbClr val="453533"/>
                </a:solidFill>
                <a:latin typeface="Arial"/>
                <a:cs typeface="Arial"/>
              </a:rPr>
              <a:t>Las anteriores competencias básicas  </a:t>
            </a:r>
            <a:r>
              <a:rPr sz="3600" dirty="0">
                <a:solidFill>
                  <a:srgbClr val="453533"/>
                </a:solidFill>
                <a:latin typeface="Arial"/>
                <a:cs typeface="Arial"/>
              </a:rPr>
              <a:t>se hacen propiamente </a:t>
            </a:r>
            <a:r>
              <a:rPr sz="3600" spc="-5" dirty="0">
                <a:solidFill>
                  <a:srgbClr val="453533"/>
                </a:solidFill>
                <a:latin typeface="Arial"/>
                <a:cs typeface="Arial"/>
              </a:rPr>
              <a:t>competencias  ciudadanas en </a:t>
            </a:r>
            <a:r>
              <a:rPr sz="3600" dirty="0">
                <a:solidFill>
                  <a:srgbClr val="453533"/>
                </a:solidFill>
                <a:latin typeface="Arial"/>
                <a:cs typeface="Arial"/>
              </a:rPr>
              <a:t>el </a:t>
            </a:r>
            <a:r>
              <a:rPr sz="3600" spc="-5" dirty="0">
                <a:solidFill>
                  <a:srgbClr val="453533"/>
                </a:solidFill>
                <a:latin typeface="Arial"/>
                <a:cs typeface="Arial"/>
              </a:rPr>
              <a:t>ámbito </a:t>
            </a:r>
            <a:r>
              <a:rPr sz="3600" dirty="0">
                <a:solidFill>
                  <a:srgbClr val="453533"/>
                </a:solidFill>
                <a:latin typeface="Arial"/>
                <a:cs typeface="Arial"/>
              </a:rPr>
              <a:t>de </a:t>
            </a:r>
            <a:r>
              <a:rPr sz="3600" spc="-5" dirty="0">
                <a:solidFill>
                  <a:srgbClr val="453533"/>
                </a:solidFill>
                <a:latin typeface="Arial"/>
                <a:cs typeface="Arial"/>
              </a:rPr>
              <a:t>la política,  de </a:t>
            </a:r>
            <a:r>
              <a:rPr sz="3600" spc="5" dirty="0">
                <a:solidFill>
                  <a:srgbClr val="453533"/>
                </a:solidFill>
                <a:latin typeface="Arial"/>
                <a:cs typeface="Arial"/>
              </a:rPr>
              <a:t>la </a:t>
            </a:r>
            <a:r>
              <a:rPr sz="3600" spc="-5" dirty="0">
                <a:solidFill>
                  <a:srgbClr val="453533"/>
                </a:solidFill>
                <a:latin typeface="Arial"/>
                <a:cs typeface="Arial"/>
              </a:rPr>
              <a:t>historia </a:t>
            </a:r>
            <a:r>
              <a:rPr sz="3600" dirty="0">
                <a:solidFill>
                  <a:srgbClr val="453533"/>
                </a:solidFill>
                <a:latin typeface="Arial"/>
                <a:cs typeface="Arial"/>
              </a:rPr>
              <a:t>y </a:t>
            </a:r>
            <a:r>
              <a:rPr sz="3600" spc="-5" dirty="0">
                <a:solidFill>
                  <a:srgbClr val="453533"/>
                </a:solidFill>
                <a:latin typeface="Arial"/>
                <a:cs typeface="Arial"/>
              </a:rPr>
              <a:t>de la </a:t>
            </a:r>
            <a:r>
              <a:rPr sz="3600" dirty="0">
                <a:solidFill>
                  <a:srgbClr val="453533"/>
                </a:solidFill>
                <a:latin typeface="Arial"/>
                <a:cs typeface="Arial"/>
              </a:rPr>
              <a:t>Constitución  Colombiana.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070" y="0"/>
            <a:ext cx="885698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320" y="0"/>
            <a:ext cx="884936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6689" y="260350"/>
            <a:ext cx="8849360" cy="6337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69464" marR="5080" indent="-19939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DEFINICIÓN </a:t>
            </a:r>
            <a:r>
              <a:rPr spc="5" dirty="0"/>
              <a:t>DE </a:t>
            </a:r>
            <a:r>
              <a:rPr spc="-5" dirty="0"/>
              <a:t>COMPETENCIAS  </a:t>
            </a:r>
            <a:r>
              <a:rPr i="1" spc="-5" dirty="0"/>
              <a:t>CIUDADANAS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63269" y="2085339"/>
            <a:ext cx="260985" cy="342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50" spc="25" dirty="0">
                <a:solidFill>
                  <a:srgbClr val="785140"/>
                </a:solidFill>
                <a:latin typeface="Wingdings"/>
                <a:cs typeface="Wingdings"/>
              </a:rPr>
              <a:t>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2640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Conjunto de habilidades-cognitivas,  emocionales e interpersonales-,  conocimientos y disposiciones </a:t>
            </a:r>
            <a:r>
              <a:rPr spc="5" dirty="0">
                <a:latin typeface="Times New Roman"/>
                <a:cs typeface="Times New Roman"/>
              </a:rPr>
              <a:t>que,  </a:t>
            </a:r>
            <a:r>
              <a:rPr dirty="0">
                <a:latin typeface="Times New Roman"/>
                <a:cs typeface="Times New Roman"/>
              </a:rPr>
              <a:t>apropiadamente articuladas entre </a:t>
            </a:r>
            <a:r>
              <a:rPr spc="-5" dirty="0">
                <a:latin typeface="Times New Roman"/>
                <a:cs typeface="Times New Roman"/>
              </a:rPr>
              <a:t>sí, </a:t>
            </a:r>
            <a:r>
              <a:rPr spc="5" dirty="0">
                <a:latin typeface="Times New Roman"/>
                <a:cs typeface="Times New Roman"/>
              </a:rPr>
              <a:t>hacen  </a:t>
            </a:r>
            <a:r>
              <a:rPr dirty="0">
                <a:latin typeface="Times New Roman"/>
                <a:cs typeface="Times New Roman"/>
              </a:rPr>
              <a:t>posible </a:t>
            </a:r>
            <a:r>
              <a:rPr spc="5" dirty="0">
                <a:latin typeface="Times New Roman"/>
                <a:cs typeface="Times New Roman"/>
              </a:rPr>
              <a:t>que </a:t>
            </a:r>
            <a:r>
              <a:rPr dirty="0">
                <a:latin typeface="Times New Roman"/>
                <a:cs typeface="Times New Roman"/>
              </a:rPr>
              <a:t>el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ciudadano:</a:t>
            </a: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1400809"/>
            <a:ext cx="6870700" cy="383667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469900" marR="278765" indent="-457200">
              <a:lnSpc>
                <a:spcPts val="3460"/>
              </a:lnSpc>
              <a:spcBef>
                <a:spcPts val="530"/>
              </a:spcBef>
              <a:buClr>
                <a:srgbClr val="453533"/>
              </a:buClr>
              <a:buSzPct val="84375"/>
              <a:buFont typeface="Arial"/>
              <a:buAutoNum type="arabicPeriod"/>
              <a:tabLst>
                <a:tab pos="469265" algn="l"/>
                <a:tab pos="469900" algn="l"/>
                <a:tab pos="2278380" algn="l"/>
              </a:tabLst>
            </a:pPr>
            <a:r>
              <a:rPr sz="3200" spc="-5" dirty="0">
                <a:solidFill>
                  <a:srgbClr val="453533"/>
                </a:solidFill>
                <a:latin typeface="Arial"/>
                <a:cs typeface="Arial"/>
              </a:rPr>
              <a:t>Participe	</a:t>
            </a:r>
            <a:r>
              <a:rPr sz="3200" dirty="0">
                <a:solidFill>
                  <a:srgbClr val="453533"/>
                </a:solidFill>
                <a:latin typeface="Arial"/>
                <a:cs typeface="Arial"/>
              </a:rPr>
              <a:t>constructivamente </a:t>
            </a:r>
            <a:r>
              <a:rPr sz="3200" spc="-5" dirty="0">
                <a:solidFill>
                  <a:srgbClr val="453533"/>
                </a:solidFill>
                <a:latin typeface="Arial"/>
                <a:cs typeface="Arial"/>
              </a:rPr>
              <a:t>en </a:t>
            </a:r>
            <a:r>
              <a:rPr sz="3200" dirty="0">
                <a:solidFill>
                  <a:srgbClr val="453533"/>
                </a:solidFill>
                <a:latin typeface="Arial"/>
                <a:cs typeface="Arial"/>
              </a:rPr>
              <a:t>el  </a:t>
            </a:r>
            <a:r>
              <a:rPr sz="3200" spc="-5" dirty="0">
                <a:solidFill>
                  <a:srgbClr val="453533"/>
                </a:solidFill>
                <a:latin typeface="Arial"/>
                <a:cs typeface="Arial"/>
              </a:rPr>
              <a:t>sistema </a:t>
            </a:r>
            <a:r>
              <a:rPr sz="3200" dirty="0">
                <a:solidFill>
                  <a:srgbClr val="453533"/>
                </a:solidFill>
                <a:latin typeface="Arial"/>
                <a:cs typeface="Arial"/>
              </a:rPr>
              <a:t>democrático, y</a:t>
            </a:r>
            <a:endParaRPr sz="3200">
              <a:latin typeface="Arial"/>
              <a:cs typeface="Arial"/>
            </a:endParaRPr>
          </a:p>
          <a:p>
            <a:pPr marL="469900" marR="5080" indent="-457200">
              <a:lnSpc>
                <a:spcPct val="89900"/>
              </a:lnSpc>
              <a:spcBef>
                <a:spcPts val="1945"/>
              </a:spcBef>
              <a:buSzPct val="84375"/>
              <a:buAutoNum type="arabicPeriod"/>
              <a:tabLst>
                <a:tab pos="469265" algn="l"/>
                <a:tab pos="469900" algn="l"/>
              </a:tabLst>
            </a:pPr>
            <a:r>
              <a:rPr sz="3200" dirty="0">
                <a:solidFill>
                  <a:srgbClr val="453533"/>
                </a:solidFill>
                <a:latin typeface="Arial"/>
                <a:cs typeface="Arial"/>
              </a:rPr>
              <a:t>Establezca y mantenga relaciones  pacíficas, justas, armoniosas y de  cuidado y </a:t>
            </a:r>
            <a:r>
              <a:rPr sz="3200" spc="-5" dirty="0">
                <a:solidFill>
                  <a:srgbClr val="453533"/>
                </a:solidFill>
                <a:latin typeface="Arial"/>
                <a:cs typeface="Arial"/>
              </a:rPr>
              <a:t>beneficio </a:t>
            </a:r>
            <a:r>
              <a:rPr sz="3200" dirty="0">
                <a:solidFill>
                  <a:srgbClr val="453533"/>
                </a:solidFill>
                <a:latin typeface="Arial"/>
                <a:cs typeface="Arial"/>
              </a:rPr>
              <a:t>mutuo consigo  </a:t>
            </a:r>
            <a:r>
              <a:rPr sz="3200" spc="-5" dirty="0">
                <a:solidFill>
                  <a:srgbClr val="453533"/>
                </a:solidFill>
                <a:latin typeface="Arial"/>
                <a:cs typeface="Arial"/>
              </a:rPr>
              <a:t>mismo, </a:t>
            </a:r>
            <a:r>
              <a:rPr sz="3200" dirty="0">
                <a:solidFill>
                  <a:srgbClr val="453533"/>
                </a:solidFill>
                <a:latin typeface="Arial"/>
                <a:cs typeface="Arial"/>
              </a:rPr>
              <a:t>con las personas cercanas,  con sus comunidades, con </a:t>
            </a:r>
            <a:r>
              <a:rPr sz="3200" spc="-5" dirty="0">
                <a:solidFill>
                  <a:srgbClr val="453533"/>
                </a:solidFill>
                <a:latin typeface="Arial"/>
                <a:cs typeface="Arial"/>
              </a:rPr>
              <a:t>los  animales </a:t>
            </a:r>
            <a:r>
              <a:rPr sz="3200" dirty="0">
                <a:solidFill>
                  <a:srgbClr val="453533"/>
                </a:solidFill>
                <a:latin typeface="Arial"/>
                <a:cs typeface="Arial"/>
              </a:rPr>
              <a:t>y con </a:t>
            </a:r>
            <a:r>
              <a:rPr sz="3200" spc="-5" dirty="0">
                <a:solidFill>
                  <a:srgbClr val="453533"/>
                </a:solidFill>
                <a:latin typeface="Arial"/>
                <a:cs typeface="Arial"/>
              </a:rPr>
              <a:t>el medio</a:t>
            </a:r>
            <a:r>
              <a:rPr sz="3200" spc="15" dirty="0">
                <a:solidFill>
                  <a:srgbClr val="453533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453533"/>
                </a:solidFill>
                <a:latin typeface="Arial"/>
                <a:cs typeface="Arial"/>
              </a:rPr>
              <a:t>ambiente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4285" marR="5080" indent="-125095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COMPETENCIAS CIUDADANAS </a:t>
            </a:r>
            <a:r>
              <a:rPr dirty="0"/>
              <a:t>SE  </a:t>
            </a:r>
            <a:r>
              <a:rPr i="1" spc="-5" dirty="0"/>
              <a:t>HACEN VISIBLES </a:t>
            </a:r>
            <a:r>
              <a:rPr i="1" spc="-10" dirty="0"/>
              <a:t>EN</a:t>
            </a:r>
            <a:r>
              <a:rPr i="1" spc="-15" dirty="0"/>
              <a:t> </a:t>
            </a:r>
            <a:r>
              <a:rPr i="1" dirty="0"/>
              <a:t>: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50569" y="2015490"/>
            <a:ext cx="7292340" cy="3704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665" marR="317500" indent="-342900">
              <a:lnSpc>
                <a:spcPct val="100000"/>
              </a:lnSpc>
              <a:spcBef>
                <a:spcPts val="100"/>
              </a:spcBef>
              <a:buClr>
                <a:srgbClr val="785140"/>
              </a:buClr>
              <a:buSzPct val="64285"/>
              <a:buFont typeface="Wingdings"/>
              <a:buChar char=""/>
              <a:tabLst>
                <a:tab pos="367665" algn="l"/>
                <a:tab pos="368300" algn="l"/>
              </a:tabLst>
            </a:pPr>
            <a:r>
              <a:rPr sz="2800" spc="-5" dirty="0">
                <a:solidFill>
                  <a:srgbClr val="453533"/>
                </a:solidFill>
                <a:latin typeface="Times New Roman"/>
                <a:cs typeface="Times New Roman"/>
              </a:rPr>
              <a:t>Respeto, defensa </a:t>
            </a:r>
            <a:r>
              <a:rPr sz="2800" dirty="0">
                <a:solidFill>
                  <a:srgbClr val="453533"/>
                </a:solidFill>
                <a:latin typeface="Times New Roman"/>
                <a:cs typeface="Times New Roman"/>
              </a:rPr>
              <a:t>y </a:t>
            </a:r>
            <a:r>
              <a:rPr sz="2800" spc="-5" dirty="0">
                <a:solidFill>
                  <a:srgbClr val="453533"/>
                </a:solidFill>
                <a:latin typeface="Times New Roman"/>
                <a:cs typeface="Times New Roman"/>
              </a:rPr>
              <a:t>realización </a:t>
            </a:r>
            <a:r>
              <a:rPr sz="2800" dirty="0">
                <a:solidFill>
                  <a:srgbClr val="453533"/>
                </a:solidFill>
                <a:latin typeface="Times New Roman"/>
                <a:cs typeface="Times New Roman"/>
              </a:rPr>
              <a:t>de los </a:t>
            </a:r>
            <a:r>
              <a:rPr sz="2800" spc="-5" dirty="0">
                <a:solidFill>
                  <a:srgbClr val="453533"/>
                </a:solidFill>
                <a:latin typeface="Times New Roman"/>
                <a:cs typeface="Times New Roman"/>
              </a:rPr>
              <a:t>derechos  humanos.</a:t>
            </a:r>
            <a:endParaRPr sz="2800">
              <a:latin typeface="Times New Roman"/>
              <a:cs typeface="Times New Roman"/>
            </a:endParaRPr>
          </a:p>
          <a:p>
            <a:pPr marL="368300" indent="-342900">
              <a:lnSpc>
                <a:spcPct val="100000"/>
              </a:lnSpc>
              <a:spcBef>
                <a:spcPts val="700"/>
              </a:spcBef>
              <a:buClr>
                <a:srgbClr val="785140"/>
              </a:buClr>
              <a:buSzPct val="64285"/>
              <a:buFont typeface="Wingdings"/>
              <a:buChar char=""/>
              <a:tabLst>
                <a:tab pos="367665" algn="l"/>
                <a:tab pos="368300" algn="l"/>
              </a:tabLst>
            </a:pPr>
            <a:r>
              <a:rPr sz="2800" dirty="0">
                <a:solidFill>
                  <a:srgbClr val="453533"/>
                </a:solidFill>
                <a:latin typeface="Times New Roman"/>
                <a:cs typeface="Times New Roman"/>
              </a:rPr>
              <a:t>Convivencia</a:t>
            </a:r>
            <a:r>
              <a:rPr sz="2800" spc="-20" dirty="0">
                <a:solidFill>
                  <a:srgbClr val="4535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53533"/>
                </a:solidFill>
                <a:latin typeface="Times New Roman"/>
                <a:cs typeface="Times New Roman"/>
              </a:rPr>
              <a:t>pacífica.</a:t>
            </a:r>
            <a:endParaRPr sz="2800">
              <a:latin typeface="Times New Roman"/>
              <a:cs typeface="Times New Roman"/>
            </a:endParaRPr>
          </a:p>
          <a:p>
            <a:pPr marL="367665" marR="654685" indent="-342900">
              <a:lnSpc>
                <a:spcPct val="100000"/>
              </a:lnSpc>
              <a:spcBef>
                <a:spcPts val="690"/>
              </a:spcBef>
              <a:buClr>
                <a:srgbClr val="785140"/>
              </a:buClr>
              <a:buSzPct val="64285"/>
              <a:buFont typeface="Wingdings"/>
              <a:buChar char=""/>
              <a:tabLst>
                <a:tab pos="367665" algn="l"/>
                <a:tab pos="368300" algn="l"/>
              </a:tabLst>
            </a:pPr>
            <a:r>
              <a:rPr sz="2800" spc="-5" dirty="0">
                <a:solidFill>
                  <a:srgbClr val="453533"/>
                </a:solidFill>
                <a:latin typeface="Times New Roman"/>
                <a:cs typeface="Times New Roman"/>
              </a:rPr>
              <a:t>Participación </a:t>
            </a:r>
            <a:r>
              <a:rPr sz="2800" dirty="0">
                <a:solidFill>
                  <a:srgbClr val="453533"/>
                </a:solidFill>
                <a:latin typeface="Times New Roman"/>
                <a:cs typeface="Times New Roman"/>
              </a:rPr>
              <a:t>y </a:t>
            </a:r>
            <a:r>
              <a:rPr sz="2800" spc="-5" dirty="0">
                <a:solidFill>
                  <a:srgbClr val="453533"/>
                </a:solidFill>
                <a:latin typeface="Times New Roman"/>
                <a:cs typeface="Times New Roman"/>
              </a:rPr>
              <a:t>responsabilidad ciudadana </a:t>
            </a:r>
            <a:r>
              <a:rPr sz="2800" dirty="0">
                <a:solidFill>
                  <a:srgbClr val="453533"/>
                </a:solidFill>
                <a:latin typeface="Times New Roman"/>
                <a:cs typeface="Times New Roman"/>
              </a:rPr>
              <a:t>y  </a:t>
            </a:r>
            <a:r>
              <a:rPr sz="2800" spc="-5" dirty="0">
                <a:solidFill>
                  <a:srgbClr val="453533"/>
                </a:solidFill>
                <a:latin typeface="Times New Roman"/>
                <a:cs typeface="Times New Roman"/>
              </a:rPr>
              <a:t>democrática</a:t>
            </a:r>
            <a:endParaRPr sz="2800">
              <a:latin typeface="Times New Roman"/>
              <a:cs typeface="Times New Roman"/>
            </a:endParaRPr>
          </a:p>
          <a:p>
            <a:pPr marL="367665" marR="17780" indent="-342900">
              <a:lnSpc>
                <a:spcPct val="100000"/>
              </a:lnSpc>
              <a:spcBef>
                <a:spcPts val="700"/>
              </a:spcBef>
              <a:buClr>
                <a:srgbClr val="785140"/>
              </a:buClr>
              <a:buSzPct val="64285"/>
              <a:buFont typeface="Wingdings"/>
              <a:buChar char=""/>
              <a:tabLst>
                <a:tab pos="367665" algn="l"/>
                <a:tab pos="368300" algn="l"/>
              </a:tabLst>
            </a:pPr>
            <a:r>
              <a:rPr sz="2800" dirty="0">
                <a:solidFill>
                  <a:srgbClr val="453533"/>
                </a:solidFill>
                <a:latin typeface="Times New Roman"/>
                <a:cs typeface="Times New Roman"/>
              </a:rPr>
              <a:t>Identidad y </a:t>
            </a:r>
            <a:r>
              <a:rPr sz="2800" spc="-5" dirty="0">
                <a:solidFill>
                  <a:srgbClr val="453533"/>
                </a:solidFill>
                <a:latin typeface="Times New Roman"/>
                <a:cs typeface="Times New Roman"/>
              </a:rPr>
              <a:t>pertenencia: reconocimiento </a:t>
            </a:r>
            <a:r>
              <a:rPr sz="2800" dirty="0">
                <a:solidFill>
                  <a:srgbClr val="453533"/>
                </a:solidFill>
                <a:latin typeface="Times New Roman"/>
                <a:cs typeface="Times New Roman"/>
              </a:rPr>
              <a:t>de </a:t>
            </a:r>
            <a:r>
              <a:rPr sz="2800" spc="5" dirty="0">
                <a:solidFill>
                  <a:srgbClr val="453533"/>
                </a:solidFill>
                <a:latin typeface="Times New Roman"/>
                <a:cs typeface="Times New Roman"/>
              </a:rPr>
              <a:t>la  </a:t>
            </a:r>
            <a:r>
              <a:rPr sz="2800" spc="-5" dirty="0">
                <a:solidFill>
                  <a:srgbClr val="453533"/>
                </a:solidFill>
                <a:latin typeface="Times New Roman"/>
                <a:cs typeface="Times New Roman"/>
              </a:rPr>
              <a:t>diferencia </a:t>
            </a:r>
            <a:r>
              <a:rPr sz="2800" dirty="0">
                <a:solidFill>
                  <a:srgbClr val="453533"/>
                </a:solidFill>
                <a:latin typeface="Times New Roman"/>
                <a:cs typeface="Times New Roman"/>
              </a:rPr>
              <a:t>y </a:t>
            </a:r>
            <a:r>
              <a:rPr sz="2800" spc="-5" dirty="0">
                <a:solidFill>
                  <a:srgbClr val="453533"/>
                </a:solidFill>
                <a:latin typeface="Times New Roman"/>
                <a:cs typeface="Times New Roman"/>
              </a:rPr>
              <a:t>superación </a:t>
            </a:r>
            <a:r>
              <a:rPr sz="2800" spc="5" dirty="0">
                <a:solidFill>
                  <a:srgbClr val="453533"/>
                </a:solidFill>
                <a:latin typeface="Times New Roman"/>
                <a:cs typeface="Times New Roman"/>
              </a:rPr>
              <a:t>de </a:t>
            </a:r>
            <a:r>
              <a:rPr sz="2800" dirty="0">
                <a:solidFill>
                  <a:srgbClr val="453533"/>
                </a:solidFill>
                <a:latin typeface="Times New Roman"/>
                <a:cs typeface="Times New Roman"/>
              </a:rPr>
              <a:t>la </a:t>
            </a:r>
            <a:r>
              <a:rPr sz="2800" spc="-5" dirty="0">
                <a:solidFill>
                  <a:srgbClr val="453533"/>
                </a:solidFill>
                <a:latin typeface="Times New Roman"/>
                <a:cs typeface="Times New Roman"/>
              </a:rPr>
              <a:t>discriminación </a:t>
            </a:r>
            <a:r>
              <a:rPr sz="2800" dirty="0">
                <a:solidFill>
                  <a:srgbClr val="453533"/>
                </a:solidFill>
                <a:latin typeface="Times New Roman"/>
                <a:cs typeface="Times New Roman"/>
              </a:rPr>
              <a:t>y la  </a:t>
            </a:r>
            <a:r>
              <a:rPr sz="2800" spc="-5" dirty="0">
                <a:solidFill>
                  <a:srgbClr val="453533"/>
                </a:solidFill>
                <a:latin typeface="Times New Roman"/>
                <a:cs typeface="Times New Roman"/>
              </a:rPr>
              <a:t>exclusión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6870" y="627379"/>
            <a:ext cx="7994015" cy="4110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9889" marR="449580" indent="-765810">
              <a:lnSpc>
                <a:spcPct val="100000"/>
              </a:lnSpc>
              <a:spcBef>
                <a:spcPts val="100"/>
              </a:spcBef>
            </a:pPr>
            <a:r>
              <a:rPr sz="2800" b="1" i="1" spc="-10" dirty="0">
                <a:solidFill>
                  <a:srgbClr val="785140"/>
                </a:solidFill>
                <a:latin typeface="Times New Roman"/>
                <a:cs typeface="Times New Roman"/>
              </a:rPr>
              <a:t>COMPETENCIAS BÁSICAS NECESARIAS  </a:t>
            </a:r>
            <a:r>
              <a:rPr sz="2800" b="1" i="1" spc="-5" dirty="0">
                <a:solidFill>
                  <a:srgbClr val="785140"/>
                </a:solidFill>
                <a:latin typeface="Times New Roman"/>
                <a:cs typeface="Times New Roman"/>
              </a:rPr>
              <a:t>PARA </a:t>
            </a:r>
            <a:r>
              <a:rPr sz="2800" b="1" i="1" dirty="0">
                <a:solidFill>
                  <a:srgbClr val="785140"/>
                </a:solidFill>
                <a:latin typeface="Times New Roman"/>
                <a:cs typeface="Times New Roman"/>
              </a:rPr>
              <a:t>LA </a:t>
            </a:r>
            <a:r>
              <a:rPr sz="2800" b="1" i="1" spc="-5" dirty="0">
                <a:solidFill>
                  <a:srgbClr val="785140"/>
                </a:solidFill>
                <a:latin typeface="Times New Roman"/>
                <a:cs typeface="Times New Roman"/>
              </a:rPr>
              <a:t>ACCIÓN</a:t>
            </a:r>
            <a:r>
              <a:rPr sz="2800" b="1" i="1" spc="-70" dirty="0">
                <a:solidFill>
                  <a:srgbClr val="785140"/>
                </a:solidFill>
                <a:latin typeface="Times New Roman"/>
                <a:cs typeface="Times New Roman"/>
              </a:rPr>
              <a:t> </a:t>
            </a:r>
            <a:r>
              <a:rPr sz="2800" b="1" i="1" spc="-10" dirty="0">
                <a:solidFill>
                  <a:srgbClr val="785140"/>
                </a:solidFill>
                <a:latin typeface="Times New Roman"/>
                <a:cs typeface="Times New Roman"/>
              </a:rPr>
              <a:t>CIUDADANA</a:t>
            </a:r>
            <a:endParaRPr sz="2800">
              <a:latin typeface="Times New Roman"/>
              <a:cs typeface="Times New Roman"/>
            </a:endParaRPr>
          </a:p>
          <a:p>
            <a:pPr marL="244475" indent="-207010">
              <a:lnSpc>
                <a:spcPct val="100000"/>
              </a:lnSpc>
              <a:spcBef>
                <a:spcPts val="1810"/>
              </a:spcBef>
              <a:buClr>
                <a:srgbClr val="785140"/>
              </a:buClr>
              <a:buSzPct val="60714"/>
              <a:buFont typeface="Wingdings"/>
              <a:buChar char=""/>
              <a:tabLst>
                <a:tab pos="245110" algn="l"/>
              </a:tabLst>
            </a:pPr>
            <a:r>
              <a:rPr sz="2800" spc="-5" dirty="0">
                <a:solidFill>
                  <a:srgbClr val="453533"/>
                </a:solidFill>
                <a:latin typeface="Times New Roman"/>
                <a:cs typeface="Times New Roman"/>
              </a:rPr>
              <a:t>Conocimientos</a:t>
            </a:r>
            <a:endParaRPr sz="2800">
              <a:latin typeface="Times New Roman"/>
              <a:cs typeface="Times New Roman"/>
            </a:endParaRPr>
          </a:p>
          <a:p>
            <a:pPr marL="244475" indent="-207010">
              <a:lnSpc>
                <a:spcPct val="100000"/>
              </a:lnSpc>
              <a:spcBef>
                <a:spcPts val="700"/>
              </a:spcBef>
              <a:buClr>
                <a:srgbClr val="785140"/>
              </a:buClr>
              <a:buSzPct val="60714"/>
              <a:buFont typeface="Wingdings"/>
              <a:buChar char=""/>
              <a:tabLst>
                <a:tab pos="245110" algn="l"/>
              </a:tabLst>
            </a:pPr>
            <a:r>
              <a:rPr sz="2800" spc="-5" dirty="0">
                <a:solidFill>
                  <a:srgbClr val="453533"/>
                </a:solidFill>
                <a:latin typeface="Times New Roman"/>
                <a:cs typeface="Times New Roman"/>
              </a:rPr>
              <a:t>Competencias</a:t>
            </a:r>
            <a:r>
              <a:rPr sz="2800" spc="-10" dirty="0">
                <a:solidFill>
                  <a:srgbClr val="4535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53533"/>
                </a:solidFill>
                <a:latin typeface="Times New Roman"/>
                <a:cs typeface="Times New Roman"/>
              </a:rPr>
              <a:t>cognitivas</a:t>
            </a:r>
            <a:endParaRPr sz="2800">
              <a:latin typeface="Times New Roman"/>
              <a:cs typeface="Times New Roman"/>
            </a:endParaRPr>
          </a:p>
          <a:p>
            <a:pPr marL="244475" indent="-207010">
              <a:lnSpc>
                <a:spcPct val="100000"/>
              </a:lnSpc>
              <a:spcBef>
                <a:spcPts val="690"/>
              </a:spcBef>
              <a:buClr>
                <a:srgbClr val="785140"/>
              </a:buClr>
              <a:buSzPct val="60714"/>
              <a:buFont typeface="Wingdings"/>
              <a:buChar char=""/>
              <a:tabLst>
                <a:tab pos="245110" algn="l"/>
              </a:tabLst>
            </a:pPr>
            <a:r>
              <a:rPr sz="2800" spc="-5" dirty="0">
                <a:solidFill>
                  <a:srgbClr val="453533"/>
                </a:solidFill>
                <a:latin typeface="Times New Roman"/>
                <a:cs typeface="Times New Roman"/>
              </a:rPr>
              <a:t>Competencias</a:t>
            </a:r>
            <a:r>
              <a:rPr sz="2800" spc="-10" dirty="0">
                <a:solidFill>
                  <a:srgbClr val="4535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53533"/>
                </a:solidFill>
                <a:latin typeface="Times New Roman"/>
                <a:cs typeface="Times New Roman"/>
              </a:rPr>
              <a:t>emocionales</a:t>
            </a:r>
            <a:endParaRPr sz="2800">
              <a:latin typeface="Times New Roman"/>
              <a:cs typeface="Times New Roman"/>
            </a:endParaRPr>
          </a:p>
          <a:p>
            <a:pPr marL="244475" indent="-207010">
              <a:lnSpc>
                <a:spcPct val="100000"/>
              </a:lnSpc>
              <a:spcBef>
                <a:spcPts val="700"/>
              </a:spcBef>
              <a:buClr>
                <a:srgbClr val="785140"/>
              </a:buClr>
              <a:buSzPct val="60714"/>
              <a:buFont typeface="Wingdings"/>
              <a:buChar char=""/>
              <a:tabLst>
                <a:tab pos="245110" algn="l"/>
              </a:tabLst>
            </a:pPr>
            <a:r>
              <a:rPr sz="2800" spc="-5" dirty="0">
                <a:solidFill>
                  <a:srgbClr val="453533"/>
                </a:solidFill>
                <a:latin typeface="Times New Roman"/>
                <a:cs typeface="Times New Roman"/>
              </a:rPr>
              <a:t>Competencias</a:t>
            </a:r>
            <a:r>
              <a:rPr sz="2800" spc="-10" dirty="0">
                <a:solidFill>
                  <a:srgbClr val="4535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53533"/>
                </a:solidFill>
                <a:latin typeface="Times New Roman"/>
                <a:cs typeface="Times New Roman"/>
              </a:rPr>
              <a:t>comunicativas</a:t>
            </a:r>
            <a:endParaRPr sz="2800">
              <a:latin typeface="Times New Roman"/>
              <a:cs typeface="Times New Roman"/>
            </a:endParaRPr>
          </a:p>
          <a:p>
            <a:pPr marL="38100" marR="30480">
              <a:lnSpc>
                <a:spcPct val="120500"/>
              </a:lnSpc>
              <a:spcBef>
                <a:spcPts val="10"/>
              </a:spcBef>
            </a:pPr>
            <a:r>
              <a:rPr sz="2800" spc="-5" dirty="0">
                <a:solidFill>
                  <a:srgbClr val="453533"/>
                </a:solidFill>
                <a:latin typeface="Times New Roman"/>
                <a:cs typeface="Times New Roman"/>
              </a:rPr>
              <a:t>Estas competencias deben estar articuladas entre sí para  Llevar </a:t>
            </a:r>
            <a:r>
              <a:rPr sz="2800" dirty="0">
                <a:solidFill>
                  <a:srgbClr val="453533"/>
                </a:solidFill>
                <a:latin typeface="Times New Roman"/>
                <a:cs typeface="Times New Roman"/>
              </a:rPr>
              <a:t>a </a:t>
            </a:r>
            <a:r>
              <a:rPr sz="2800" spc="-5" dirty="0">
                <a:solidFill>
                  <a:srgbClr val="453533"/>
                </a:solidFill>
                <a:latin typeface="Times New Roman"/>
                <a:cs typeface="Times New Roman"/>
              </a:rPr>
              <a:t>cabo </a:t>
            </a:r>
            <a:r>
              <a:rPr sz="2800" dirty="0">
                <a:solidFill>
                  <a:srgbClr val="453533"/>
                </a:solidFill>
                <a:latin typeface="Times New Roman"/>
                <a:cs typeface="Times New Roman"/>
              </a:rPr>
              <a:t>una </a:t>
            </a:r>
            <a:r>
              <a:rPr sz="2800" spc="-5" dirty="0">
                <a:solidFill>
                  <a:srgbClr val="453533"/>
                </a:solidFill>
                <a:latin typeface="Times New Roman"/>
                <a:cs typeface="Times New Roman"/>
              </a:rPr>
              <a:t>acción ciudadana</a:t>
            </a:r>
            <a:r>
              <a:rPr sz="2800" spc="-60" dirty="0">
                <a:solidFill>
                  <a:srgbClr val="4535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53533"/>
                </a:solidFill>
                <a:latin typeface="Times New Roman"/>
                <a:cs typeface="Times New Roman"/>
              </a:rPr>
              <a:t>competente.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518159"/>
            <a:ext cx="8066405" cy="591312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401320" marR="53340" indent="-388620">
              <a:lnSpc>
                <a:spcPts val="3460"/>
              </a:lnSpc>
              <a:spcBef>
                <a:spcPts val="530"/>
              </a:spcBef>
              <a:tabLst>
                <a:tab pos="2892425" algn="l"/>
              </a:tabLst>
            </a:pPr>
            <a:r>
              <a:rPr sz="3200" dirty="0">
                <a:solidFill>
                  <a:srgbClr val="453533"/>
                </a:solidFill>
                <a:latin typeface="Arial"/>
                <a:cs typeface="Arial"/>
              </a:rPr>
              <a:t>Por </a:t>
            </a:r>
            <a:r>
              <a:rPr sz="3200" spc="-5" dirty="0">
                <a:solidFill>
                  <a:srgbClr val="453533"/>
                </a:solidFill>
                <a:latin typeface="Arial"/>
                <a:cs typeface="Arial"/>
              </a:rPr>
              <a:t>ejemplo, </a:t>
            </a:r>
            <a:r>
              <a:rPr sz="3200" dirty="0">
                <a:solidFill>
                  <a:srgbClr val="453533"/>
                </a:solidFill>
                <a:latin typeface="Arial"/>
                <a:cs typeface="Arial"/>
              </a:rPr>
              <a:t>para resolver pacíficamente un  </a:t>
            </a:r>
            <a:r>
              <a:rPr sz="3200" spc="-5" dirty="0">
                <a:solidFill>
                  <a:srgbClr val="453533"/>
                </a:solidFill>
                <a:latin typeface="Arial"/>
                <a:cs typeface="Arial"/>
              </a:rPr>
              <a:t>conflicto</a:t>
            </a:r>
            <a:r>
              <a:rPr sz="3200" spc="15" dirty="0">
                <a:solidFill>
                  <a:srgbClr val="45353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453533"/>
                </a:solidFill>
                <a:latin typeface="Arial"/>
                <a:cs typeface="Arial"/>
              </a:rPr>
              <a:t>son	necesarios:</a:t>
            </a:r>
            <a:endParaRPr sz="3200">
              <a:latin typeface="Arial"/>
              <a:cs typeface="Arial"/>
            </a:endParaRPr>
          </a:p>
          <a:p>
            <a:pPr marL="401320" marR="344805" indent="-388620">
              <a:lnSpc>
                <a:spcPts val="3450"/>
              </a:lnSpc>
              <a:spcBef>
                <a:spcPts val="2000"/>
              </a:spcBef>
              <a:buSzPct val="84375"/>
              <a:buAutoNum type="arabicPeriod" startAt="2"/>
              <a:tabLst>
                <a:tab pos="401320" algn="l"/>
              </a:tabLst>
            </a:pPr>
            <a:r>
              <a:rPr sz="3200" dirty="0">
                <a:solidFill>
                  <a:srgbClr val="453533"/>
                </a:solidFill>
                <a:latin typeface="Arial"/>
                <a:cs typeface="Arial"/>
              </a:rPr>
              <a:t>Habilidades cognitivas (como </a:t>
            </a:r>
            <a:r>
              <a:rPr sz="3200" spc="-10" dirty="0">
                <a:solidFill>
                  <a:srgbClr val="453533"/>
                </a:solidFill>
                <a:latin typeface="Arial"/>
                <a:cs typeface="Arial"/>
              </a:rPr>
              <a:t>la </a:t>
            </a:r>
            <a:r>
              <a:rPr sz="3200" spc="-5" dirty="0">
                <a:solidFill>
                  <a:srgbClr val="453533"/>
                </a:solidFill>
                <a:latin typeface="Arial"/>
                <a:cs typeface="Arial"/>
              </a:rPr>
              <a:t>toma de  </a:t>
            </a:r>
            <a:r>
              <a:rPr sz="3200" dirty="0">
                <a:solidFill>
                  <a:srgbClr val="453533"/>
                </a:solidFill>
                <a:latin typeface="Arial"/>
                <a:cs typeface="Arial"/>
              </a:rPr>
              <a:t>perspectiva)</a:t>
            </a:r>
            <a:endParaRPr sz="3200">
              <a:latin typeface="Arial"/>
              <a:cs typeface="Arial"/>
            </a:endParaRPr>
          </a:p>
          <a:p>
            <a:pPr marL="401320" marR="5080" indent="-388620">
              <a:lnSpc>
                <a:spcPts val="3450"/>
              </a:lnSpc>
              <a:spcBef>
                <a:spcPts val="2000"/>
              </a:spcBef>
              <a:buSzPct val="84375"/>
              <a:buAutoNum type="arabicPeriod" startAt="2"/>
              <a:tabLst>
                <a:tab pos="401320" algn="l"/>
              </a:tabLst>
            </a:pPr>
            <a:r>
              <a:rPr sz="3200" dirty="0">
                <a:solidFill>
                  <a:srgbClr val="453533"/>
                </a:solidFill>
                <a:latin typeface="Arial"/>
                <a:cs typeface="Arial"/>
              </a:rPr>
              <a:t>Habilidades emocionales </a:t>
            </a:r>
            <a:r>
              <a:rPr sz="3200" spc="-5" dirty="0">
                <a:solidFill>
                  <a:srgbClr val="453533"/>
                </a:solidFill>
                <a:latin typeface="Arial"/>
                <a:cs typeface="Arial"/>
              </a:rPr>
              <a:t>(como </a:t>
            </a:r>
            <a:r>
              <a:rPr sz="3200" dirty="0">
                <a:solidFill>
                  <a:srgbClr val="453533"/>
                </a:solidFill>
                <a:latin typeface="Arial"/>
                <a:cs typeface="Arial"/>
              </a:rPr>
              <a:t>el </a:t>
            </a:r>
            <a:r>
              <a:rPr sz="3200" spc="-5" dirty="0">
                <a:solidFill>
                  <a:srgbClr val="453533"/>
                </a:solidFill>
                <a:latin typeface="Arial"/>
                <a:cs typeface="Arial"/>
              </a:rPr>
              <a:t>manejo  </a:t>
            </a:r>
            <a:r>
              <a:rPr sz="3200" dirty="0">
                <a:solidFill>
                  <a:srgbClr val="453533"/>
                </a:solidFill>
                <a:latin typeface="Arial"/>
                <a:cs typeface="Arial"/>
              </a:rPr>
              <a:t>de </a:t>
            </a:r>
            <a:r>
              <a:rPr sz="3200" spc="-5" dirty="0">
                <a:solidFill>
                  <a:srgbClr val="453533"/>
                </a:solidFill>
                <a:latin typeface="Arial"/>
                <a:cs typeface="Arial"/>
              </a:rPr>
              <a:t>la</a:t>
            </a:r>
            <a:r>
              <a:rPr sz="3200" dirty="0">
                <a:solidFill>
                  <a:srgbClr val="453533"/>
                </a:solidFill>
                <a:latin typeface="Arial"/>
                <a:cs typeface="Arial"/>
              </a:rPr>
              <a:t> rabia)</a:t>
            </a:r>
            <a:endParaRPr sz="3200">
              <a:latin typeface="Arial"/>
              <a:cs typeface="Arial"/>
            </a:endParaRPr>
          </a:p>
          <a:p>
            <a:pPr marL="401320" marR="954405" indent="-388620">
              <a:lnSpc>
                <a:spcPts val="3450"/>
              </a:lnSpc>
              <a:spcBef>
                <a:spcPts val="2010"/>
              </a:spcBef>
              <a:buSzPct val="84375"/>
              <a:buAutoNum type="arabicPeriod" startAt="2"/>
              <a:tabLst>
                <a:tab pos="401320" algn="l"/>
              </a:tabLst>
            </a:pPr>
            <a:r>
              <a:rPr sz="3200" dirty="0">
                <a:solidFill>
                  <a:srgbClr val="453533"/>
                </a:solidFill>
                <a:latin typeface="Arial"/>
                <a:cs typeface="Arial"/>
              </a:rPr>
              <a:t>Habilidades interpersonales (como </a:t>
            </a:r>
            <a:r>
              <a:rPr sz="3200" spc="-10" dirty="0">
                <a:solidFill>
                  <a:srgbClr val="453533"/>
                </a:solidFill>
                <a:latin typeface="Arial"/>
                <a:cs typeface="Arial"/>
              </a:rPr>
              <a:t>la  </a:t>
            </a:r>
            <a:r>
              <a:rPr sz="3200" dirty="0">
                <a:solidFill>
                  <a:srgbClr val="453533"/>
                </a:solidFill>
                <a:latin typeface="Arial"/>
                <a:cs typeface="Arial"/>
              </a:rPr>
              <a:t>comunicación asertiva),</a:t>
            </a:r>
            <a:r>
              <a:rPr sz="3200" spc="-5" dirty="0">
                <a:solidFill>
                  <a:srgbClr val="45353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453533"/>
                </a:solidFill>
                <a:latin typeface="Arial"/>
                <a:cs typeface="Arial"/>
              </a:rPr>
              <a:t>y</a:t>
            </a:r>
            <a:endParaRPr sz="3200">
              <a:latin typeface="Arial"/>
              <a:cs typeface="Arial"/>
            </a:endParaRPr>
          </a:p>
          <a:p>
            <a:pPr marL="401320" marR="659765" indent="-388620">
              <a:lnSpc>
                <a:spcPts val="3450"/>
              </a:lnSpc>
              <a:spcBef>
                <a:spcPts val="2000"/>
              </a:spcBef>
              <a:buSzPct val="84375"/>
              <a:buAutoNum type="arabicPeriod" startAt="2"/>
              <a:tabLst>
                <a:tab pos="401320" algn="l"/>
              </a:tabLst>
            </a:pPr>
            <a:r>
              <a:rPr sz="3200" dirty="0">
                <a:solidFill>
                  <a:srgbClr val="453533"/>
                </a:solidFill>
                <a:latin typeface="Arial"/>
                <a:cs typeface="Arial"/>
              </a:rPr>
              <a:t>El uso </a:t>
            </a:r>
            <a:r>
              <a:rPr sz="3200" spc="-5" dirty="0">
                <a:solidFill>
                  <a:srgbClr val="453533"/>
                </a:solidFill>
                <a:latin typeface="Arial"/>
                <a:cs typeface="Arial"/>
              </a:rPr>
              <a:t>de </a:t>
            </a:r>
            <a:r>
              <a:rPr sz="3200" dirty="0">
                <a:solidFill>
                  <a:srgbClr val="453533"/>
                </a:solidFill>
                <a:latin typeface="Arial"/>
                <a:cs typeface="Arial"/>
              </a:rPr>
              <a:t>determinados conocimientos  (como </a:t>
            </a:r>
            <a:r>
              <a:rPr sz="3200" spc="-10" dirty="0">
                <a:solidFill>
                  <a:srgbClr val="453533"/>
                </a:solidFill>
                <a:latin typeface="Arial"/>
                <a:cs typeface="Arial"/>
              </a:rPr>
              <a:t>la </a:t>
            </a:r>
            <a:r>
              <a:rPr sz="3200" dirty="0">
                <a:solidFill>
                  <a:srgbClr val="453533"/>
                </a:solidFill>
                <a:latin typeface="Arial"/>
                <a:cs typeface="Arial"/>
              </a:rPr>
              <a:t>comprensión sobre el  escalonamiento </a:t>
            </a:r>
            <a:r>
              <a:rPr sz="3200" spc="-5" dirty="0">
                <a:solidFill>
                  <a:srgbClr val="453533"/>
                </a:solidFill>
                <a:latin typeface="Arial"/>
                <a:cs typeface="Arial"/>
              </a:rPr>
              <a:t>de </a:t>
            </a:r>
            <a:r>
              <a:rPr sz="3200" dirty="0">
                <a:solidFill>
                  <a:srgbClr val="453533"/>
                </a:solidFill>
                <a:latin typeface="Arial"/>
                <a:cs typeface="Arial"/>
              </a:rPr>
              <a:t>los </a:t>
            </a:r>
            <a:r>
              <a:rPr sz="3200" spc="-5" dirty="0">
                <a:solidFill>
                  <a:srgbClr val="453533"/>
                </a:solidFill>
                <a:latin typeface="Arial"/>
                <a:cs typeface="Arial"/>
              </a:rPr>
              <a:t>conflictos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2829" y="535940"/>
            <a:ext cx="3890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Times New Roman"/>
                <a:cs typeface="Times New Roman"/>
              </a:rPr>
              <a:t>CONOCIMIENTOS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63269" y="1405890"/>
            <a:ext cx="7538084" cy="3925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785140"/>
              </a:buClr>
              <a:buSzPct val="64062"/>
              <a:buFont typeface="Wingdings"/>
              <a:buChar char=""/>
              <a:tabLst>
                <a:tab pos="355600" algn="l"/>
              </a:tabLst>
            </a:pPr>
            <a:r>
              <a:rPr sz="3200" spc="-5" dirty="0">
                <a:solidFill>
                  <a:srgbClr val="453533"/>
                </a:solidFill>
                <a:latin typeface="Times New Roman"/>
                <a:cs typeface="Times New Roman"/>
              </a:rPr>
              <a:t>Los </a:t>
            </a:r>
            <a:r>
              <a:rPr sz="3200" dirty="0">
                <a:solidFill>
                  <a:srgbClr val="453533"/>
                </a:solidFill>
                <a:latin typeface="Times New Roman"/>
                <a:cs typeface="Times New Roman"/>
              </a:rPr>
              <a:t>conocimientos permiten identificar el  sistema jurídico, </a:t>
            </a:r>
            <a:r>
              <a:rPr sz="3200" spc="-5" dirty="0">
                <a:solidFill>
                  <a:srgbClr val="453533"/>
                </a:solidFill>
                <a:latin typeface="Times New Roman"/>
                <a:cs typeface="Times New Roman"/>
              </a:rPr>
              <a:t>la </a:t>
            </a:r>
            <a:r>
              <a:rPr sz="3200" dirty="0">
                <a:solidFill>
                  <a:srgbClr val="453533"/>
                </a:solidFill>
                <a:latin typeface="Times New Roman"/>
                <a:cs typeface="Times New Roman"/>
              </a:rPr>
              <a:t>organización social y  política, las instituciones, etc. que están </a:t>
            </a:r>
            <a:r>
              <a:rPr sz="3200" spc="5" dirty="0">
                <a:solidFill>
                  <a:srgbClr val="453533"/>
                </a:solidFill>
                <a:latin typeface="Times New Roman"/>
                <a:cs typeface="Times New Roman"/>
              </a:rPr>
              <a:t>al  </a:t>
            </a:r>
            <a:r>
              <a:rPr sz="3200" dirty="0">
                <a:solidFill>
                  <a:srgbClr val="453533"/>
                </a:solidFill>
                <a:latin typeface="Times New Roman"/>
                <a:cs typeface="Times New Roman"/>
              </a:rPr>
              <a:t>servicio de </a:t>
            </a:r>
            <a:r>
              <a:rPr sz="3200" spc="-5" dirty="0">
                <a:solidFill>
                  <a:srgbClr val="453533"/>
                </a:solidFill>
                <a:latin typeface="Times New Roman"/>
                <a:cs typeface="Times New Roman"/>
              </a:rPr>
              <a:t>los </a:t>
            </a:r>
            <a:r>
              <a:rPr sz="3200" dirty="0">
                <a:solidFill>
                  <a:srgbClr val="453533"/>
                </a:solidFill>
                <a:latin typeface="Times New Roman"/>
                <a:cs typeface="Times New Roman"/>
              </a:rPr>
              <a:t>ciudadanos. También  permite identificar formas de actuar o  momentos propicios para la acción moral, o  herramientas específicas para la solución de  conflictos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469900"/>
            <a:ext cx="50622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i="0" spc="-5" dirty="0">
                <a:solidFill>
                  <a:srgbClr val="453533"/>
                </a:solidFill>
                <a:latin typeface="Arial"/>
                <a:cs typeface="Arial"/>
              </a:rPr>
              <a:t>Ejemplos </a:t>
            </a:r>
            <a:r>
              <a:rPr sz="3000" b="1" i="0" dirty="0">
                <a:solidFill>
                  <a:srgbClr val="453533"/>
                </a:solidFill>
                <a:latin typeface="Arial"/>
                <a:cs typeface="Arial"/>
              </a:rPr>
              <a:t>de</a:t>
            </a:r>
            <a:r>
              <a:rPr sz="3000" b="1" i="0" spc="-50" dirty="0">
                <a:solidFill>
                  <a:srgbClr val="453533"/>
                </a:solidFill>
                <a:latin typeface="Arial"/>
                <a:cs typeface="Arial"/>
              </a:rPr>
              <a:t> </a:t>
            </a:r>
            <a:r>
              <a:rPr sz="3000" b="1" i="0" spc="-5" dirty="0">
                <a:solidFill>
                  <a:srgbClr val="453533"/>
                </a:solidFill>
                <a:latin typeface="Arial"/>
                <a:cs typeface="Arial"/>
              </a:rPr>
              <a:t>conocimientos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85800" y="2195829"/>
            <a:ext cx="139065" cy="414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50" dirty="0">
                <a:solidFill>
                  <a:srgbClr val="453533"/>
                </a:solidFill>
                <a:latin typeface="Arial"/>
                <a:cs typeface="Arial"/>
              </a:rPr>
              <a:t>•</a:t>
            </a:r>
            <a:endParaRPr sz="25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800" y="4077970"/>
            <a:ext cx="139065" cy="414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50" dirty="0">
                <a:solidFill>
                  <a:srgbClr val="453533"/>
                </a:solidFill>
                <a:latin typeface="Arial"/>
                <a:cs typeface="Arial"/>
              </a:rPr>
              <a:t>•</a:t>
            </a:r>
            <a:endParaRPr sz="2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5800" y="1118870"/>
            <a:ext cx="7822565" cy="506984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400685" marR="764540" indent="-388620">
              <a:lnSpc>
                <a:spcPts val="3240"/>
              </a:lnSpc>
              <a:spcBef>
                <a:spcPts val="505"/>
              </a:spcBef>
              <a:buSzPct val="85000"/>
              <a:buChar char="•"/>
              <a:tabLst>
                <a:tab pos="400685" algn="l"/>
                <a:tab pos="401320" algn="l"/>
              </a:tabLst>
            </a:pPr>
            <a:r>
              <a:rPr sz="3000" spc="-5" dirty="0">
                <a:solidFill>
                  <a:srgbClr val="453533"/>
                </a:solidFill>
                <a:latin typeface="Arial"/>
                <a:cs typeface="Arial"/>
              </a:rPr>
              <a:t>Organización del Estado (definida </a:t>
            </a:r>
            <a:r>
              <a:rPr sz="3000" dirty="0">
                <a:solidFill>
                  <a:srgbClr val="453533"/>
                </a:solidFill>
                <a:latin typeface="Arial"/>
                <a:cs typeface="Arial"/>
              </a:rPr>
              <a:t>en </a:t>
            </a:r>
            <a:r>
              <a:rPr sz="3000" spc="5" dirty="0">
                <a:solidFill>
                  <a:srgbClr val="453533"/>
                </a:solidFill>
                <a:latin typeface="Arial"/>
                <a:cs typeface="Arial"/>
              </a:rPr>
              <a:t>la  </a:t>
            </a:r>
            <a:r>
              <a:rPr sz="3000" spc="-5" dirty="0">
                <a:solidFill>
                  <a:srgbClr val="453533"/>
                </a:solidFill>
                <a:latin typeface="Arial"/>
                <a:cs typeface="Arial"/>
              </a:rPr>
              <a:t>constitución)</a:t>
            </a:r>
            <a:endParaRPr sz="3000">
              <a:latin typeface="Arial"/>
              <a:cs typeface="Arial"/>
            </a:endParaRPr>
          </a:p>
          <a:p>
            <a:pPr marL="400685" marR="42545">
              <a:lnSpc>
                <a:spcPct val="89900"/>
              </a:lnSpc>
              <a:spcBef>
                <a:spcPts val="1825"/>
              </a:spcBef>
            </a:pPr>
            <a:r>
              <a:rPr sz="3000" spc="-5" dirty="0">
                <a:solidFill>
                  <a:srgbClr val="453533"/>
                </a:solidFill>
                <a:latin typeface="Arial"/>
                <a:cs typeface="Arial"/>
              </a:rPr>
              <a:t>Naturaleza </a:t>
            </a:r>
            <a:r>
              <a:rPr sz="3000" dirty="0">
                <a:solidFill>
                  <a:srgbClr val="453533"/>
                </a:solidFill>
                <a:latin typeface="Arial"/>
                <a:cs typeface="Arial"/>
              </a:rPr>
              <a:t>y dinámica de los </a:t>
            </a:r>
            <a:r>
              <a:rPr sz="3000" spc="-5" dirty="0">
                <a:solidFill>
                  <a:srgbClr val="453533"/>
                </a:solidFill>
                <a:latin typeface="Arial"/>
                <a:cs typeface="Arial"/>
              </a:rPr>
              <a:t>conflictos (p.  </a:t>
            </a:r>
            <a:r>
              <a:rPr sz="3000" dirty="0">
                <a:solidFill>
                  <a:srgbClr val="453533"/>
                </a:solidFill>
                <a:latin typeface="Arial"/>
                <a:cs typeface="Arial"/>
              </a:rPr>
              <a:t>ej, la posibilidad de que </a:t>
            </a:r>
            <a:r>
              <a:rPr sz="3000" spc="-5" dirty="0">
                <a:solidFill>
                  <a:srgbClr val="453533"/>
                </a:solidFill>
                <a:latin typeface="Arial"/>
                <a:cs typeface="Arial"/>
              </a:rPr>
              <a:t>los conflictos lleven  </a:t>
            </a:r>
            <a:r>
              <a:rPr sz="3000" dirty="0">
                <a:solidFill>
                  <a:srgbClr val="453533"/>
                </a:solidFill>
                <a:latin typeface="Arial"/>
                <a:cs typeface="Arial"/>
              </a:rPr>
              <a:t>a </a:t>
            </a:r>
            <a:r>
              <a:rPr sz="3000" spc="-5" dirty="0">
                <a:solidFill>
                  <a:srgbClr val="453533"/>
                </a:solidFill>
                <a:latin typeface="Arial"/>
                <a:cs typeface="Arial"/>
              </a:rPr>
              <a:t>que </a:t>
            </a:r>
            <a:r>
              <a:rPr sz="3000" dirty="0">
                <a:solidFill>
                  <a:srgbClr val="453533"/>
                </a:solidFill>
                <a:latin typeface="Arial"/>
                <a:cs typeface="Arial"/>
              </a:rPr>
              <a:t>uno gane y el </a:t>
            </a:r>
            <a:r>
              <a:rPr sz="3000" spc="-5" dirty="0">
                <a:solidFill>
                  <a:srgbClr val="453533"/>
                </a:solidFill>
                <a:latin typeface="Arial"/>
                <a:cs typeface="Arial"/>
              </a:rPr>
              <a:t>otro </a:t>
            </a:r>
            <a:r>
              <a:rPr sz="3000" dirty="0">
                <a:solidFill>
                  <a:srgbClr val="453533"/>
                </a:solidFill>
                <a:latin typeface="Arial"/>
                <a:cs typeface="Arial"/>
              </a:rPr>
              <a:t>pierda, </a:t>
            </a:r>
            <a:r>
              <a:rPr sz="3000" spc="-5" dirty="0">
                <a:solidFill>
                  <a:srgbClr val="453533"/>
                </a:solidFill>
                <a:latin typeface="Arial"/>
                <a:cs typeface="Arial"/>
              </a:rPr>
              <a:t>ambos  ganen </a:t>
            </a:r>
            <a:r>
              <a:rPr sz="3000" dirty="0">
                <a:solidFill>
                  <a:srgbClr val="453533"/>
                </a:solidFill>
                <a:latin typeface="Arial"/>
                <a:cs typeface="Arial"/>
              </a:rPr>
              <a:t>o </a:t>
            </a:r>
            <a:r>
              <a:rPr sz="3000" spc="-5" dirty="0">
                <a:solidFill>
                  <a:srgbClr val="453533"/>
                </a:solidFill>
                <a:latin typeface="Arial"/>
                <a:cs typeface="Arial"/>
              </a:rPr>
              <a:t>ambos</a:t>
            </a:r>
            <a:r>
              <a:rPr sz="3000" spc="-15" dirty="0">
                <a:solidFill>
                  <a:srgbClr val="453533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53533"/>
                </a:solidFill>
                <a:latin typeface="Arial"/>
                <a:cs typeface="Arial"/>
              </a:rPr>
              <a:t>pierdan).</a:t>
            </a:r>
            <a:endParaRPr sz="3000">
              <a:latin typeface="Arial"/>
              <a:cs typeface="Arial"/>
            </a:endParaRPr>
          </a:p>
          <a:p>
            <a:pPr marL="400685" marR="5080">
              <a:lnSpc>
                <a:spcPct val="89900"/>
              </a:lnSpc>
              <a:spcBef>
                <a:spcPts val="1875"/>
              </a:spcBef>
              <a:tabLst>
                <a:tab pos="2498090" algn="l"/>
              </a:tabLst>
            </a:pPr>
            <a:r>
              <a:rPr sz="3000" dirty="0">
                <a:solidFill>
                  <a:srgbClr val="453533"/>
                </a:solidFill>
                <a:latin typeface="Arial"/>
                <a:cs typeface="Arial"/>
              </a:rPr>
              <a:t>disposición	y </a:t>
            </a:r>
            <a:r>
              <a:rPr sz="3000" spc="-5" dirty="0">
                <a:solidFill>
                  <a:srgbClr val="453533"/>
                </a:solidFill>
                <a:latin typeface="Arial"/>
                <a:cs typeface="Arial"/>
              </a:rPr>
              <a:t>prejuicios: conocimiento  sobre </a:t>
            </a:r>
            <a:r>
              <a:rPr sz="3000" dirty="0">
                <a:solidFill>
                  <a:srgbClr val="453533"/>
                </a:solidFill>
                <a:latin typeface="Arial"/>
                <a:cs typeface="Arial"/>
              </a:rPr>
              <a:t>los </a:t>
            </a:r>
            <a:r>
              <a:rPr sz="3000" spc="-5" dirty="0">
                <a:solidFill>
                  <a:srgbClr val="453533"/>
                </a:solidFill>
                <a:latin typeface="Arial"/>
                <a:cs typeface="Arial"/>
              </a:rPr>
              <a:t>problemas asociados </a:t>
            </a:r>
            <a:r>
              <a:rPr sz="3000" dirty="0">
                <a:solidFill>
                  <a:srgbClr val="453533"/>
                </a:solidFill>
                <a:latin typeface="Arial"/>
                <a:cs typeface="Arial"/>
              </a:rPr>
              <a:t>con  </a:t>
            </a:r>
            <a:r>
              <a:rPr sz="3000" spc="-5" dirty="0">
                <a:solidFill>
                  <a:srgbClr val="453533"/>
                </a:solidFill>
                <a:latin typeface="Arial"/>
                <a:cs typeface="Arial"/>
              </a:rPr>
              <a:t>suponer que todas </a:t>
            </a:r>
            <a:r>
              <a:rPr sz="3000" dirty="0">
                <a:solidFill>
                  <a:srgbClr val="453533"/>
                </a:solidFill>
                <a:latin typeface="Arial"/>
                <a:cs typeface="Arial"/>
              </a:rPr>
              <a:t>las </a:t>
            </a:r>
            <a:r>
              <a:rPr sz="3000" spc="-5" dirty="0">
                <a:solidFill>
                  <a:srgbClr val="453533"/>
                </a:solidFill>
                <a:latin typeface="Arial"/>
                <a:cs typeface="Arial"/>
              </a:rPr>
              <a:t>personas que  pertenecen </a:t>
            </a:r>
            <a:r>
              <a:rPr sz="3000" dirty="0">
                <a:solidFill>
                  <a:srgbClr val="453533"/>
                </a:solidFill>
                <a:latin typeface="Arial"/>
                <a:cs typeface="Arial"/>
              </a:rPr>
              <a:t>a un </a:t>
            </a:r>
            <a:r>
              <a:rPr sz="3000" spc="-5" dirty="0">
                <a:solidFill>
                  <a:srgbClr val="453533"/>
                </a:solidFill>
                <a:latin typeface="Arial"/>
                <a:cs typeface="Arial"/>
              </a:rPr>
              <a:t>mismo grupo </a:t>
            </a:r>
            <a:r>
              <a:rPr sz="3000" dirty="0">
                <a:solidFill>
                  <a:srgbClr val="453533"/>
                </a:solidFill>
                <a:latin typeface="Arial"/>
                <a:cs typeface="Arial"/>
              </a:rPr>
              <a:t>son </a:t>
            </a:r>
            <a:r>
              <a:rPr sz="3000" spc="-5" dirty="0">
                <a:solidFill>
                  <a:srgbClr val="453533"/>
                </a:solidFill>
                <a:latin typeface="Arial"/>
                <a:cs typeface="Arial"/>
              </a:rPr>
              <a:t>iguales </a:t>
            </a:r>
            <a:r>
              <a:rPr sz="3000" dirty="0">
                <a:solidFill>
                  <a:srgbClr val="453533"/>
                </a:solidFill>
                <a:latin typeface="Arial"/>
                <a:cs typeface="Arial"/>
              </a:rPr>
              <a:t>o  de </a:t>
            </a:r>
            <a:r>
              <a:rPr sz="3000" spc="-5" dirty="0">
                <a:solidFill>
                  <a:srgbClr val="453533"/>
                </a:solidFill>
                <a:latin typeface="Arial"/>
                <a:cs typeface="Arial"/>
              </a:rPr>
              <a:t>juzgar </a:t>
            </a:r>
            <a:r>
              <a:rPr sz="3000" dirty="0">
                <a:solidFill>
                  <a:srgbClr val="453533"/>
                </a:solidFill>
                <a:latin typeface="Arial"/>
                <a:cs typeface="Arial"/>
              </a:rPr>
              <a:t>a </a:t>
            </a:r>
            <a:r>
              <a:rPr sz="3000" spc="-5" dirty="0">
                <a:solidFill>
                  <a:srgbClr val="453533"/>
                </a:solidFill>
                <a:latin typeface="Arial"/>
                <a:cs typeface="Arial"/>
              </a:rPr>
              <a:t>otros </a:t>
            </a:r>
            <a:r>
              <a:rPr sz="3000" dirty="0">
                <a:solidFill>
                  <a:srgbClr val="453533"/>
                </a:solidFill>
                <a:latin typeface="Arial"/>
                <a:cs typeface="Arial"/>
              </a:rPr>
              <a:t>sin </a:t>
            </a:r>
            <a:r>
              <a:rPr sz="3000" spc="-5" dirty="0">
                <a:solidFill>
                  <a:srgbClr val="453533"/>
                </a:solidFill>
                <a:latin typeface="Arial"/>
                <a:cs typeface="Arial"/>
              </a:rPr>
              <a:t>realmente</a:t>
            </a:r>
            <a:r>
              <a:rPr sz="3000" spc="-45" dirty="0">
                <a:solidFill>
                  <a:srgbClr val="453533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53533"/>
                </a:solidFill>
                <a:latin typeface="Arial"/>
                <a:cs typeface="Arial"/>
              </a:rPr>
              <a:t>conocerlos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1022</Words>
  <Application>Microsoft Office PowerPoint</Application>
  <PresentationFormat>Presentación en pantalla (4:3)</PresentationFormat>
  <Paragraphs>93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</vt:lpstr>
      <vt:lpstr>Calibri</vt:lpstr>
      <vt:lpstr>Tempus Sans ITC</vt:lpstr>
      <vt:lpstr>Times New Roman</vt:lpstr>
      <vt:lpstr>Wingdings</vt:lpstr>
      <vt:lpstr>Office Theme</vt:lpstr>
      <vt:lpstr>COMPETENCIAS CIUDADANAS</vt:lpstr>
      <vt:lpstr>DEFINICIÓN DE COMPETENCIAS</vt:lpstr>
      <vt:lpstr>DEFINICIÓN DE COMPETENCIAS  CIUDADANAS</vt:lpstr>
      <vt:lpstr>Presentación de PowerPoint</vt:lpstr>
      <vt:lpstr>COMPETENCIAS CIUDADANAS SE  HACEN VISIBLES EN :</vt:lpstr>
      <vt:lpstr>Presentación de PowerPoint</vt:lpstr>
      <vt:lpstr>Presentación de PowerPoint</vt:lpstr>
      <vt:lpstr>CONOCIMIENTOS</vt:lpstr>
      <vt:lpstr>Ejemplos de conocimientos</vt:lpstr>
      <vt:lpstr>CONOCIMIENTOS…</vt:lpstr>
      <vt:lpstr>Presentación de PowerPoint</vt:lpstr>
      <vt:lpstr>COMPETENCIAS COGNITIVAS</vt:lpstr>
      <vt:lpstr>Ejemplos de competencias  cognitivas :</vt:lpstr>
      <vt:lpstr>Presentación de PowerPoint</vt:lpstr>
      <vt:lpstr>COMPETENCIAS EMOCIONALES</vt:lpstr>
      <vt:lpstr>Presentación de PowerPoint</vt:lpstr>
      <vt:lpstr>COMPETENCIAS  COMUNICATIVAS</vt:lpstr>
      <vt:lpstr>Presentación de PowerPoint</vt:lpstr>
      <vt:lpstr>Presentación de PowerPoint</vt:lpstr>
      <vt:lpstr>COMPETENCIAS  INTEGRADORAS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MINISTERIO DE EDUCACIÓN NACIONAL REPUBLICA DE COLOMBIA</dc:title>
  <dc:creator>GERENCIA DE PRODUCTO</dc:creator>
  <cp:lastModifiedBy>Nehemías Parada</cp:lastModifiedBy>
  <cp:revision>1</cp:revision>
  <dcterms:created xsi:type="dcterms:W3CDTF">2021-02-15T06:04:45Z</dcterms:created>
  <dcterms:modified xsi:type="dcterms:W3CDTF">2021-02-15T06:07:15Z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2009-11-27T00:00:00Z</vt:filetime>
  </property>
  <property fmtid="{D5CDD505-2E9C-101B-9397-08002B2CF9AE}" pid="3" name="Creator">
    <vt:lpwstr>Impress</vt:lpwstr>
  </property>
  <property fmtid="{D5CDD505-2E9C-101B-9397-08002B2CF9AE}" pid="4" name="LastSaved">
    <vt:filetime>2009-11-27T00:00:00Z</vt:filetime>
  </property>
</Properties>
</file>