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3" r:id="rId6"/>
    <p:sldId id="272" r:id="rId7"/>
    <p:sldId id="257" r:id="rId8"/>
    <p:sldId id="269" r:id="rId9"/>
    <p:sldId id="270" r:id="rId10"/>
    <p:sldId id="27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65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15/02/2021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15/02/2021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15/02/2021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15/02/2021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15/02/2021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15/02/2021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15/02/2021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pedia.com/definiciones/macroeconomi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nomipedia.com/definiciones/microeconomia.html" TargetMode="External"/><Relationship Id="rId5" Type="http://schemas.openxmlformats.org/officeDocument/2006/relationships/hyperlink" Target="https://economipedia.com/definiciones/inflacion.html" TargetMode="External"/><Relationship Id="rId4" Type="http://schemas.openxmlformats.org/officeDocument/2006/relationships/hyperlink" Target="https://economipedia.com/definiciones/economi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pedia.com/definiciones/capitalismo.html" TargetMode="External"/><Relationship Id="rId2" Type="http://schemas.openxmlformats.org/officeDocument/2006/relationships/hyperlink" Target="https://economipedia.com/definiciones/tipos-de-sistemas-economico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hyperlink" Target="https://economipedia.com/definiciones/sistema-economia-mixta.html" TargetMode="External"/><Relationship Id="rId4" Type="http://schemas.openxmlformats.org/officeDocument/2006/relationships/hyperlink" Target="https://economipedia.com/definiciones/socialismo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84313" y="2292093"/>
            <a:ext cx="6454637" cy="2219691"/>
          </a:xfrm>
        </p:spPr>
        <p:txBody>
          <a:bodyPr rtlCol="0" anchor="ctr"/>
          <a:lstStyle/>
          <a:p>
            <a:pPr rtl="0"/>
            <a:r>
              <a:rPr lang="es-ES" dirty="0"/>
              <a:t>MODELSO DE DESARROLLO ECONÓMICO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b="1" dirty="0"/>
              <a:t>CIENCIAS SOCIALES C.V</a:t>
            </a:r>
          </a:p>
        </p:txBody>
      </p:sp>
      <p:pic>
        <p:nvPicPr>
          <p:cNvPr id="8" name="Marcador de posición de imagen 7" descr="Texto&#10;&#10;Descripción generada automáticamente">
            <a:extLst>
              <a:ext uri="{FF2B5EF4-FFF2-40B4-BE49-F238E27FC236}">
                <a16:creationId xmlns:a16="http://schemas.microsoft.com/office/drawing/2014/main" id="{2A90EB6E-4972-4A31-BEDD-42E8CB2EE1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r="19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CAB4E-4E15-4BBB-8626-12931DB1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s-CO" dirty="0"/>
              <a:t>OBJETIVOS DE DESARROLLO SOSTENIBLE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87C85F3-5DD9-408A-B411-3499CB19B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199"/>
            <a:ext cx="5519862" cy="4572001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CA0B31-5999-48D8-A7B2-5896600E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885084" cy="4572000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La Asamblea General adopta la Agenda 2030 para el Desarrollo Sostenible</a:t>
            </a:r>
          </a:p>
          <a:p>
            <a:pPr algn="just"/>
            <a:r>
              <a:rPr lang="es-ES" dirty="0"/>
              <a:t>La Asamblea General de la ONU adoptó hoy la Agenda 2030 para el Desarrollo Sostenible, un plan de acción a favor de las personas, el planeta y la prosperidad, que también tiene la intención de fortalecer la paz universal y el acceso a la justicia.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Estados miembros de la Naciones Unidas aprobaron una resolución en la que reconocen que el mayor desafío del mundo actual es la erradicación de la pobreza y afirman que sin lograrla no puede haber desarrollo sostenible.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7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6FD75E46-27CF-4F56-8411-224337F1E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4" y="1774134"/>
            <a:ext cx="6681673" cy="4295361"/>
          </a:xfrm>
        </p:spPr>
      </p:pic>
    </p:spTree>
    <p:extLst>
      <p:ext uri="{BB962C8B-B14F-4D97-AF65-F5344CB8AC3E}">
        <p14:creationId xmlns:p14="http://schemas.microsoft.com/office/powerpoint/2010/main" val="26191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CONCEPTO DE MODELO  ECONOMICO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615939" cy="4571999"/>
          </a:xfrm>
        </p:spPr>
        <p:txBody>
          <a:bodyPr rtlCol="0">
            <a:normAutofit/>
          </a:bodyPr>
          <a:lstStyle/>
          <a:p>
            <a:r>
              <a:rPr lang="es-ES" b="1" i="0" dirty="0">
                <a:effectLst/>
              </a:rPr>
              <a:t>Un modelo económico es una representación simplificada de un proceso o fenómeno económico.</a:t>
            </a:r>
          </a:p>
          <a:p>
            <a:r>
              <a:rPr lang="es-ES" b="0" i="0" dirty="0">
                <a:effectLst/>
              </a:rPr>
              <a:t>Un modelo económico es una representación simplificada de la relación entre distintas variables que explican cómo opera la economía o un fenómeno en particular de ella. Por ejemplo la variación del precio de un producto en un mercado específico.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F17558B-506C-4DBA-8DCE-1A20D8A3A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1600200"/>
            <a:ext cx="4364742" cy="522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4A2362F8-A7F8-439E-A183-49C31A3B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67" y="3770140"/>
            <a:ext cx="4139915" cy="2606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0DDFCF-6DFF-4A84-9130-16117250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83096"/>
            <a:ext cx="9980682" cy="590065"/>
          </a:xfrm>
        </p:spPr>
        <p:txBody>
          <a:bodyPr>
            <a:normAutofit fontScale="90000"/>
          </a:bodyPr>
          <a:lstStyle/>
          <a:p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1" i="0" dirty="0">
                <a:solidFill>
                  <a:srgbClr val="333333"/>
                </a:solidFill>
                <a:effectLst/>
                <a:latin typeface="Playfair Display"/>
              </a:rPr>
            </a:br>
            <a:b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A22E8-3B9B-4DF1-909A-A4D90108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85006"/>
          </a:xfrm>
        </p:spPr>
        <p:txBody>
          <a:bodyPr/>
          <a:lstStyle/>
          <a:p>
            <a:r>
              <a:rPr lang="es-ES" dirty="0">
                <a:solidFill>
                  <a:srgbClr val="333333"/>
                </a:solidFill>
                <a:latin typeface="Open Sans" panose="020B0606030504020204" pitchFamily="34" charset="0"/>
              </a:rPr>
              <a:t>Los modelos económicos se pueden agrupar en dos grandes categorías: microeconómicos y macroeconómicos.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u="none" strike="noStrike" dirty="0">
                <a:effectLst/>
                <a:latin typeface="Narkisim" panose="020B0604020202020204" pitchFamily="34" charset="-79"/>
                <a:cs typeface="Narkisim" panose="020B0604020202020204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Macroeconómicos</a:t>
            </a:r>
            <a:r>
              <a:rPr lang="es-ES" b="1" i="0" dirty="0">
                <a:effectLst/>
                <a:latin typeface="Narkisim" panose="020B0604020202020204" pitchFamily="34" charset="-79"/>
                <a:cs typeface="Narkisim" panose="020B0604020202020204" pitchFamily="34" charset="-79"/>
              </a:rPr>
              <a:t>:</a:t>
            </a:r>
            <a:r>
              <a:rPr lang="es-ES" b="0" i="0" dirty="0">
                <a:effectLst/>
                <a:latin typeface="Narkisim" panose="020B0604020202020204" pitchFamily="34" charset="-79"/>
                <a:cs typeface="Narkisim" panose="020B0604020202020204" pitchFamily="34" charset="-79"/>
              </a:rPr>
              <a:t> Determinan fenómenos a nivel general o macro de la </a:t>
            </a:r>
            <a:r>
              <a:rPr lang="es-ES" b="1" i="0" u="none" strike="noStrike" dirty="0">
                <a:effectLst/>
                <a:latin typeface="Narkisim" panose="020B0604020202020204" pitchFamily="34" charset="-79"/>
                <a:cs typeface="Narkisim" panose="020B0604020202020204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economía</a:t>
            </a:r>
            <a:r>
              <a:rPr lang="es-ES" b="0" i="0" dirty="0">
                <a:effectLst/>
                <a:latin typeface="Narkisim" panose="020B0604020202020204" pitchFamily="34" charset="-79"/>
                <a:cs typeface="Narkisim" panose="020B0604020202020204" pitchFamily="34" charset="-79"/>
              </a:rPr>
              <a:t>. Por ejemplo: el nivel de producción, la </a:t>
            </a:r>
            <a:r>
              <a:rPr lang="es-ES" b="1" i="0" u="none" strike="noStrike" dirty="0">
                <a:effectLst/>
                <a:latin typeface="Narkisim" panose="020B0604020202020204" pitchFamily="34" charset="-79"/>
                <a:cs typeface="Narkisim" panose="020B0604020202020204" pitchFamily="34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inflación</a:t>
            </a:r>
            <a:r>
              <a:rPr lang="es-ES" b="0" i="0" dirty="0">
                <a:effectLst/>
                <a:latin typeface="Narkisim" panose="020B0604020202020204" pitchFamily="34" charset="-79"/>
                <a:cs typeface="Narkisim" panose="020B0604020202020204" pitchFamily="34" charset="-79"/>
              </a:rPr>
              <a:t>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u="none" strike="noStrike" dirty="0">
                <a:effectLst/>
                <a:latin typeface="Narkisim" panose="020B0604020202020204" pitchFamily="34" charset="-79"/>
                <a:cs typeface="Narkisim" panose="020B0604020202020204" pitchFamily="34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Microeconómicos</a:t>
            </a:r>
            <a:r>
              <a:rPr lang="es-ES" b="1" i="0" dirty="0">
                <a:effectLst/>
                <a:latin typeface="Narkisim" panose="020B0604020202020204" pitchFamily="34" charset="-79"/>
                <a:cs typeface="Narkisim" panose="020B0604020202020204" pitchFamily="34" charset="-79"/>
              </a:rPr>
              <a:t>:</a:t>
            </a:r>
            <a:r>
              <a:rPr lang="es-ES" b="0" i="0" dirty="0">
                <a:effectLst/>
                <a:latin typeface="Narkisim" panose="020B0604020202020204" pitchFamily="34" charset="-79"/>
                <a:cs typeface="Narkisim" panose="020B0604020202020204" pitchFamily="34" charset="-79"/>
              </a:rPr>
              <a:t> Se refieren al estudio de mercados específicos y/o del comportamiento de agentes a nivel individual o en un mercado. </a:t>
            </a: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748858-7B0F-4C46-86CC-D943223BA5D6}"/>
              </a:ext>
            </a:extLst>
          </p:cNvPr>
          <p:cNvSpPr txBox="1"/>
          <p:nvPr/>
        </p:nvSpPr>
        <p:spPr>
          <a:xfrm>
            <a:off x="2160104" y="803829"/>
            <a:ext cx="8640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dirty="0">
                <a:solidFill>
                  <a:srgbClr val="333333"/>
                </a:solidFill>
                <a:effectLst/>
                <a:latin typeface="Playfair Display"/>
              </a:rPr>
              <a:t>TIPO DE MODELOS ECONÓMICOS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691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7779DD9-C87A-4181-94E0-C11DC296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s-CO" b="1" i="0">
                <a:effectLst/>
              </a:rPr>
              <a:t>Modelos o sistemas económicos</a:t>
            </a:r>
            <a:br>
              <a:rPr lang="es-CO" b="1" i="0">
                <a:effectLst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ADCC79-F08A-4EE4-AFDA-5CF7FF416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r>
              <a:rPr lang="es-ES" sz="1900" b="0" i="0">
                <a:effectLst/>
              </a:rPr>
              <a:t>Otra forma de entender el concepto de modelo económico es cuando nos referimos a los </a:t>
            </a:r>
            <a:r>
              <a:rPr lang="es-ES" sz="1900" b="1" i="0" u="none" strike="noStrike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sistemas económicos</a:t>
            </a:r>
            <a:r>
              <a:rPr lang="es-ES" sz="1900" b="0" i="0">
                <a:effectLst/>
              </a:rPr>
              <a:t> o la forma en la que se organiza la economía. En general existen tres tipos de sistemas económicos: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1" i="0">
                <a:effectLst/>
              </a:rPr>
              <a:t>Modelo </a:t>
            </a:r>
            <a:r>
              <a:rPr lang="es-ES" sz="1900" b="1" i="0" u="none" strike="noStrike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capitalista</a:t>
            </a:r>
            <a:r>
              <a:rPr lang="es-ES" sz="1900" b="1" i="0">
                <a:effectLst/>
              </a:rPr>
              <a:t>: Que utiliza el mercado como mecanismo de asignación de los recursos.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1" i="0">
                <a:effectLst/>
              </a:rPr>
              <a:t>Modelo </a:t>
            </a:r>
            <a:r>
              <a:rPr lang="es-ES" sz="1900" b="1" i="0" u="none" strike="noStrike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socialista o planificado</a:t>
            </a:r>
            <a:r>
              <a:rPr lang="es-ES" sz="1900" b="1" i="0">
                <a:effectLst/>
              </a:rPr>
              <a:t>: Se planifica o interviene la economía para lograr determinados objetivos.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1" i="0" u="none" strike="noStrike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Economía mixta</a:t>
            </a:r>
            <a:r>
              <a:rPr lang="es-ES" sz="1900" b="1" i="0">
                <a:effectLst/>
              </a:rPr>
              <a:t>: una combinación de los anteriores.</a:t>
            </a:r>
          </a:p>
          <a:p>
            <a:endParaRPr lang="es-CO" sz="190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D511612E-EF86-4A34-A2DC-AA6BF7BB4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02" y="1417320"/>
            <a:ext cx="4725580" cy="457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4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82C48-420C-45C2-A1E9-F59E99CD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s-CO" dirty="0"/>
              <a:t>MODELOS IMPLEMENTADOS EN COLOMBIA</a:t>
            </a: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A72ACA58-5E5E-48AB-A5CE-D49AE6D4E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71" y="2214162"/>
            <a:ext cx="6430912" cy="3344074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7B1E35-0358-4F38-B67E-3DE08AA7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/>
          <a:p>
            <a:r>
              <a:rPr lang="es-CO" sz="1500" b="1"/>
              <a:t>Primario exportador</a:t>
            </a:r>
            <a:endParaRPr lang="es-CO" sz="1500"/>
          </a:p>
          <a:p>
            <a:r>
              <a:rPr lang="es-CO" sz="1500"/>
              <a:t>Modelo liberal:  El  mercado no se regula por parte del estado, lo que genera competencia.</a:t>
            </a:r>
          </a:p>
          <a:p>
            <a:r>
              <a:rPr lang="es-CO" sz="1500"/>
              <a:t>Modelo Keynesiano: El estado interviene en el sistema financiero (Aumento de aranceles, promoción de la producción agrícola)</a:t>
            </a:r>
          </a:p>
          <a:p>
            <a:r>
              <a:rPr lang="es-CO" sz="1500"/>
              <a:t>Neoliberalismo: </a:t>
            </a:r>
            <a:r>
              <a:rPr lang="es-ES" sz="1500"/>
              <a:t>C</a:t>
            </a:r>
            <a:r>
              <a:rPr lang="es-ES" sz="1500" b="0" i="0">
                <a:effectLst/>
              </a:rPr>
              <a:t>orriente económica y política asociada al capitalismo. Sostiene </a:t>
            </a:r>
            <a:r>
              <a:rPr lang="es-ES" sz="1500" b="1" i="0">
                <a:effectLst/>
              </a:rPr>
              <a:t>que</a:t>
            </a:r>
            <a:r>
              <a:rPr lang="es-ES" sz="1500" b="0" i="0">
                <a:effectLst/>
              </a:rPr>
              <a:t> la economía se debe regir por el libre comercio, estar desregulada y privatizada, es decir, con menor intervención de las políticas del Estado. Defiende el libre mercado capitalista.</a:t>
            </a:r>
            <a:endParaRPr lang="es-CO" sz="1500"/>
          </a:p>
        </p:txBody>
      </p:sp>
    </p:spTree>
    <p:extLst>
      <p:ext uri="{BB962C8B-B14F-4D97-AF65-F5344CB8AC3E}">
        <p14:creationId xmlns:p14="http://schemas.microsoft.com/office/powerpoint/2010/main" val="25822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46</TotalTime>
  <Words>429</Words>
  <Application>Microsoft Office PowerPoint</Application>
  <PresentationFormat>Panorámica</PresentationFormat>
  <Paragraphs>27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Euphemia</vt:lpstr>
      <vt:lpstr>Narkisim</vt:lpstr>
      <vt:lpstr>Open Sans</vt:lpstr>
      <vt:lpstr>Plantagenet Cherokee</vt:lpstr>
      <vt:lpstr>Playfair Display</vt:lpstr>
      <vt:lpstr>Wingdings</vt:lpstr>
      <vt:lpstr>Literatura académica 16 × 9</vt:lpstr>
      <vt:lpstr>MODELSO DE DESARROLLO ECONÓMICO</vt:lpstr>
      <vt:lpstr>OBJETIVOS DE DESARROLLO SOSTENIBLE</vt:lpstr>
      <vt:lpstr>Presentación de PowerPoint</vt:lpstr>
      <vt:lpstr>CONCEPTO DE MODELO  ECONOMICO</vt:lpstr>
      <vt:lpstr>                </vt:lpstr>
      <vt:lpstr>Modelos o sistemas económicos </vt:lpstr>
      <vt:lpstr>MODELOS IMPLEMENTADOS EN COLOMBIA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MODELSO DE DESARROLLO ECONÓMICO</dc:title>
  <dc:creator>Nehemías Parada</dc:creator>
  <cp:lastModifiedBy>Nehemías Parada</cp:lastModifiedBy>
  <cp:revision>12</cp:revision>
  <dcterms:created xsi:type="dcterms:W3CDTF">2021-02-16T03:19:10Z</dcterms:created>
  <dcterms:modified xsi:type="dcterms:W3CDTF">2021-02-16T04:22:42Z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