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797875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4005022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1782026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15247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D14605-7DFC-459C-BE8D-26A61F45D018}" type="datetimeFigureOut">
              <a:rPr lang="es-CO" smtClean="0"/>
              <a:t>10/05/2020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1021471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D14605-7DFC-459C-BE8D-26A61F45D018}" type="datetimeFigureOut">
              <a:rPr lang="es-CO" smtClean="0"/>
              <a:t>10/05/2020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3517832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D14605-7DFC-459C-BE8D-26A61F45D018}" type="datetimeFigureOut">
              <a:rPr lang="es-CO" smtClean="0"/>
              <a:t>10/05/2020</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288685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D14605-7DFC-459C-BE8D-26A61F45D018}" type="datetimeFigureOut">
              <a:rPr lang="es-CO" smtClean="0"/>
              <a:t>10/05/2020</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3370797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D14605-7DFC-459C-BE8D-26A61F45D018}" type="datetimeFigureOut">
              <a:rPr lang="es-CO" smtClean="0"/>
              <a:t>10/05/2020</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246875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D14605-7DFC-459C-BE8D-26A61F45D018}" type="datetimeFigureOut">
              <a:rPr lang="es-CO" smtClean="0"/>
              <a:t>10/05/2020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737399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D14605-7DFC-459C-BE8D-26A61F45D018}" type="datetimeFigureOut">
              <a:rPr lang="es-CO" smtClean="0"/>
              <a:t>10/05/2020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082AFEFB-EAF7-42B9-B894-76801FD9CC54}" type="slidenum">
              <a:rPr lang="es-CO" smtClean="0"/>
              <a:t>‹Nº›</a:t>
            </a:fld>
            <a:endParaRPr lang="es-CO"/>
          </a:p>
        </p:txBody>
      </p:sp>
    </p:spTree>
    <p:extLst>
      <p:ext uri="{BB962C8B-B14F-4D97-AF65-F5344CB8AC3E}">
        <p14:creationId xmlns:p14="http://schemas.microsoft.com/office/powerpoint/2010/main" val="2816018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D14605-7DFC-459C-BE8D-26A61F45D018}" type="datetimeFigureOut">
              <a:rPr lang="es-CO" smtClean="0"/>
              <a:t>10/05/2020</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AFEFB-EAF7-42B9-B894-76801FD9CC54}" type="slidenum">
              <a:rPr lang="es-CO" smtClean="0"/>
              <a:t>‹Nº›</a:t>
            </a:fld>
            <a:endParaRPr lang="es-CO"/>
          </a:p>
        </p:txBody>
      </p:sp>
    </p:spTree>
    <p:extLst>
      <p:ext uri="{BB962C8B-B14F-4D97-AF65-F5344CB8AC3E}">
        <p14:creationId xmlns:p14="http://schemas.microsoft.com/office/powerpoint/2010/main" val="2927488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nj6CKBv2LTE"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meCeWpq7wVg"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TABLA PERIODICA: PERIODICIDAD</a:t>
            </a:r>
            <a:endParaRPr lang="es-CO" dirty="0"/>
          </a:p>
        </p:txBody>
      </p:sp>
      <p:sp>
        <p:nvSpPr>
          <p:cNvPr id="3" name="Subtítulo 2"/>
          <p:cNvSpPr>
            <a:spLocks noGrp="1"/>
          </p:cNvSpPr>
          <p:nvPr>
            <p:ph type="subTitle" idx="1"/>
          </p:nvPr>
        </p:nvSpPr>
        <p:spPr/>
        <p:txBody>
          <a:bodyPr/>
          <a:lstStyle/>
          <a:p>
            <a:endParaRPr lang="es-CO" dirty="0"/>
          </a:p>
        </p:txBody>
      </p:sp>
    </p:spTree>
    <p:extLst>
      <p:ext uri="{BB962C8B-B14F-4D97-AF65-F5344CB8AC3E}">
        <p14:creationId xmlns:p14="http://schemas.microsoft.com/office/powerpoint/2010/main" val="205255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LA PERIODICIDAD</a:t>
            </a:r>
            <a:endParaRPr lang="es-CO" dirty="0"/>
          </a:p>
        </p:txBody>
      </p:sp>
      <p:sp>
        <p:nvSpPr>
          <p:cNvPr id="3" name="Marcador de contenido 2"/>
          <p:cNvSpPr>
            <a:spLocks noGrp="1"/>
          </p:cNvSpPr>
          <p:nvPr>
            <p:ph idx="1"/>
          </p:nvPr>
        </p:nvSpPr>
        <p:spPr/>
        <p:txBody>
          <a:bodyPr/>
          <a:lstStyle/>
          <a:p>
            <a:r>
              <a:rPr lang="es-CO" dirty="0"/>
              <a:t>Son propiedades que presentan los átomos de un elemento y que varían en la Tabla Periódica siguiendo la periodicidad de los grupos y periodos de </a:t>
            </a:r>
            <a:r>
              <a:rPr lang="es-CO" dirty="0" smtClean="0"/>
              <a:t>ésta.</a:t>
            </a:r>
          </a:p>
          <a:p>
            <a:endParaRPr lang="es-CO" dirty="0"/>
          </a:p>
          <a:p>
            <a:pPr marL="0" indent="0">
              <a:buNone/>
            </a:pPr>
            <a:endParaRPr lang="es-CO" dirty="0"/>
          </a:p>
        </p:txBody>
      </p:sp>
      <p:pic>
        <p:nvPicPr>
          <p:cNvPr id="4" name="Imagen 3"/>
          <p:cNvPicPr/>
          <p:nvPr/>
        </p:nvPicPr>
        <p:blipFill rotWithShape="1">
          <a:blip r:embed="rId2"/>
          <a:srcRect l="15195" t="23003" r="45890" b="28996"/>
          <a:stretch/>
        </p:blipFill>
        <p:spPr bwMode="auto">
          <a:xfrm>
            <a:off x="3116687" y="3133591"/>
            <a:ext cx="6503831" cy="304337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38699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RADIO ATOMICO</a:t>
            </a:r>
            <a:endParaRPr lang="es-CO" dirty="0"/>
          </a:p>
        </p:txBody>
      </p:sp>
      <p:sp>
        <p:nvSpPr>
          <p:cNvPr id="3" name="Rectángulo 2"/>
          <p:cNvSpPr/>
          <p:nvPr/>
        </p:nvSpPr>
        <p:spPr>
          <a:xfrm>
            <a:off x="605307" y="1880316"/>
            <a:ext cx="10650827" cy="4524315"/>
          </a:xfrm>
          <a:prstGeom prst="rect">
            <a:avLst/>
          </a:prstGeom>
        </p:spPr>
        <p:txBody>
          <a:bodyPr wrap="square">
            <a:spAutoFit/>
          </a:bodyPr>
          <a:lstStyle/>
          <a:p>
            <a:pPr algn="just"/>
            <a:r>
              <a:rPr lang="es-CO" sz="1200" b="0" i="0" dirty="0" smtClean="0">
                <a:solidFill>
                  <a:srgbClr val="222222"/>
                </a:solidFill>
                <a:effectLst/>
                <a:latin typeface="arial" panose="020B0604020202020204" pitchFamily="34" charset="0"/>
              </a:rPr>
              <a:t>El </a:t>
            </a:r>
            <a:r>
              <a:rPr lang="es-CO" sz="1200" b="1" i="0" dirty="0" smtClean="0">
                <a:solidFill>
                  <a:srgbClr val="222222"/>
                </a:solidFill>
                <a:effectLst/>
                <a:latin typeface="arial" panose="020B0604020202020204" pitchFamily="34" charset="0"/>
              </a:rPr>
              <a:t>radio atómico</a:t>
            </a:r>
            <a:r>
              <a:rPr lang="es-CO" sz="1200" b="0" i="0" dirty="0" smtClean="0">
                <a:solidFill>
                  <a:srgbClr val="222222"/>
                </a:solidFill>
                <a:effectLst/>
                <a:latin typeface="arial" panose="020B0604020202020204" pitchFamily="34" charset="0"/>
              </a:rPr>
              <a:t> representa la distancia que existe entre el núcleo y la capa de valencia (la más externa). Por medio del </a:t>
            </a:r>
            <a:r>
              <a:rPr lang="es-CO" sz="1200" b="1" i="0" dirty="0" smtClean="0">
                <a:solidFill>
                  <a:srgbClr val="222222"/>
                </a:solidFill>
                <a:effectLst/>
                <a:latin typeface="arial" panose="020B0604020202020204" pitchFamily="34" charset="0"/>
              </a:rPr>
              <a:t>radio atómico</a:t>
            </a:r>
            <a:r>
              <a:rPr lang="es-CO" sz="1200" b="0" i="0" dirty="0" smtClean="0">
                <a:solidFill>
                  <a:srgbClr val="222222"/>
                </a:solidFill>
                <a:effectLst/>
                <a:latin typeface="arial" panose="020B0604020202020204" pitchFamily="34" charset="0"/>
              </a:rPr>
              <a:t> es posible determinar el tamaño del átomo.</a:t>
            </a:r>
          </a:p>
          <a:p>
            <a:pPr algn="just"/>
            <a:r>
              <a:rPr lang="es-CO" sz="1200" dirty="0"/>
              <a:t>En un grupo el radio atómico aumenta de arriba hacia abajo. En un período el radio atómico decrece o disminuye al desplazarnos a la derecha. Un elemento ubicado más a la derecha tendrá mayor cantidad de electrones que su vecino de la izquierda. Al tener más electrones tendrá más protones (cargas positivas). Por lo tanto habrá más fuerza de atracción de los electrones hacia el núcleo y esto provocara una reducción aunque sea pequeña del radio atómico ya que la nube electrónica se acercara más al núcleo. </a:t>
            </a:r>
          </a:p>
          <a:p>
            <a:endParaRPr lang="es-CO" b="0" i="0" dirty="0" smtClean="0">
              <a:solidFill>
                <a:srgbClr val="222222"/>
              </a:solidFill>
              <a:effectLst/>
              <a:latin typeface="arial" panose="020B0604020202020204" pitchFamily="34" charset="0"/>
            </a:endParaRPr>
          </a:p>
          <a:p>
            <a:endParaRPr lang="es-CO" b="0" i="0" dirty="0" smtClean="0">
              <a:solidFill>
                <a:srgbClr val="222222"/>
              </a:solidFill>
              <a:effectLst/>
              <a:latin typeface="arial" panose="020B0604020202020204" pitchFamily="34" charset="0"/>
            </a:endParaRPr>
          </a:p>
          <a:p>
            <a:endParaRPr lang="es-CO" b="0" i="0" dirty="0" smtClean="0">
              <a:solidFill>
                <a:srgbClr val="222222"/>
              </a:solidFill>
              <a:effectLst/>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r>
              <a:rPr lang="es-CO" dirty="0" smtClean="0">
                <a:hlinkClick r:id="rId2"/>
              </a:rPr>
              <a:t>https://www.youtube.com/watch?v=nj6CKBv2LTE</a:t>
            </a:r>
            <a:endParaRPr lang="es-CO" dirty="0" smtClean="0">
              <a:solidFill>
                <a:srgbClr val="222222"/>
              </a:solidFill>
              <a:latin typeface="arial" panose="020B0604020202020204" pitchFamily="34" charset="0"/>
            </a:endParaRPr>
          </a:p>
        </p:txBody>
      </p:sp>
      <p:sp>
        <p:nvSpPr>
          <p:cNvPr id="4" name="AutoShape 2" descr="Qué es el radio atómico? - 100C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3047" y="2949263"/>
            <a:ext cx="6555345" cy="3090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992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CARACTER METALICO</a:t>
            </a:r>
            <a:endParaRPr lang="es-CO" dirty="0"/>
          </a:p>
        </p:txBody>
      </p:sp>
      <p:sp>
        <p:nvSpPr>
          <p:cNvPr id="3" name="Rectángulo 2"/>
          <p:cNvSpPr/>
          <p:nvPr/>
        </p:nvSpPr>
        <p:spPr>
          <a:xfrm>
            <a:off x="838200" y="1256690"/>
            <a:ext cx="9645203" cy="4524315"/>
          </a:xfrm>
          <a:prstGeom prst="rect">
            <a:avLst/>
          </a:prstGeom>
        </p:spPr>
        <p:txBody>
          <a:bodyPr wrap="square">
            <a:spAutoFit/>
          </a:bodyPr>
          <a:lstStyle/>
          <a:p>
            <a:r>
              <a:rPr lang="es-CO" b="0" i="0" dirty="0" smtClean="0">
                <a:solidFill>
                  <a:srgbClr val="222222"/>
                </a:solidFill>
                <a:effectLst/>
                <a:latin typeface="arial" panose="020B0604020202020204" pitchFamily="34" charset="0"/>
              </a:rPr>
              <a:t>Un elemento se considera metal desde un punto de vista electrónico cuando cede fácilmente electrones y no tiene tendencia a ganarlos; es decir, los metales son muy poco electronegativos. Un no metal es todo elemento </a:t>
            </a:r>
            <a:r>
              <a:rPr lang="es-CO" b="1" i="0" dirty="0" smtClean="0">
                <a:solidFill>
                  <a:srgbClr val="222222"/>
                </a:solidFill>
                <a:effectLst/>
                <a:latin typeface="arial" panose="020B0604020202020204" pitchFamily="34" charset="0"/>
              </a:rPr>
              <a:t>que</a:t>
            </a:r>
            <a:r>
              <a:rPr lang="es-CO" b="0" i="0" dirty="0" smtClean="0">
                <a:solidFill>
                  <a:srgbClr val="222222"/>
                </a:solidFill>
                <a:effectLst/>
                <a:latin typeface="arial" panose="020B0604020202020204" pitchFamily="34" charset="0"/>
              </a:rPr>
              <a:t> difícilmente cede.</a:t>
            </a:r>
          </a:p>
          <a:p>
            <a:endParaRPr lang="es-CO" b="0" i="0" dirty="0" smtClean="0">
              <a:solidFill>
                <a:srgbClr val="222222"/>
              </a:solidFill>
              <a:effectLst/>
              <a:latin typeface="arial" panose="020B0604020202020204" pitchFamily="34" charset="0"/>
            </a:endParaRPr>
          </a:p>
          <a:p>
            <a:endParaRPr lang="es-CO" b="0" i="0" dirty="0" smtClean="0">
              <a:solidFill>
                <a:srgbClr val="222222"/>
              </a:solidFill>
              <a:effectLst/>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r>
              <a:rPr lang="es-CO" dirty="0" smtClean="0">
                <a:hlinkClick r:id="rId2"/>
              </a:rPr>
              <a:t>https://www.youtube.com/watch?v=meCeWpq7wVg</a:t>
            </a:r>
            <a:endParaRPr lang="es-CO" dirty="0" smtClean="0">
              <a:solidFill>
                <a:srgbClr val="222222"/>
              </a:solidFill>
              <a:latin typeface="arial" panose="020B0604020202020204" pitchFamily="34" charset="0"/>
            </a:endParaRPr>
          </a:p>
          <a:p>
            <a:endParaRPr lang="es-CO" dirty="0"/>
          </a:p>
        </p:txBody>
      </p:sp>
      <p:pic>
        <p:nvPicPr>
          <p:cNvPr id="2050" name="Picture 2" descr="Caracter Metálico - PÉRIODICITÉ CHIMIQ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4374" y="2582252"/>
            <a:ext cx="5884617" cy="2388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7667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ELECTRONEGATIVIDAD</a:t>
            </a:r>
            <a:endParaRPr lang="es-CO" dirty="0"/>
          </a:p>
        </p:txBody>
      </p:sp>
      <p:sp>
        <p:nvSpPr>
          <p:cNvPr id="3" name="Rectángulo 2"/>
          <p:cNvSpPr/>
          <p:nvPr/>
        </p:nvSpPr>
        <p:spPr>
          <a:xfrm>
            <a:off x="155576" y="1313645"/>
            <a:ext cx="11808898" cy="5078313"/>
          </a:xfrm>
          <a:prstGeom prst="rect">
            <a:avLst/>
          </a:prstGeom>
        </p:spPr>
        <p:txBody>
          <a:bodyPr wrap="square">
            <a:spAutoFit/>
          </a:bodyPr>
          <a:lstStyle/>
          <a:p>
            <a:r>
              <a:rPr lang="es-CO" dirty="0" smtClean="0">
                <a:solidFill>
                  <a:srgbClr val="222222"/>
                </a:solidFill>
                <a:latin typeface="arial" panose="020B0604020202020204" pitchFamily="34" charset="0"/>
              </a:rPr>
              <a:t>E</a:t>
            </a:r>
            <a:r>
              <a:rPr lang="es-CO" b="0" i="0" dirty="0" smtClean="0">
                <a:solidFill>
                  <a:srgbClr val="222222"/>
                </a:solidFill>
                <a:effectLst/>
                <a:latin typeface="arial" panose="020B0604020202020204" pitchFamily="34" charset="0"/>
              </a:rPr>
              <a:t>s la capacidad de un átomo para atraer a los electrones hacia sí mismo. ​</a:t>
            </a:r>
            <a:r>
              <a:rPr lang="es-CO" dirty="0"/>
              <a:t>Si su electronegatividad es elevada significa que tiene mucha tendencia a atraer electrones de otro elemento que sería el dador. Los no metales son aceptores, es decir, electronegativos y los metales son electropositivos o sea, dadores de electrones. En la Tabla periódica la electronegatividad aumenta de izquierda a derecha dentro de un mismo período y de abajo hacia arriba dentro de un grupo. El elemento más electronegativo es el Flúor y el más electropositivo es el Francio. La electronegatividad aumenta de izquierda a derecha en los períodos y en los grupos aumenta de abajo hacia arriba y disminuye de arriba hacia abajo</a:t>
            </a:r>
            <a:r>
              <a:rPr lang="es-CO" dirty="0" smtClean="0"/>
              <a:t>. </a:t>
            </a:r>
          </a:p>
          <a:p>
            <a:endParaRPr lang="es-CO" dirty="0" smtClean="0"/>
          </a:p>
          <a:p>
            <a:endParaRPr lang="es-CO" dirty="0"/>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smtClean="0">
              <a:solidFill>
                <a:srgbClr val="222222"/>
              </a:solidFill>
              <a:latin typeface="arial" panose="020B0604020202020204" pitchFamily="34" charset="0"/>
            </a:endParaRPr>
          </a:p>
          <a:p>
            <a:endParaRPr lang="es-CO" dirty="0">
              <a:solidFill>
                <a:srgbClr val="222222"/>
              </a:solidFill>
              <a:latin typeface="arial" panose="020B0604020202020204" pitchFamily="34" charset="0"/>
            </a:endParaRPr>
          </a:p>
          <a:p>
            <a:endParaRPr lang="es-CO" dirty="0"/>
          </a:p>
        </p:txBody>
      </p:sp>
      <p:sp>
        <p:nvSpPr>
          <p:cNvPr id="4" name="AutoShape 2" descr="Valores de electronegatividad de elementos químicos | YouBioit.c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5" name="AutoShape 4" descr="Valores de electronegatividad de elementos químicos | YouBioit.co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3078" name="Picture 6" descr="Valores de electronegatividad de elementos químic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897" y="3245477"/>
            <a:ext cx="6271218" cy="2417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5518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177</Words>
  <Application>Microsoft Office PowerPoint</Application>
  <PresentationFormat>Panorámica</PresentationFormat>
  <Paragraphs>44</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Arial</vt:lpstr>
      <vt:lpstr>Calibri</vt:lpstr>
      <vt:lpstr>Calibri Light</vt:lpstr>
      <vt:lpstr>Tema de Office</vt:lpstr>
      <vt:lpstr>TABLA PERIODICA: PERIODICIDAD</vt:lpstr>
      <vt:lpstr>LA PERIODICIDAD</vt:lpstr>
      <vt:lpstr>RADIO ATOMICO</vt:lpstr>
      <vt:lpstr>CARACTER METALICO</vt:lpstr>
      <vt:lpstr>ELECTRONEGATIVIDAD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TABLA PERIODICA: PERIODICIDAD</dc:title>
  <dc:creator>Usuario</dc:creator>
  <cp:lastModifiedBy>Usuario</cp:lastModifiedBy>
  <cp:revision>11</cp:revision>
  <dcterms:created xsi:type="dcterms:W3CDTF">2020-05-10T22:58:54Z</dcterms:created>
  <dcterms:modified xsi:type="dcterms:W3CDTF">2020-05-11T00:34:55Z</dcterms:modified>
</cp:coreProperties>
</file>