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6" r:id="rId4"/>
    <p:sldId id="259" r:id="rId5"/>
    <p:sldId id="260" r:id="rId6"/>
    <p:sldId id="261" r:id="rId7"/>
    <p:sldId id="277" r:id="rId8"/>
    <p:sldId id="27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084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170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8466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65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39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0958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5898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938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644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773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8297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F7CE3-5D56-4CCA-B536-5A9EE70D5BF3}" type="datetimeFigureOut">
              <a:rPr lang="es-CO" smtClean="0"/>
              <a:t>13/05/2020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7229B-6E37-4153-9370-742BD72D7D2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570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5shccmhz8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10" descr="http://comps.canstockphoto.es/can-stock-photo_csp11131238.jpg"/>
          <p:cNvPicPr>
            <a:picLocks noChangeAspect="1" noChangeArrowheads="1"/>
          </p:cNvPicPr>
          <p:nvPr/>
        </p:nvPicPr>
        <p:blipFill>
          <a:blip r:embed="rId2"/>
          <a:srcRect l="5000" t="3192" r="3333" b="4255"/>
          <a:stretch>
            <a:fillRect/>
          </a:stretch>
        </p:blipFill>
        <p:spPr bwMode="auto">
          <a:xfrm>
            <a:off x="2416943" y="2500306"/>
            <a:ext cx="3929090" cy="414340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781832" y="2786058"/>
            <a:ext cx="3886200" cy="2500330"/>
          </a:xfrm>
        </p:spPr>
        <p:txBody>
          <a:bodyPr>
            <a:normAutofit/>
          </a:bodyPr>
          <a:lstStyle/>
          <a:p>
            <a:pPr algn="ctr"/>
            <a:r>
              <a:rPr lang="es-MX" sz="4400" dirty="0"/>
              <a:t>Introducción a la química orgánica</a:t>
            </a:r>
            <a:endParaRPr lang="es-CO" sz="4400" dirty="0"/>
          </a:p>
        </p:txBody>
      </p:sp>
      <p:pic>
        <p:nvPicPr>
          <p:cNvPr id="24578" name="Picture 2" descr="http://d.mujer.hvimg.com/imagenes/salud/20120925151824.jpg"/>
          <p:cNvPicPr>
            <a:picLocks noChangeAspect="1" noChangeArrowheads="1"/>
          </p:cNvPicPr>
          <p:nvPr/>
        </p:nvPicPr>
        <p:blipFill>
          <a:blip r:embed="rId3"/>
          <a:srcRect l="6061" t="7728" r="3030" b="7267"/>
          <a:stretch>
            <a:fillRect/>
          </a:stretch>
        </p:blipFill>
        <p:spPr bwMode="auto">
          <a:xfrm>
            <a:off x="2009760" y="1166555"/>
            <a:ext cx="2143140" cy="1571636"/>
          </a:xfrm>
          <a:prstGeom prst="rect">
            <a:avLst/>
          </a:prstGeom>
          <a:noFill/>
        </p:spPr>
      </p:pic>
      <p:pic>
        <p:nvPicPr>
          <p:cNvPr id="24580" name="Picture 4" descr="http://www.carulla.com/images/products/869/0000046220049869/0000046221013235_xl_a.jpg"/>
          <p:cNvPicPr>
            <a:picLocks noChangeAspect="1" noChangeArrowheads="1"/>
          </p:cNvPicPr>
          <p:nvPr/>
        </p:nvPicPr>
        <p:blipFill>
          <a:blip r:embed="rId4" cstate="print"/>
          <a:srcRect l="28125" r="25000"/>
          <a:stretch>
            <a:fillRect/>
          </a:stretch>
        </p:blipFill>
        <p:spPr bwMode="auto">
          <a:xfrm>
            <a:off x="5888857" y="1183130"/>
            <a:ext cx="1071570" cy="2286016"/>
          </a:xfrm>
          <a:prstGeom prst="rect">
            <a:avLst/>
          </a:prstGeom>
          <a:noFill/>
        </p:spPr>
      </p:pic>
      <p:pic>
        <p:nvPicPr>
          <p:cNvPr id="24582" name="Picture 6" descr="https://alocubano.files.wordpress.com/2011/09/envases-plasticos-pe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6745" y="1195482"/>
            <a:ext cx="2815595" cy="2071702"/>
          </a:xfrm>
          <a:prstGeom prst="rect">
            <a:avLst/>
          </a:prstGeom>
          <a:noFill/>
        </p:spPr>
      </p:pic>
      <p:sp>
        <p:nvSpPr>
          <p:cNvPr id="24584" name="AutoShape 8" descr="Resultado de imagen para petroleo dibuj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" name="Rectángulo 2"/>
          <p:cNvSpPr/>
          <p:nvPr/>
        </p:nvSpPr>
        <p:spPr>
          <a:xfrm>
            <a:off x="827460" y="216245"/>
            <a:ext cx="101227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_tradnl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INSTITUCIÓN EDUCATIVA MIGUEL  DE CERVANTES SAAVEDRA</a:t>
            </a:r>
            <a:endParaRPr lang="es-CO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s-ES_tradn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Reconocida oficialmente por la Secretaria de Educación Municipal de Ibagué </a:t>
            </a:r>
          </a:p>
          <a:p>
            <a:pPr algn="ctr">
              <a:spcAft>
                <a:spcPts val="0"/>
              </a:spcAft>
            </a:pPr>
            <a:r>
              <a:rPr lang="es-ES_tradnl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AREA CIENCIA NATURALES Y EDUCACION AMBIENTAL</a:t>
            </a:r>
            <a:r>
              <a:rPr lang="es-ES_tradnl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CO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459" y="245587"/>
            <a:ext cx="639763" cy="75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6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1554" t="31999" r="26771" b="23283"/>
          <a:stretch/>
        </p:blipFill>
        <p:spPr>
          <a:xfrm>
            <a:off x="283335" y="283335"/>
            <a:ext cx="11500834" cy="651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1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NIVELES Y SUBNIVELES EN LA CUBIERTA              ELECTRÓNICA</a:t>
            </a:r>
            <a:endParaRPr lang="es-CO" dirty="0"/>
          </a:p>
        </p:txBody>
      </p:sp>
      <p:pic>
        <p:nvPicPr>
          <p:cNvPr id="3" name="Picture 5" descr="niveles y subnive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002657"/>
            <a:ext cx="10444591" cy="390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435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032" t="21436" r="25979" b="19937"/>
          <a:stretch/>
        </p:blipFill>
        <p:spPr>
          <a:xfrm>
            <a:off x="244699" y="463638"/>
            <a:ext cx="1101143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6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ORBITALES 2p</a:t>
            </a:r>
            <a:br>
              <a:rPr lang="es-ES" dirty="0" smtClean="0"/>
            </a:br>
            <a:endParaRPr lang="es-CO" dirty="0"/>
          </a:p>
        </p:txBody>
      </p:sp>
      <p:pic>
        <p:nvPicPr>
          <p:cNvPr id="3" name="Picture 4" descr="ORBITAL 2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5313" y="1950747"/>
            <a:ext cx="9633397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986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ct val="50000"/>
              </a:spcBef>
            </a:pPr>
            <a:r>
              <a:rPr lang="es-ES" dirty="0" smtClean="0"/>
              <a:t>ORBITALES 3 d</a:t>
            </a:r>
            <a:endParaRPr lang="es-ES" dirty="0"/>
          </a:p>
        </p:txBody>
      </p:sp>
      <p:pic>
        <p:nvPicPr>
          <p:cNvPr id="3" name="Picture 4" descr="ORBITAL 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459" y="1789403"/>
            <a:ext cx="10303099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/>
          <p:cNvSpPr/>
          <p:nvPr/>
        </p:nvSpPr>
        <p:spPr>
          <a:xfrm>
            <a:off x="5330919" y="3244334"/>
            <a:ext cx="153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smtClean="0"/>
              <a:t>ORBITALES 3 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5637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782" t="24428" r="22318" b="21875"/>
          <a:stretch/>
        </p:blipFill>
        <p:spPr>
          <a:xfrm>
            <a:off x="592428" y="592428"/>
            <a:ext cx="10934164" cy="54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46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218" t="20202" r="22912" b="23460"/>
          <a:stretch/>
        </p:blipFill>
        <p:spPr>
          <a:xfrm>
            <a:off x="386366" y="476517"/>
            <a:ext cx="11256135" cy="561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3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901" t="24252" r="21526" b="20818"/>
          <a:stretch/>
        </p:blipFill>
        <p:spPr>
          <a:xfrm>
            <a:off x="837128" y="566669"/>
            <a:ext cx="10573554" cy="56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4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992313" y="692151"/>
            <a:ext cx="8424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b="1"/>
              <a:t>¿CÓMO SE LLENAN LOS GRUPOS DE ORBITALES DE IGUAL ENERGÍA?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351089" y="1341439"/>
            <a:ext cx="7705725" cy="132873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b="1" u="sng"/>
              <a:t>Regla de la máxima multiplicidad de Hund:</a:t>
            </a:r>
          </a:p>
          <a:p>
            <a:pPr algn="l">
              <a:spcBef>
                <a:spcPct val="50000"/>
              </a:spcBef>
            </a:pPr>
            <a:r>
              <a:rPr lang="es-ES"/>
              <a:t>Cuando una serie de orbitales de igual energía (p, d , f) se están llenando con electrones, éstos permanecerán desapareados mientras sea posible, manteniendo los espines paralelos</a:t>
            </a:r>
          </a:p>
        </p:txBody>
      </p:sp>
      <p:pic>
        <p:nvPicPr>
          <p:cNvPr id="17412" name="Picture 6" descr="configuracion carbo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5550" y="3357563"/>
            <a:ext cx="74866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5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nfiguracion y orbit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338" y="171506"/>
            <a:ext cx="10805375" cy="616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172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4130" t="19146" r="24100" b="16242"/>
          <a:stretch/>
        </p:blipFill>
        <p:spPr>
          <a:xfrm>
            <a:off x="296215" y="0"/>
            <a:ext cx="11642500" cy="66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16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5-13 at 6.48.3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696" y="736979"/>
            <a:ext cx="10222173" cy="5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536" t="22799" r="20437" b="18046"/>
          <a:stretch/>
        </p:blipFill>
        <p:spPr>
          <a:xfrm>
            <a:off x="167425" y="103031"/>
            <a:ext cx="11590985" cy="65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7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            HISTORIA DE LA QUÍMICA ORGÁNICA</a:t>
            </a:r>
            <a:endParaRPr lang="es-CO" dirty="0"/>
          </a:p>
        </p:txBody>
      </p:sp>
      <p:graphicFrame>
        <p:nvGraphicFramePr>
          <p:cNvPr id="4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231012"/>
              </p:ext>
            </p:extLst>
          </p:nvPr>
        </p:nvGraphicFramePr>
        <p:xfrm>
          <a:off x="357157" y="1401176"/>
          <a:ext cx="11156556" cy="5195860"/>
        </p:xfrm>
        <a:graphic>
          <a:graphicData uri="http://schemas.openxmlformats.org/drawingml/2006/table">
            <a:tbl>
              <a:tblPr/>
              <a:tblGrid>
                <a:gridCol w="2420762"/>
                <a:gridCol w="8735794"/>
              </a:tblGrid>
              <a:tr h="6938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Finales del XVIII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 enigma de la Química Orgánica: La fuerza vital.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 observa que los compuestos orgánicos están formados por un número muy limitado de elementos.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400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Principios del XIX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 intuyen ciertos visos de ordenamiento estructural.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 establece la ley de proporciones múltiples.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735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1820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Síntesis de la urea: se tiende el puente entre la Química Inorgánica y la Orgánica.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 mejora la precisión del análisis elemental.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 produce una complicación insospechada: la isomería.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35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1830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Los radicales orgánicos como un principio de ordenación.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 descubrimiento y la profusión de los radicales orgánicos.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0078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1830 -1840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Orden entre los radicales orgánicos: la sustitución.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Definición de radicales derivados.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Planteamiento de la Teoría de la Resonancia.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Desarrollo de la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Espectroscopía</a:t>
                      </a: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de rayos X.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Char char="n"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Desarrollo de la Espectrometría de masas. 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759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E8637"/>
                        </a:buClr>
                        <a:buSzPct val="6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Estructura interna de los radicales: la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tetravalencia</a:t>
                      </a: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del carbono y su capacidad para formar cadenas.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E8637"/>
                        </a:buClr>
                        <a:buSzPct val="6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Análisis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conformacional</a:t>
                      </a: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 estereoquímica del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ciclohexano</a:t>
                      </a: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E8637"/>
                        </a:buClr>
                        <a:buSzPct val="6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Descubrimiento de la Resonancia Magnética Nuclear.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995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E8637"/>
                        </a:buClr>
                        <a:buSzPct val="6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Primeras formulaciones modernas.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56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1870 -1880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E8637"/>
                        </a:buClr>
                        <a:buSzPct val="6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Estructura tetraédrica del carbono: isomería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optica</a:t>
                      </a: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E8637"/>
                        </a:buClr>
                        <a:buSzPct val="65000"/>
                        <a:buFont typeface="Wingdings" pitchFamily="2" charset="2"/>
                        <a:buChar char="n"/>
                        <a:tabLst/>
                        <a:defRPr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Estructura hexagonal del benceno.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639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adros comparativos entre compuestos orgánicos e inorgánico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3" y="373487"/>
            <a:ext cx="11024314" cy="59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03659" y="5992831"/>
            <a:ext cx="5046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dirty="0" smtClean="0">
                <a:hlinkClick r:id="rId3"/>
              </a:rPr>
              <a:t>https://www.youtube.com/watch?v=NM5shccmhz8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1417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5-13 at 7.58.3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003" y="709683"/>
            <a:ext cx="9962866" cy="48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2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3200" dirty="0" smtClean="0"/>
              <a:t>PRINCIPALES FUENTES DE LOS COMPUESTOS ORGANICOS</a:t>
            </a:r>
            <a:endParaRPr lang="es-CO" sz="32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098" name="Picture 2" descr="Fuentes de los compuestos organic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690688"/>
            <a:ext cx="5332412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uentes de los compuestos organicos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4"/>
          <a:stretch/>
        </p:blipFill>
        <p:spPr bwMode="auto">
          <a:xfrm>
            <a:off x="5910263" y="1700213"/>
            <a:ext cx="5445125" cy="448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635" t="20731" r="20338" b="14657"/>
          <a:stretch/>
        </p:blipFill>
        <p:spPr>
          <a:xfrm>
            <a:off x="206062" y="334852"/>
            <a:ext cx="11706896" cy="613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099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306</Words>
  <Application>Microsoft Office PowerPoint</Application>
  <PresentationFormat>Panorámica</PresentationFormat>
  <Paragraphs>42</Paragraphs>
  <Slides>19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Tema de Office</vt:lpstr>
      <vt:lpstr>Introducción a la química orgánica</vt:lpstr>
      <vt:lpstr>Presentación de PowerPoint</vt:lpstr>
      <vt:lpstr>Presentación de PowerPoint</vt:lpstr>
      <vt:lpstr>Presentación de PowerPoint</vt:lpstr>
      <vt:lpstr>            HISTORIA DE LA QUÍMICA ORGÁNICA</vt:lpstr>
      <vt:lpstr>Presentación de PowerPoint</vt:lpstr>
      <vt:lpstr>Presentación de PowerPoint</vt:lpstr>
      <vt:lpstr>PRINCIPALES FUENTES DE LOS COMPUESTOS ORGANICOS</vt:lpstr>
      <vt:lpstr>Presentación de PowerPoint</vt:lpstr>
      <vt:lpstr>Presentación de PowerPoint</vt:lpstr>
      <vt:lpstr>NIVELES Y SUBNIVELES EN LA CUBIERTA              ELECTRÓNICA</vt:lpstr>
      <vt:lpstr>Presentación de PowerPoint</vt:lpstr>
      <vt:lpstr>ORBITALES 2p </vt:lpstr>
      <vt:lpstr>ORBITALES 3 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 la química orgánica</dc:title>
  <dc:creator>Usuario</dc:creator>
  <cp:lastModifiedBy>Usuario</cp:lastModifiedBy>
  <cp:revision>13</cp:revision>
  <dcterms:created xsi:type="dcterms:W3CDTF">2020-05-13T22:32:06Z</dcterms:created>
  <dcterms:modified xsi:type="dcterms:W3CDTF">2020-05-14T01:10:37Z</dcterms:modified>
</cp:coreProperties>
</file>