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p:scale>
          <a:sx n="66" d="100"/>
          <a:sy n="66" d="100"/>
        </p:scale>
        <p:origin x="99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250105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413776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2AFEFB-EAF7-42B9-B894-76801FD9CC54}"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8620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3604377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2AFEFB-EAF7-42B9-B894-76801FD9CC54}"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8459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4093462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962456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175789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46780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450737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841934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AD14605-7DFC-459C-BE8D-26A61F45D018}" type="datetimeFigureOut">
              <a:rPr lang="es-CO" smtClean="0"/>
              <a:t>10/05/2020</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334006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AD14605-7DFC-459C-BE8D-26A61F45D018}" type="datetimeFigureOut">
              <a:rPr lang="es-CO" smtClean="0"/>
              <a:t>10/05/2020</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1705298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D14605-7DFC-459C-BE8D-26A61F45D018}" type="datetimeFigureOut">
              <a:rPr lang="es-CO" smtClean="0"/>
              <a:t>10/05/2020</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261254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260047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347567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D14605-7DFC-459C-BE8D-26A61F45D018}" type="datetimeFigureOut">
              <a:rPr lang="es-CO" smtClean="0"/>
              <a:t>10/05/2020</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2AFEFB-EAF7-42B9-B894-76801FD9CC54}" type="slidenum">
              <a:rPr lang="es-CO" smtClean="0"/>
              <a:t>‹Nº›</a:t>
            </a:fld>
            <a:endParaRPr lang="es-CO"/>
          </a:p>
        </p:txBody>
      </p:sp>
    </p:spTree>
    <p:extLst>
      <p:ext uri="{BB962C8B-B14F-4D97-AF65-F5344CB8AC3E}">
        <p14:creationId xmlns:p14="http://schemas.microsoft.com/office/powerpoint/2010/main" val="401018648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nj6CKBv2LTE"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meCeWpq7wVg"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J2i-3ResbUI"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FTVV6F0i_F4"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youtube.com/watch?v=6SrmX3pldS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pa6ip4zxv5o&amp;t=20s" TargetMode="External"/><Relationship Id="rId2" Type="http://schemas.openxmlformats.org/officeDocument/2006/relationships/hyperlink" Target="https://www.youtube.com/watch?v=K9jdHEd9rWU" TargetMode="External"/><Relationship Id="rId1" Type="http://schemas.openxmlformats.org/officeDocument/2006/relationships/slideLayout" Target="../slideLayouts/slideLayout6.xml"/><Relationship Id="rId4" Type="http://schemas.openxmlformats.org/officeDocument/2006/relationships/hyperlink" Target="https://www.youtube.com/watch?v=8cGmAGb-s0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2846231"/>
            <a:ext cx="9624662" cy="1931150"/>
          </a:xfrm>
        </p:spPr>
        <p:txBody>
          <a:bodyPr/>
          <a:lstStyle/>
          <a:p>
            <a:r>
              <a:rPr lang="es-CO" dirty="0" smtClean="0"/>
              <a:t>TABLA PERIODICA: </a:t>
            </a:r>
            <a:endParaRPr lang="es-CO" dirty="0"/>
          </a:p>
        </p:txBody>
      </p:sp>
      <p:sp>
        <p:nvSpPr>
          <p:cNvPr id="3" name="Subtítulo 2"/>
          <p:cNvSpPr>
            <a:spLocks noGrp="1"/>
          </p:cNvSpPr>
          <p:nvPr>
            <p:ph type="subTitle" idx="1"/>
          </p:nvPr>
        </p:nvSpPr>
        <p:spPr/>
        <p:txBody>
          <a:bodyPr>
            <a:normAutofit/>
          </a:bodyPr>
          <a:lstStyle/>
          <a:p>
            <a:r>
              <a:rPr lang="es-CO" sz="4000" dirty="0">
                <a:solidFill>
                  <a:srgbClr val="FF0000"/>
                </a:solidFill>
              </a:rPr>
              <a:t>PERIODICIDAD</a:t>
            </a:r>
          </a:p>
        </p:txBody>
      </p:sp>
    </p:spTree>
    <p:extLst>
      <p:ext uri="{BB962C8B-B14F-4D97-AF65-F5344CB8AC3E}">
        <p14:creationId xmlns:p14="http://schemas.microsoft.com/office/powerpoint/2010/main" val="205255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LA PERIODICIDAD</a:t>
            </a:r>
            <a:endParaRPr lang="es-CO" dirty="0"/>
          </a:p>
        </p:txBody>
      </p:sp>
      <p:sp>
        <p:nvSpPr>
          <p:cNvPr id="3" name="Marcador de contenido 2"/>
          <p:cNvSpPr>
            <a:spLocks noGrp="1"/>
          </p:cNvSpPr>
          <p:nvPr>
            <p:ph idx="1"/>
          </p:nvPr>
        </p:nvSpPr>
        <p:spPr/>
        <p:txBody>
          <a:bodyPr/>
          <a:lstStyle/>
          <a:p>
            <a:r>
              <a:rPr lang="es-CO" dirty="0"/>
              <a:t>Son propiedades que presentan los átomos de un elemento y que varían en la Tabla Periódica siguiendo la periodicidad de los grupos y periodos de </a:t>
            </a:r>
            <a:r>
              <a:rPr lang="es-CO" dirty="0" smtClean="0"/>
              <a:t>ésta.</a:t>
            </a:r>
          </a:p>
          <a:p>
            <a:endParaRPr lang="es-CO" dirty="0"/>
          </a:p>
          <a:p>
            <a:pPr marL="0" indent="0">
              <a:buNone/>
            </a:pPr>
            <a:endParaRPr lang="es-CO" dirty="0"/>
          </a:p>
        </p:txBody>
      </p:sp>
      <p:pic>
        <p:nvPicPr>
          <p:cNvPr id="4" name="Imagen 3"/>
          <p:cNvPicPr/>
          <p:nvPr/>
        </p:nvPicPr>
        <p:blipFill rotWithShape="1">
          <a:blip r:embed="rId2"/>
          <a:srcRect l="15195" t="23003" r="45890" b="28996"/>
          <a:stretch/>
        </p:blipFill>
        <p:spPr bwMode="auto">
          <a:xfrm>
            <a:off x="3116687" y="3133591"/>
            <a:ext cx="6503831" cy="304337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3869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RADIO ATOMICO</a:t>
            </a:r>
            <a:endParaRPr lang="es-CO" dirty="0"/>
          </a:p>
        </p:txBody>
      </p:sp>
      <p:sp>
        <p:nvSpPr>
          <p:cNvPr id="3" name="Rectángulo 2"/>
          <p:cNvSpPr/>
          <p:nvPr/>
        </p:nvSpPr>
        <p:spPr>
          <a:xfrm>
            <a:off x="605307" y="1880316"/>
            <a:ext cx="10650827" cy="4524315"/>
          </a:xfrm>
          <a:prstGeom prst="rect">
            <a:avLst/>
          </a:prstGeom>
        </p:spPr>
        <p:txBody>
          <a:bodyPr wrap="square">
            <a:spAutoFit/>
          </a:bodyPr>
          <a:lstStyle/>
          <a:p>
            <a:pPr algn="just"/>
            <a:r>
              <a:rPr lang="es-CO" sz="1200" b="0" i="0" dirty="0" smtClean="0">
                <a:effectLst/>
                <a:latin typeface="arial" panose="020B0604020202020204" pitchFamily="34" charset="0"/>
              </a:rPr>
              <a:t>El </a:t>
            </a:r>
            <a:r>
              <a:rPr lang="es-CO" sz="1200" b="1" i="0" dirty="0" smtClean="0">
                <a:effectLst/>
                <a:latin typeface="arial" panose="020B0604020202020204" pitchFamily="34" charset="0"/>
              </a:rPr>
              <a:t>radio atómico</a:t>
            </a:r>
            <a:r>
              <a:rPr lang="es-CO" sz="1200" b="0" i="0" dirty="0" smtClean="0">
                <a:effectLst/>
                <a:latin typeface="arial" panose="020B0604020202020204" pitchFamily="34" charset="0"/>
              </a:rPr>
              <a:t> representa la distancia que existe entre el núcleo y la capa de valencia (la más externa). Por medio del </a:t>
            </a:r>
            <a:r>
              <a:rPr lang="es-CO" sz="1200" b="1" i="0" dirty="0" smtClean="0">
                <a:effectLst/>
                <a:latin typeface="arial" panose="020B0604020202020204" pitchFamily="34" charset="0"/>
              </a:rPr>
              <a:t>radio atómico</a:t>
            </a:r>
            <a:r>
              <a:rPr lang="es-CO" sz="1200" b="0" i="0" dirty="0" smtClean="0">
                <a:effectLst/>
                <a:latin typeface="arial" panose="020B0604020202020204" pitchFamily="34" charset="0"/>
              </a:rPr>
              <a:t> es posible determinar el tamaño del átomo.</a:t>
            </a:r>
          </a:p>
          <a:p>
            <a:pPr algn="just"/>
            <a:r>
              <a:rPr lang="es-CO" sz="1200" dirty="0"/>
              <a:t>En un grupo el radio atómico aumenta de arriba hacia abajo. En un período el radio atómico decrece o disminuye al desplazarnos a la derecha. Un elemento ubicado más a la derecha tendrá mayor cantidad de electrones que su vecino de la izquierda. Al tener más electrones tendrá más protones (cargas positivas). Por lo tanto habrá más fuerza de atracción de los electrones hacia el núcleo y esto provocara una reducción aunque sea pequeña del radio atómico ya que la nube electrónica se acercara más al núcleo. </a:t>
            </a:r>
          </a:p>
          <a:p>
            <a:endParaRPr lang="es-CO" b="0" i="0" dirty="0" smtClean="0">
              <a:solidFill>
                <a:srgbClr val="222222"/>
              </a:solidFill>
              <a:effectLst/>
              <a:latin typeface="arial" panose="020B0604020202020204" pitchFamily="34" charset="0"/>
            </a:endParaRPr>
          </a:p>
          <a:p>
            <a:endParaRPr lang="es-CO" b="0" i="0" dirty="0" smtClean="0">
              <a:solidFill>
                <a:srgbClr val="222222"/>
              </a:solidFill>
              <a:effectLst/>
              <a:latin typeface="arial" panose="020B0604020202020204" pitchFamily="34" charset="0"/>
            </a:endParaRPr>
          </a:p>
          <a:p>
            <a:endParaRPr lang="es-CO" b="0" i="0" dirty="0" smtClean="0">
              <a:solidFill>
                <a:srgbClr val="222222"/>
              </a:solidFill>
              <a:effectLst/>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r>
              <a:rPr lang="es-CO" dirty="0" smtClean="0">
                <a:hlinkClick r:id="rId2"/>
              </a:rPr>
              <a:t>https://www.youtube.com/watch?v=nj6CKBv2LTE</a:t>
            </a:r>
            <a:endParaRPr lang="es-CO" dirty="0" smtClean="0">
              <a:solidFill>
                <a:srgbClr val="222222"/>
              </a:solidFill>
              <a:latin typeface="arial" panose="020B0604020202020204" pitchFamily="34" charset="0"/>
            </a:endParaRPr>
          </a:p>
        </p:txBody>
      </p:sp>
      <p:sp>
        <p:nvSpPr>
          <p:cNvPr id="4" name="AutoShape 2" descr="Qué es el radio atómico? - 100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047" y="3245476"/>
            <a:ext cx="6555345" cy="279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992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CARACTER METALICO</a:t>
            </a:r>
            <a:endParaRPr lang="es-CO" dirty="0"/>
          </a:p>
        </p:txBody>
      </p:sp>
      <p:sp>
        <p:nvSpPr>
          <p:cNvPr id="3" name="Rectángulo 2"/>
          <p:cNvSpPr/>
          <p:nvPr/>
        </p:nvSpPr>
        <p:spPr>
          <a:xfrm>
            <a:off x="838200" y="1256690"/>
            <a:ext cx="9645203" cy="4524315"/>
          </a:xfrm>
          <a:prstGeom prst="rect">
            <a:avLst/>
          </a:prstGeom>
        </p:spPr>
        <p:txBody>
          <a:bodyPr wrap="square">
            <a:spAutoFit/>
          </a:bodyPr>
          <a:lstStyle/>
          <a:p>
            <a:r>
              <a:rPr lang="es-CO" b="0" i="0" dirty="0" smtClean="0">
                <a:effectLst/>
                <a:latin typeface="arial" panose="020B0604020202020204" pitchFamily="34" charset="0"/>
              </a:rPr>
              <a:t>Un elemento se considera metal desde un punto de vista electrónico cuando cede fácilmente electrones y no tiene tendencia a ganarlos; es decir, los metales son muy poco electronegativos. Un no metal es todo elemento </a:t>
            </a:r>
            <a:r>
              <a:rPr lang="es-CO" b="1" i="0" dirty="0" smtClean="0">
                <a:effectLst/>
                <a:latin typeface="arial" panose="020B0604020202020204" pitchFamily="34" charset="0"/>
              </a:rPr>
              <a:t>que</a:t>
            </a:r>
            <a:r>
              <a:rPr lang="es-CO" b="0" i="0" dirty="0" smtClean="0">
                <a:effectLst/>
                <a:latin typeface="arial" panose="020B0604020202020204" pitchFamily="34" charset="0"/>
              </a:rPr>
              <a:t> difícilmente cede.</a:t>
            </a:r>
          </a:p>
          <a:p>
            <a:endParaRPr lang="es-CO" b="0" i="0" dirty="0" smtClean="0">
              <a:effectLst/>
              <a:latin typeface="arial" panose="020B0604020202020204" pitchFamily="34" charset="0"/>
            </a:endParaRPr>
          </a:p>
          <a:p>
            <a:endParaRPr lang="es-CO" b="0" i="0" dirty="0" smtClean="0">
              <a:solidFill>
                <a:srgbClr val="222222"/>
              </a:solidFill>
              <a:effectLst/>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r>
              <a:rPr lang="es-CO" dirty="0" smtClean="0">
                <a:hlinkClick r:id="rId2"/>
              </a:rPr>
              <a:t>https://www.youtube.com/watch?v=meCeWpq7wVg</a:t>
            </a:r>
            <a:endParaRPr lang="es-CO" dirty="0" smtClean="0">
              <a:solidFill>
                <a:srgbClr val="222222"/>
              </a:solidFill>
              <a:latin typeface="arial" panose="020B0604020202020204" pitchFamily="34" charset="0"/>
            </a:endParaRPr>
          </a:p>
          <a:p>
            <a:endParaRPr lang="es-CO" dirty="0"/>
          </a:p>
        </p:txBody>
      </p:sp>
      <p:pic>
        <p:nvPicPr>
          <p:cNvPr id="2050" name="Picture 2" descr="Caracter Metálico - PÉRIODICITÉ CHIMIQ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4374" y="2582252"/>
            <a:ext cx="5884617" cy="2388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7667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ELECTRONEGATIVIDAD</a:t>
            </a:r>
            <a:endParaRPr lang="es-CO" dirty="0"/>
          </a:p>
        </p:txBody>
      </p:sp>
      <p:sp>
        <p:nvSpPr>
          <p:cNvPr id="3" name="Rectángulo 2"/>
          <p:cNvSpPr/>
          <p:nvPr/>
        </p:nvSpPr>
        <p:spPr>
          <a:xfrm>
            <a:off x="155575" y="1313646"/>
            <a:ext cx="11796019" cy="5355312"/>
          </a:xfrm>
          <a:prstGeom prst="rect">
            <a:avLst/>
          </a:prstGeom>
        </p:spPr>
        <p:txBody>
          <a:bodyPr wrap="square">
            <a:spAutoFit/>
          </a:bodyPr>
          <a:lstStyle/>
          <a:p>
            <a:r>
              <a:rPr lang="es-CO" dirty="0" smtClean="0">
                <a:latin typeface="arial" panose="020B0604020202020204" pitchFamily="34" charset="0"/>
              </a:rPr>
              <a:t>E</a:t>
            </a:r>
            <a:r>
              <a:rPr lang="es-CO" b="0" i="0" dirty="0" smtClean="0">
                <a:effectLst/>
                <a:latin typeface="arial" panose="020B0604020202020204" pitchFamily="34" charset="0"/>
              </a:rPr>
              <a:t>s la capacidad de un átomo para atraer a los electrones hacia sí mismo. </a:t>
            </a:r>
            <a:r>
              <a:rPr lang="es-CO" b="0" i="0" dirty="0" smtClean="0">
                <a:solidFill>
                  <a:srgbClr val="222222"/>
                </a:solidFill>
                <a:effectLst/>
                <a:latin typeface="arial" panose="020B0604020202020204" pitchFamily="34" charset="0"/>
              </a:rPr>
              <a:t>​</a:t>
            </a:r>
            <a:r>
              <a:rPr lang="es-CO" dirty="0"/>
              <a:t>Si su electronegatividad es elevada significa que tiene mucha tendencia a atraer electrones de otro elemento que sería el dador. Los no metales son aceptores, es decir, electronegativos y los metales son electropositivos o sea, dadores de electrones. En la Tabla periódica la electronegatividad aumenta de izquierda a derecha dentro de un mismo período y de abajo hacia arriba dentro de un grupo. El elemento más electronegativo es el Flúor y el más electropositivo es el Francio. La electronegatividad aumenta de izquierda a derecha en los períodos y en los grupos aumenta de abajo hacia arriba y disminuye de arriba hacia abajo</a:t>
            </a:r>
            <a:r>
              <a:rPr lang="es-CO" dirty="0" smtClean="0"/>
              <a:t>. </a:t>
            </a:r>
          </a:p>
          <a:p>
            <a:endParaRPr lang="es-CO" dirty="0" smtClean="0"/>
          </a:p>
          <a:p>
            <a:endParaRPr lang="es-CO" dirty="0"/>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r>
              <a:rPr lang="es-CO" dirty="0" smtClean="0">
                <a:hlinkClick r:id="rId2"/>
              </a:rPr>
              <a:t>https://www.youtube.com/watch?v=J2i-3ResbUI</a:t>
            </a:r>
            <a:endParaRPr lang="es-CO" dirty="0">
              <a:solidFill>
                <a:srgbClr val="222222"/>
              </a:solidFill>
              <a:latin typeface="arial" panose="020B0604020202020204" pitchFamily="34" charset="0"/>
            </a:endParaRPr>
          </a:p>
          <a:p>
            <a:endParaRPr lang="es-CO" dirty="0"/>
          </a:p>
        </p:txBody>
      </p:sp>
      <p:sp>
        <p:nvSpPr>
          <p:cNvPr id="4" name="AutoShape 2" descr="Valores de electronegatividad de elementos químicos | YouBioit.c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4" descr="Valores de electronegatividad de elementos químicos | YouBioit.co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3078" name="Picture 6" descr="Valores de electronegatividad de elementos químic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616" y="3419648"/>
            <a:ext cx="6271218" cy="2417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551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AFINIDAD ELECTRONICA</a:t>
            </a:r>
            <a:endParaRPr lang="es-CO" dirty="0"/>
          </a:p>
        </p:txBody>
      </p:sp>
      <p:sp>
        <p:nvSpPr>
          <p:cNvPr id="3" name="Rectángulo 2"/>
          <p:cNvSpPr/>
          <p:nvPr/>
        </p:nvSpPr>
        <p:spPr>
          <a:xfrm>
            <a:off x="838200" y="1545467"/>
            <a:ext cx="10752786" cy="4856971"/>
          </a:xfrm>
          <a:prstGeom prst="rect">
            <a:avLst/>
          </a:prstGeom>
        </p:spPr>
        <p:txBody>
          <a:bodyPr wrap="square">
            <a:spAutoFit/>
          </a:bodyPr>
          <a:lstStyle/>
          <a:p>
            <a:pPr>
              <a:lnSpc>
                <a:spcPct val="107000"/>
              </a:lnSpc>
              <a:spcAft>
                <a:spcPts val="800"/>
              </a:spcAft>
            </a:pPr>
            <a:r>
              <a:rPr lang="es-CO" dirty="0" smtClean="0">
                <a:effectLst/>
                <a:latin typeface="Calibri" panose="020F0502020204030204" pitchFamily="34" charset="0"/>
                <a:ea typeface="Calibri" panose="020F0502020204030204" pitchFamily="34" charset="0"/>
                <a:cs typeface="Times New Roman" panose="02020603050405020304" pitchFamily="18" charset="0"/>
              </a:rPr>
              <a:t>La afinidad eléctrica, afinidad electrónica o AE es la energía intercambiada cuando un átomo neutro, gaseoso, y en su estado fundamental, capta un electrón y se convierte en un </a:t>
            </a:r>
            <a:r>
              <a:rPr lang="es-CO" dirty="0" err="1" smtClean="0">
                <a:effectLst/>
                <a:latin typeface="Calibri" panose="020F0502020204030204" pitchFamily="34" charset="0"/>
                <a:ea typeface="Calibri" panose="020F0502020204030204" pitchFamily="34" charset="0"/>
                <a:cs typeface="Times New Roman" panose="02020603050405020304" pitchFamily="18" charset="0"/>
              </a:rPr>
              <a:t>ión</a:t>
            </a:r>
            <a:r>
              <a:rPr lang="es-CO" dirty="0" smtClean="0">
                <a:effectLst/>
                <a:latin typeface="Calibri" panose="020F0502020204030204" pitchFamily="34" charset="0"/>
                <a:ea typeface="Calibri" panose="020F0502020204030204" pitchFamily="34" charset="0"/>
                <a:cs typeface="Times New Roman" panose="02020603050405020304" pitchFamily="18" charset="0"/>
              </a:rPr>
              <a:t> </a:t>
            </a:r>
            <a:r>
              <a:rPr lang="es-CO" dirty="0" err="1" smtClean="0">
                <a:effectLst/>
                <a:latin typeface="Calibri" panose="020F0502020204030204" pitchFamily="34" charset="0"/>
                <a:ea typeface="Calibri" panose="020F0502020204030204" pitchFamily="34" charset="0"/>
                <a:cs typeface="Times New Roman" panose="02020603050405020304" pitchFamily="18" charset="0"/>
              </a:rPr>
              <a:t>mononegativo</a:t>
            </a:r>
            <a:r>
              <a:rPr lang="es-CO" dirty="0" smtClean="0">
                <a:effectLst/>
                <a:latin typeface="Calibri" panose="020F0502020204030204" pitchFamily="34" charset="0"/>
                <a:ea typeface="Calibri" panose="020F0502020204030204" pitchFamily="34" charset="0"/>
                <a:cs typeface="Times New Roman" panose="02020603050405020304" pitchFamily="18" charset="0"/>
              </a:rPr>
              <a:t> con una carga eléctrica de −1.</a:t>
            </a:r>
          </a:p>
          <a:p>
            <a:pPr algn="just">
              <a:lnSpc>
                <a:spcPct val="107000"/>
              </a:lnSpc>
              <a:spcAft>
                <a:spcPts val="800"/>
              </a:spcAft>
            </a:pPr>
            <a:r>
              <a:rPr lang="es-CO" dirty="0" smtClean="0">
                <a:effectLst/>
                <a:latin typeface="Calibri" panose="020F0502020204030204" pitchFamily="34" charset="0"/>
                <a:ea typeface="Calibri" panose="020F0502020204030204" pitchFamily="34" charset="0"/>
                <a:cs typeface="Times New Roman" panose="02020603050405020304" pitchFamily="18" charset="0"/>
              </a:rPr>
              <a:t> Si la energía no es absorbida, sino liberada en el proceso, la afinidad electrónica tendrá, en consecuencia, valor negativo tal y como sucede para la mayoría de los elementos químicos; en la medida en que la tendencia a adquirir electrones adicionales sea mayor, tanto más negativa será la afinidad electrónica. De este modo, el flúor es el elemento que con mayor facilidad adquiere un electrón adicional, mientras que el mercurio es el que menos. La afinidad electrónica aumenta de izquierda a derecha en los períodos y en los grupos aumenta de abajo hacia arriba y disminuye de arriba hacia abajo.</a:t>
            </a:r>
          </a:p>
          <a:p>
            <a:pPr algn="just">
              <a:lnSpc>
                <a:spcPct val="107000"/>
              </a:lnSpc>
              <a:spcAft>
                <a:spcPts val="800"/>
              </a:spcAft>
            </a:pP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dirty="0" smtClean="0">
                <a:hlinkClick r:id="rId2"/>
              </a:rPr>
              <a:t>https://www.youtube.com/watch?v=FTVV6F0i_F4</a:t>
            </a: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AutoShape 2" descr="Qué es la afinidad electrónica? - 100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4" descr="Qué es la afinidad electrónica? - 100C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4102" name="Picture 6" descr="Qué es la afinidad electrónica? - 100C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8308" y="4211392"/>
            <a:ext cx="5795492" cy="2009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40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ENERGIA O POTENCIAL DE IONIZACION</a:t>
            </a:r>
            <a:endParaRPr lang="es-CO" dirty="0"/>
          </a:p>
        </p:txBody>
      </p:sp>
      <p:sp>
        <p:nvSpPr>
          <p:cNvPr id="3" name="Rectángulo 2"/>
          <p:cNvSpPr/>
          <p:nvPr/>
        </p:nvSpPr>
        <p:spPr>
          <a:xfrm>
            <a:off x="612775" y="1197735"/>
            <a:ext cx="11300183" cy="5449697"/>
          </a:xfrm>
          <a:prstGeom prst="rect">
            <a:avLst/>
          </a:prstGeom>
        </p:spPr>
        <p:txBody>
          <a:bodyPr wrap="square">
            <a:spAutoFit/>
          </a:bodyPr>
          <a:lstStyle/>
          <a:p>
            <a:pPr algn="just">
              <a:lnSpc>
                <a:spcPct val="107000"/>
              </a:lnSpc>
              <a:spcAft>
                <a:spcPts val="800"/>
              </a:spcAft>
            </a:pP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dirty="0" smtClean="0">
                <a:effectLst/>
                <a:latin typeface="Calibri" panose="020F0502020204030204" pitchFamily="34" charset="0"/>
                <a:ea typeface="Calibri" panose="020F0502020204030204" pitchFamily="34" charset="0"/>
                <a:cs typeface="Times New Roman" panose="02020603050405020304" pitchFamily="18" charset="0"/>
              </a:rPr>
              <a:t>Es la energía que hay que entregar para arrancarle el electrón más externo a un átomo. Cuando se trata del electrón más externo hablamos de la primera energía o potencial de ionización y si se trata por ejemplo del segundo será la segunda energía o potencial de ionización. Con respecto a un grupo esta energía aumenta de abajo hacia arriba. Se entiende porque si volvemos al ejemplo del grupo I será más complicado extraerle el electrón más externo al Litio o al Sodio que al Francio que está muy lejos del núcleo (nivel 7). Al estar tan lejos del núcleo hay muy poca atracción y por lo tanto es más fácil sacarle su electrón. Si ahora planteamos la misma situación a nivel de un periodo, o sea, horizontalmente, ocurre algo similar comparado con el radio atómico. Aumenta hacia la derecha porque hay mayor densidad electrónica en los elementos ubicados más a la derecha por tener mayor número atómico. Al estar con más electrones, habrán más protones y mayor atracción. Por este motivo se necesitara más energía o potencial para arrancarle algún electrón. </a:t>
            </a:r>
            <a:r>
              <a:rPr lang="es-CO" dirty="0" smtClean="0">
                <a:hlinkClick r:id="rId2"/>
              </a:rPr>
              <a:t>https://www.youtube.com/watch?v=6SrmX3pldSk</a:t>
            </a: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AutoShape 2" descr="Energía de Ionización - Qué Es, Fórmula y Ejemplos -【202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4" descr="Energía de Ionización - Qué Es, Fórmula y Ejemplos -【2020】"/>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5126" name="Picture 6" descr="Energía de Ionización - Periodicidad | Propiedades periodicas, Energí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8676" y="5047472"/>
            <a:ext cx="5502185" cy="1599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786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dirty="0" smtClean="0"/>
              <a:t>EJERCICIOS APLICANDO LAS PROPIEDADES PERIODICAS. Guarda evidencias.</a:t>
            </a:r>
            <a:endParaRPr lang="es-CO" dirty="0"/>
          </a:p>
        </p:txBody>
      </p:sp>
      <p:sp>
        <p:nvSpPr>
          <p:cNvPr id="4" name="Rectángulo 3"/>
          <p:cNvSpPr/>
          <p:nvPr/>
        </p:nvSpPr>
        <p:spPr>
          <a:xfrm>
            <a:off x="3165550" y="3287877"/>
            <a:ext cx="5860900" cy="369332"/>
          </a:xfrm>
          <a:prstGeom prst="rect">
            <a:avLst/>
          </a:prstGeom>
        </p:spPr>
        <p:txBody>
          <a:bodyPr wrap="none">
            <a:spAutoFit/>
          </a:bodyPr>
          <a:lstStyle/>
          <a:p>
            <a:r>
              <a:rPr lang="es-CO" dirty="0" smtClean="0">
                <a:hlinkClick r:id="rId2"/>
              </a:rPr>
              <a:t>https://www.youtube.com/watch?v=K9jdHEd9rWU</a:t>
            </a:r>
            <a:endParaRPr lang="es-CO" dirty="0"/>
          </a:p>
        </p:txBody>
      </p:sp>
      <p:sp>
        <p:nvSpPr>
          <p:cNvPr id="5" name="Rectángulo 4"/>
          <p:cNvSpPr/>
          <p:nvPr/>
        </p:nvSpPr>
        <p:spPr>
          <a:xfrm rot="10800000" flipV="1">
            <a:off x="3165550" y="3752166"/>
            <a:ext cx="5978450" cy="646331"/>
          </a:xfrm>
          <a:prstGeom prst="rect">
            <a:avLst/>
          </a:prstGeom>
        </p:spPr>
        <p:txBody>
          <a:bodyPr wrap="square">
            <a:spAutoFit/>
          </a:bodyPr>
          <a:lstStyle/>
          <a:p>
            <a:r>
              <a:rPr lang="es-CO" dirty="0" smtClean="0">
                <a:hlinkClick r:id="rId3"/>
              </a:rPr>
              <a:t>https://www.youtube.com/watch?v=pa6ip4zxv5o&amp;t=20s</a:t>
            </a:r>
            <a:endParaRPr lang="es-CO" dirty="0"/>
          </a:p>
        </p:txBody>
      </p:sp>
      <p:sp>
        <p:nvSpPr>
          <p:cNvPr id="6" name="Rectángulo 5"/>
          <p:cNvSpPr/>
          <p:nvPr/>
        </p:nvSpPr>
        <p:spPr>
          <a:xfrm>
            <a:off x="3047729" y="2643916"/>
            <a:ext cx="6096541" cy="369332"/>
          </a:xfrm>
          <a:prstGeom prst="rect">
            <a:avLst/>
          </a:prstGeom>
        </p:spPr>
        <p:txBody>
          <a:bodyPr wrap="none">
            <a:spAutoFit/>
          </a:bodyPr>
          <a:lstStyle/>
          <a:p>
            <a:r>
              <a:rPr lang="es-CO" dirty="0" smtClean="0">
                <a:hlinkClick r:id="rId4"/>
              </a:rPr>
              <a:t>https://www.youtube.com/watch?v=8cGmAGb-s0w</a:t>
            </a:r>
            <a:endParaRPr lang="es-CO" dirty="0"/>
          </a:p>
        </p:txBody>
      </p:sp>
    </p:spTree>
    <p:extLst>
      <p:ext uri="{BB962C8B-B14F-4D97-AF65-F5344CB8AC3E}">
        <p14:creationId xmlns:p14="http://schemas.microsoft.com/office/powerpoint/2010/main" val="3346224433"/>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144</TotalTime>
  <Words>562</Words>
  <Application>Microsoft Office PowerPoint</Application>
  <PresentationFormat>Panorámica</PresentationFormat>
  <Paragraphs>63</Paragraphs>
  <Slides>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Arial</vt:lpstr>
      <vt:lpstr>Calibri</vt:lpstr>
      <vt:lpstr>Century Gothic</vt:lpstr>
      <vt:lpstr>Times New Roman</vt:lpstr>
      <vt:lpstr>Wingdings 3</vt:lpstr>
      <vt:lpstr>Espiral</vt:lpstr>
      <vt:lpstr>TABLA PERIODICA: </vt:lpstr>
      <vt:lpstr>LA PERIODICIDAD</vt:lpstr>
      <vt:lpstr>RADIO ATOMICO</vt:lpstr>
      <vt:lpstr>CARACTER METALICO</vt:lpstr>
      <vt:lpstr>ELECTRONEGATIVIDAD</vt:lpstr>
      <vt:lpstr>AFINIDAD ELECTRONICA</vt:lpstr>
      <vt:lpstr>ENERGIA O POTENCIAL DE IONIZACION</vt:lpstr>
      <vt:lpstr>EJERCICIOS APLICANDO LAS PROPIEDADES PERIODICAS. Guarda evidencias.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TABLA PERIODICA: PERIODICIDAD</dc:title>
  <dc:creator>Usuario</dc:creator>
  <cp:lastModifiedBy>Usuario</cp:lastModifiedBy>
  <cp:revision>20</cp:revision>
  <dcterms:created xsi:type="dcterms:W3CDTF">2020-05-10T22:58:54Z</dcterms:created>
  <dcterms:modified xsi:type="dcterms:W3CDTF">2020-05-11T01:23:41Z</dcterms:modified>
</cp:coreProperties>
</file>