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8/17/2020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301671790"/>
              </p:ext>
            </p:extLst>
          </p:nvPr>
        </p:nvGraphicFramePr>
        <p:xfrm>
          <a:off x="791570" y="1410462"/>
          <a:ext cx="10645254" cy="5097535"/>
        </p:xfrm>
        <a:graphic>
          <a:graphicData uri="http://schemas.openxmlformats.org/drawingml/2006/table">
            <a:tbl>
              <a:tblPr firstRow="1" bandRow="1">
                <a:tableStyleId>{5C22544A-7EE6-4342-B048-85BDC9FD1C3A}</a:tableStyleId>
              </a:tblPr>
              <a:tblGrid>
                <a:gridCol w="588751">
                  <a:extLst>
                    <a:ext uri="{9D8B030D-6E8A-4147-A177-3AD203B41FA5}">
                      <a16:colId xmlns:a16="http://schemas.microsoft.com/office/drawing/2014/main" val="2133348430"/>
                    </a:ext>
                  </a:extLst>
                </a:gridCol>
                <a:gridCol w="9356368">
                  <a:extLst>
                    <a:ext uri="{9D8B030D-6E8A-4147-A177-3AD203B41FA5}">
                      <a16:colId xmlns:a16="http://schemas.microsoft.com/office/drawing/2014/main" val="3183981809"/>
                    </a:ext>
                  </a:extLst>
                </a:gridCol>
                <a:gridCol w="700135">
                  <a:extLst>
                    <a:ext uri="{9D8B030D-6E8A-4147-A177-3AD203B41FA5}">
                      <a16:colId xmlns:a16="http://schemas.microsoft.com/office/drawing/2014/main" val="3428814248"/>
                    </a:ext>
                  </a:extLst>
                </a:gridCol>
              </a:tblGrid>
              <a:tr h="779207">
                <a:tc>
                  <a:txBody>
                    <a:bodyPr/>
                    <a:lstStyle/>
                    <a:p>
                      <a:r>
                        <a:rPr lang="es-ES" sz="1600" b="1" dirty="0" smtClean="0"/>
                        <a:t>1</a:t>
                      </a:r>
                      <a:endParaRPr lang="es-CO" sz="1600" b="1" dirty="0"/>
                    </a:p>
                  </a:txBody>
                  <a:tcPr/>
                </a:tc>
                <a:tc>
                  <a:txBody>
                    <a:bodyPr/>
                    <a:lstStyle/>
                    <a:p>
                      <a:r>
                        <a:rPr lang="en-CA" sz="1600" b="0" kern="1200" dirty="0" smtClean="0">
                          <a:solidFill>
                            <a:schemeClr val="lt1"/>
                          </a:solidFill>
                          <a:effectLst/>
                          <a:latin typeface="Arial" panose="020B0604020202020204" pitchFamily="34" charset="0"/>
                          <a:ea typeface="+mn-ea"/>
                          <a:cs typeface="Arial" panose="020B0604020202020204" pitchFamily="34" charset="0"/>
                        </a:rPr>
                        <a:t>Among this week's off-runway action was a ceremony honouring retiring maestro Valentino. The designer, who had just presented his last ever haute couture show, received the honour from the mayor of Paris …</a:t>
                      </a:r>
                      <a:endParaRPr lang="es-CO" sz="1600" b="0" dirty="0">
                        <a:latin typeface="Arial" panose="020B0604020202020204" pitchFamily="34" charset="0"/>
                        <a:cs typeface="Arial" panose="020B0604020202020204" pitchFamily="34" charset="0"/>
                      </a:endParaRPr>
                    </a:p>
                  </a:txBody>
                  <a:tcPr/>
                </a:tc>
                <a:tc>
                  <a:txBody>
                    <a:bodyPr/>
                    <a:lstStyle/>
                    <a:p>
                      <a:endParaRPr lang="es-CO" dirty="0"/>
                    </a:p>
                  </a:txBody>
                  <a:tcPr/>
                </a:tc>
                <a:extLst>
                  <a:ext uri="{0D108BD9-81ED-4DB2-BD59-A6C34878D82A}">
                    <a16:rowId xmlns:a16="http://schemas.microsoft.com/office/drawing/2014/main" val="4012958610"/>
                  </a:ext>
                </a:extLst>
              </a:tr>
              <a:tr h="779207">
                <a:tc>
                  <a:txBody>
                    <a:bodyPr/>
                    <a:lstStyle/>
                    <a:p>
                      <a:r>
                        <a:rPr lang="es-ES" sz="1600" b="1" dirty="0" smtClean="0"/>
                        <a:t>2</a:t>
                      </a:r>
                      <a:endParaRPr lang="es-CO" sz="1600" b="1" dirty="0"/>
                    </a:p>
                  </a:txBody>
                  <a:tcPr/>
                </a:tc>
                <a:tc>
                  <a:txBody>
                    <a:bodyPr/>
                    <a:lstStyle/>
                    <a:p>
                      <a:r>
                        <a:rPr lang="en-CA" sz="1600" b="0" kern="1200" dirty="0" smtClean="0">
                          <a:solidFill>
                            <a:schemeClr val="dk1"/>
                          </a:solidFill>
                          <a:effectLst/>
                          <a:latin typeface="Arial" panose="020B0604020202020204" pitchFamily="34" charset="0"/>
                          <a:ea typeface="+mn-ea"/>
                          <a:cs typeface="Arial" panose="020B0604020202020204" pitchFamily="34" charset="0"/>
                        </a:rPr>
                        <a:t>Cyberbullying is a growing trend that is more harmful than typical playground bullying because your home is no longer your refuge. You escape the classroom only to find text messages and emails from your tormentors when you arrive home.</a:t>
                      </a:r>
                      <a:endParaRPr lang="es-CO" sz="1600" b="0" dirty="0">
                        <a:latin typeface="Arial" panose="020B0604020202020204" pitchFamily="34" charset="0"/>
                        <a:cs typeface="Arial" panose="020B0604020202020204" pitchFamily="34" charset="0"/>
                      </a:endParaRPr>
                    </a:p>
                  </a:txBody>
                  <a:tcPr/>
                </a:tc>
                <a:tc>
                  <a:txBody>
                    <a:bodyPr/>
                    <a:lstStyle/>
                    <a:p>
                      <a:endParaRPr lang="es-CO" dirty="0"/>
                    </a:p>
                  </a:txBody>
                  <a:tcPr/>
                </a:tc>
                <a:extLst>
                  <a:ext uri="{0D108BD9-81ED-4DB2-BD59-A6C34878D82A}">
                    <a16:rowId xmlns:a16="http://schemas.microsoft.com/office/drawing/2014/main" val="3454186211"/>
                  </a:ext>
                </a:extLst>
              </a:tr>
              <a:tr h="545444">
                <a:tc>
                  <a:txBody>
                    <a:bodyPr/>
                    <a:lstStyle/>
                    <a:p>
                      <a:r>
                        <a:rPr lang="es-ES" sz="1600" b="1" dirty="0" smtClean="0"/>
                        <a:t>3</a:t>
                      </a:r>
                      <a:endParaRPr lang="es-CO" sz="1600" b="1" dirty="0"/>
                    </a:p>
                  </a:txBody>
                  <a:tcPr/>
                </a:tc>
                <a:tc>
                  <a:txBody>
                    <a:bodyPr/>
                    <a:lstStyle/>
                    <a:p>
                      <a:r>
                        <a:rPr lang="en-CA" sz="1600" b="0" kern="1200" dirty="0" smtClean="0">
                          <a:solidFill>
                            <a:schemeClr val="dk1"/>
                          </a:solidFill>
                          <a:effectLst/>
                          <a:latin typeface="Arial" panose="020B0604020202020204" pitchFamily="34" charset="0"/>
                          <a:ea typeface="+mn-ea"/>
                          <a:cs typeface="Arial" panose="020B0604020202020204" pitchFamily="34" charset="0"/>
                        </a:rPr>
                        <a:t>Elsewhere in Europe, the rail network is also forging ahead, with a new high-speed line in eastern France and the terrific overnight service to Barcelona.</a:t>
                      </a:r>
                      <a:endParaRPr lang="es-CO" sz="1600" b="0" dirty="0">
                        <a:latin typeface="Arial" panose="020B0604020202020204" pitchFamily="34" charset="0"/>
                        <a:cs typeface="Arial" panose="020B0604020202020204" pitchFamily="34" charset="0"/>
                      </a:endParaRPr>
                    </a:p>
                  </a:txBody>
                  <a:tcPr/>
                </a:tc>
                <a:tc>
                  <a:txBody>
                    <a:bodyPr/>
                    <a:lstStyle/>
                    <a:p>
                      <a:endParaRPr lang="es-CO"/>
                    </a:p>
                  </a:txBody>
                  <a:tcPr/>
                </a:tc>
                <a:extLst>
                  <a:ext uri="{0D108BD9-81ED-4DB2-BD59-A6C34878D82A}">
                    <a16:rowId xmlns:a16="http://schemas.microsoft.com/office/drawing/2014/main" val="489127728"/>
                  </a:ext>
                </a:extLst>
              </a:tr>
              <a:tr h="1714255">
                <a:tc>
                  <a:txBody>
                    <a:bodyPr/>
                    <a:lstStyle/>
                    <a:p>
                      <a:r>
                        <a:rPr lang="es-ES" sz="1600" b="1" dirty="0" smtClean="0"/>
                        <a:t>4</a:t>
                      </a:r>
                      <a:endParaRPr lang="es-CO" sz="1600" b="1" dirty="0"/>
                    </a:p>
                  </a:txBody>
                  <a:tcPr/>
                </a:tc>
                <a:tc>
                  <a:txBody>
                    <a:bodyPr/>
                    <a:lstStyle/>
                    <a:p>
                      <a:r>
                        <a:rPr lang="en-CA" sz="1600" b="0" dirty="0" smtClean="0">
                          <a:effectLst/>
                          <a:latin typeface="Arial" panose="020B0604020202020204" pitchFamily="34" charset="0"/>
                          <a:ea typeface="Calibri" panose="020F0502020204030204" pitchFamily="34" charset="0"/>
                          <a:cs typeface="Arial" panose="020B0604020202020204" pitchFamily="34" charset="0"/>
                        </a:rPr>
                        <a:t>No one would have applauded the 37-year-old actress' success more loudly than her former Shameless co-star and husband James </a:t>
                      </a:r>
                      <a:r>
                        <a:rPr lang="en-CA" sz="1600" b="0" dirty="0" err="1" smtClean="0">
                          <a:effectLst/>
                          <a:latin typeface="Arial" panose="020B0604020202020204" pitchFamily="34" charset="0"/>
                          <a:ea typeface="Calibri" panose="020F0502020204030204" pitchFamily="34" charset="0"/>
                          <a:cs typeface="Arial" panose="020B0604020202020204" pitchFamily="34" charset="0"/>
                        </a:rPr>
                        <a:t>McAvoy</a:t>
                      </a:r>
                      <a:r>
                        <a:rPr lang="en-CA" sz="1600" b="0" dirty="0" smtClean="0">
                          <a:effectLst/>
                          <a:latin typeface="Arial" panose="020B0604020202020204" pitchFamily="34" charset="0"/>
                          <a:ea typeface="Calibri" panose="020F0502020204030204" pitchFamily="34" charset="0"/>
                          <a:cs typeface="Arial" panose="020B0604020202020204" pitchFamily="34" charset="0"/>
                        </a:rPr>
                        <a:t>, who's currently riding high in Hollywood with Oscar-tipped World War II drama </a:t>
                      </a:r>
                      <a:r>
                        <a:rPr lang="en-CA" sz="1600" b="0" dirty="0" err="1" smtClean="0">
                          <a:effectLst/>
                          <a:latin typeface="Arial" panose="020B0604020202020204" pitchFamily="34" charset="0"/>
                          <a:ea typeface="Calibri" panose="020F0502020204030204" pitchFamily="34" charset="0"/>
                          <a:cs typeface="Arial" panose="020B0604020202020204" pitchFamily="34" charset="0"/>
                        </a:rPr>
                        <a:t>Atonement.No</a:t>
                      </a:r>
                      <a:r>
                        <a:rPr lang="en-CA" sz="1600" b="0" dirty="0" smtClean="0">
                          <a:effectLst/>
                          <a:latin typeface="Arial" panose="020B0604020202020204" pitchFamily="34" charset="0"/>
                          <a:ea typeface="Calibri" panose="020F0502020204030204" pitchFamily="34" charset="0"/>
                          <a:cs typeface="Arial" panose="020B0604020202020204" pitchFamily="34" charset="0"/>
                        </a:rPr>
                        <a:t> one would have applauded the 37-year-old actress' success more loudly than her former Shameless co-star and husband James </a:t>
                      </a:r>
                      <a:r>
                        <a:rPr lang="en-CA" sz="1600" b="0" dirty="0" err="1" smtClean="0">
                          <a:effectLst/>
                          <a:latin typeface="Arial" panose="020B0604020202020204" pitchFamily="34" charset="0"/>
                          <a:ea typeface="Calibri" panose="020F0502020204030204" pitchFamily="34" charset="0"/>
                          <a:cs typeface="Arial" panose="020B0604020202020204" pitchFamily="34" charset="0"/>
                        </a:rPr>
                        <a:t>McAvoy</a:t>
                      </a:r>
                      <a:r>
                        <a:rPr lang="en-CA" sz="1600" b="0" dirty="0" smtClean="0">
                          <a:effectLst/>
                          <a:latin typeface="Arial" panose="020B0604020202020204" pitchFamily="34" charset="0"/>
                          <a:ea typeface="Calibri" panose="020F0502020204030204" pitchFamily="34" charset="0"/>
                          <a:cs typeface="Arial" panose="020B0604020202020204" pitchFamily="34" charset="0"/>
                        </a:rPr>
                        <a:t>, who's currently riding high in Hollywood with Oscar-tipped World War II drama Atonement.</a:t>
                      </a:r>
                      <a:endParaRPr lang="es-CO" sz="1600" b="0" dirty="0">
                        <a:latin typeface="Arial" panose="020B0604020202020204" pitchFamily="34" charset="0"/>
                        <a:cs typeface="Arial" panose="020B0604020202020204" pitchFamily="34" charset="0"/>
                      </a:endParaRPr>
                    </a:p>
                  </a:txBody>
                  <a:tcPr/>
                </a:tc>
                <a:tc>
                  <a:txBody>
                    <a:bodyPr/>
                    <a:lstStyle/>
                    <a:p>
                      <a:endParaRPr lang="es-CO" dirty="0"/>
                    </a:p>
                  </a:txBody>
                  <a:tcPr/>
                </a:tc>
                <a:extLst>
                  <a:ext uri="{0D108BD9-81ED-4DB2-BD59-A6C34878D82A}">
                    <a16:rowId xmlns:a16="http://schemas.microsoft.com/office/drawing/2014/main" val="2715789828"/>
                  </a:ext>
                </a:extLst>
              </a:tr>
              <a:tr h="523982">
                <a:tc>
                  <a:txBody>
                    <a:bodyPr/>
                    <a:lstStyle/>
                    <a:p>
                      <a:r>
                        <a:rPr lang="es-ES" sz="1600" b="1" dirty="0" smtClean="0"/>
                        <a:t>5</a:t>
                      </a:r>
                      <a:endParaRPr lang="es-CO" sz="1600" b="1" dirty="0"/>
                    </a:p>
                  </a:txBody>
                  <a:tcPr/>
                </a:tc>
                <a:tc>
                  <a:txBody>
                    <a:bodyPr/>
                    <a:lstStyle/>
                    <a:p>
                      <a:r>
                        <a:rPr lang="en-CA" sz="1600" b="0" kern="1200" dirty="0" smtClean="0">
                          <a:solidFill>
                            <a:schemeClr val="dk1"/>
                          </a:solidFill>
                          <a:effectLst/>
                          <a:latin typeface="Arial" panose="020B0604020202020204" pitchFamily="34" charset="0"/>
                          <a:ea typeface="+mn-ea"/>
                          <a:cs typeface="Arial" panose="020B0604020202020204" pitchFamily="34" charset="0"/>
                        </a:rPr>
                        <a:t>This is my signature dish; we sell at least 30 portions a night. It’s a real special-occasion dish, which can be prepared well in advance.</a:t>
                      </a:r>
                      <a:endParaRPr lang="es-CO" sz="1600" b="0" dirty="0">
                        <a:latin typeface="Arial" panose="020B0604020202020204" pitchFamily="34" charset="0"/>
                        <a:cs typeface="Arial" panose="020B0604020202020204" pitchFamily="34" charset="0"/>
                      </a:endParaRPr>
                    </a:p>
                  </a:txBody>
                  <a:tcPr/>
                </a:tc>
                <a:tc>
                  <a:txBody>
                    <a:bodyPr/>
                    <a:lstStyle/>
                    <a:p>
                      <a:endParaRPr lang="es-CO"/>
                    </a:p>
                  </a:txBody>
                  <a:tcPr/>
                </a:tc>
                <a:extLst>
                  <a:ext uri="{0D108BD9-81ED-4DB2-BD59-A6C34878D82A}">
                    <a16:rowId xmlns:a16="http://schemas.microsoft.com/office/drawing/2014/main" val="2793671952"/>
                  </a:ext>
                </a:extLst>
              </a:tr>
              <a:tr h="523982">
                <a:tc>
                  <a:txBody>
                    <a:bodyPr/>
                    <a:lstStyle/>
                    <a:p>
                      <a:r>
                        <a:rPr lang="es-ES" sz="1600" b="1" dirty="0" smtClean="0"/>
                        <a:t>6</a:t>
                      </a:r>
                      <a:endParaRPr lang="es-CO" sz="1600" b="1" dirty="0"/>
                    </a:p>
                  </a:txBody>
                  <a:tcPr/>
                </a:tc>
                <a:tc>
                  <a:txBody>
                    <a:bodyPr/>
                    <a:lstStyle/>
                    <a:p>
                      <a:r>
                        <a:rPr lang="en-CA" sz="1600" b="0" kern="1200" dirty="0" smtClean="0">
                          <a:solidFill>
                            <a:schemeClr val="dk1"/>
                          </a:solidFill>
                          <a:effectLst/>
                          <a:latin typeface="Arial" panose="020B0604020202020204" pitchFamily="34" charset="0"/>
                          <a:ea typeface="+mn-ea"/>
                          <a:cs typeface="Arial" panose="020B0604020202020204" pitchFamily="34" charset="0"/>
                        </a:rPr>
                        <a:t>The optical drive is not integrated, but in all else--especially battery life--this business portable is top-notch.</a:t>
                      </a:r>
                      <a:endParaRPr lang="es-CO" sz="1600" b="0" dirty="0">
                        <a:latin typeface="Arial" panose="020B0604020202020204" pitchFamily="34" charset="0"/>
                        <a:cs typeface="Arial" panose="020B0604020202020204" pitchFamily="34" charset="0"/>
                      </a:endParaRPr>
                    </a:p>
                  </a:txBody>
                  <a:tcPr/>
                </a:tc>
                <a:tc>
                  <a:txBody>
                    <a:bodyPr/>
                    <a:lstStyle/>
                    <a:p>
                      <a:endParaRPr lang="es-CO" dirty="0"/>
                    </a:p>
                  </a:txBody>
                  <a:tcPr/>
                </a:tc>
                <a:extLst>
                  <a:ext uri="{0D108BD9-81ED-4DB2-BD59-A6C34878D82A}">
                    <a16:rowId xmlns:a16="http://schemas.microsoft.com/office/drawing/2014/main" val="1905004664"/>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73620036"/>
              </p:ext>
            </p:extLst>
          </p:nvPr>
        </p:nvGraphicFramePr>
        <p:xfrm>
          <a:off x="791570" y="368490"/>
          <a:ext cx="10454184" cy="722016"/>
        </p:xfrm>
        <a:graphic>
          <a:graphicData uri="http://schemas.openxmlformats.org/drawingml/2006/table">
            <a:tbl>
              <a:tblPr firstRow="1" bandRow="1">
                <a:tableStyleId>{5C22544A-7EE6-4342-B048-85BDC9FD1C3A}</a:tableStyleId>
              </a:tblPr>
              <a:tblGrid>
                <a:gridCol w="1306773">
                  <a:extLst>
                    <a:ext uri="{9D8B030D-6E8A-4147-A177-3AD203B41FA5}">
                      <a16:colId xmlns:a16="http://schemas.microsoft.com/office/drawing/2014/main" val="2708300605"/>
                    </a:ext>
                  </a:extLst>
                </a:gridCol>
                <a:gridCol w="1306773">
                  <a:extLst>
                    <a:ext uri="{9D8B030D-6E8A-4147-A177-3AD203B41FA5}">
                      <a16:colId xmlns:a16="http://schemas.microsoft.com/office/drawing/2014/main" val="1904546931"/>
                    </a:ext>
                  </a:extLst>
                </a:gridCol>
                <a:gridCol w="1306773">
                  <a:extLst>
                    <a:ext uri="{9D8B030D-6E8A-4147-A177-3AD203B41FA5}">
                      <a16:colId xmlns:a16="http://schemas.microsoft.com/office/drawing/2014/main" val="3091863876"/>
                    </a:ext>
                  </a:extLst>
                </a:gridCol>
                <a:gridCol w="1306773">
                  <a:extLst>
                    <a:ext uri="{9D8B030D-6E8A-4147-A177-3AD203B41FA5}">
                      <a16:colId xmlns:a16="http://schemas.microsoft.com/office/drawing/2014/main" val="2697980046"/>
                    </a:ext>
                  </a:extLst>
                </a:gridCol>
                <a:gridCol w="1306773">
                  <a:extLst>
                    <a:ext uri="{9D8B030D-6E8A-4147-A177-3AD203B41FA5}">
                      <a16:colId xmlns:a16="http://schemas.microsoft.com/office/drawing/2014/main" val="30852317"/>
                    </a:ext>
                  </a:extLst>
                </a:gridCol>
                <a:gridCol w="1306773">
                  <a:extLst>
                    <a:ext uri="{9D8B030D-6E8A-4147-A177-3AD203B41FA5}">
                      <a16:colId xmlns:a16="http://schemas.microsoft.com/office/drawing/2014/main" val="3712842896"/>
                    </a:ext>
                  </a:extLst>
                </a:gridCol>
                <a:gridCol w="1306773">
                  <a:extLst>
                    <a:ext uri="{9D8B030D-6E8A-4147-A177-3AD203B41FA5}">
                      <a16:colId xmlns:a16="http://schemas.microsoft.com/office/drawing/2014/main" val="3618200093"/>
                    </a:ext>
                  </a:extLst>
                </a:gridCol>
                <a:gridCol w="1306773">
                  <a:extLst>
                    <a:ext uri="{9D8B030D-6E8A-4147-A177-3AD203B41FA5}">
                      <a16:colId xmlns:a16="http://schemas.microsoft.com/office/drawing/2014/main" val="3012887200"/>
                    </a:ext>
                  </a:extLst>
                </a:gridCol>
              </a:tblGrid>
              <a:tr h="722016">
                <a:tc>
                  <a:txBody>
                    <a:bodyPr/>
                    <a:lstStyle/>
                    <a:p>
                      <a:pPr marL="0" indent="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A</a:t>
                      </a:r>
                      <a:r>
                        <a:rPr lang="en-US" sz="1400" b="1" dirty="0" smtClean="0">
                          <a:effectLst/>
                          <a:latin typeface="Arial" panose="020B0604020202020204" pitchFamily="34" charset="0"/>
                          <a:ea typeface="Calibri" panose="020F0502020204030204" pitchFamily="34" charset="0"/>
                          <a:cs typeface="Times New Roman" panose="02020603050405020304" pitchFamily="18" charset="0"/>
                        </a:rPr>
                        <a:t>.</a:t>
                      </a:r>
                    </a:p>
                    <a:p>
                      <a:pPr marL="0" indent="0">
                        <a:lnSpc>
                          <a:spcPct val="115000"/>
                        </a:lnSpc>
                        <a:spcAft>
                          <a:spcPts val="0"/>
                        </a:spcAft>
                      </a:pPr>
                      <a:r>
                        <a:rPr lang="es-CO" sz="1400" dirty="0" smtClean="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celebrity</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B. </a:t>
                      </a:r>
                      <a:endParaRPr lang="en-US" sz="1400" b="1" dirty="0" smtClean="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spcAft>
                          <a:spcPts val="0"/>
                        </a:spcAft>
                      </a:pPr>
                      <a:r>
                        <a:rPr lang="es-CO" sz="1400" dirty="0" smtClean="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computer</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C. </a:t>
                      </a:r>
                      <a:endParaRPr lang="en-US" sz="1400" b="1" dirty="0" smtClean="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spcAft>
                          <a:spcPts val="0"/>
                        </a:spcAft>
                      </a:pPr>
                      <a:r>
                        <a:rPr lang="es-CO" sz="1400" dirty="0" smtClean="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fashion</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D</a:t>
                      </a:r>
                      <a:r>
                        <a:rPr lang="en-US" sz="1400" b="1" dirty="0" smtClean="0">
                          <a:effectLst/>
                          <a:latin typeface="Arial" panose="020B0604020202020204" pitchFamily="34" charset="0"/>
                          <a:ea typeface="Calibri" panose="020F0502020204030204" pitchFamily="34" charset="0"/>
                          <a:cs typeface="Times New Roman" panose="02020603050405020304" pitchFamily="18" charset="0"/>
                        </a:rPr>
                        <a:t>.</a:t>
                      </a:r>
                    </a:p>
                    <a:p>
                      <a:pPr marL="0" indent="0">
                        <a:lnSpc>
                          <a:spcPct val="115000"/>
                        </a:lnSpc>
                        <a:spcAft>
                          <a:spcPts val="0"/>
                        </a:spcAft>
                      </a:pPr>
                      <a:r>
                        <a:rPr lang="en-US" sz="1400" b="1" dirty="0" smtClean="0">
                          <a:effectLst/>
                          <a:latin typeface="Arial" panose="020B0604020202020204" pitchFamily="34" charset="0"/>
                          <a:ea typeface="Calibri" panose="020F0502020204030204" pitchFamily="34" charset="0"/>
                          <a:cs typeface="Times New Roman" panose="02020603050405020304" pitchFamily="18" charset="0"/>
                        </a:rPr>
                        <a:t> </a:t>
                      </a:r>
                      <a:r>
                        <a:rPr lang="es-CO" sz="1400" dirty="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food</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nSpc>
                          <a:spcPct val="115000"/>
                        </a:lnSpc>
                        <a:spcAft>
                          <a:spcPts val="0"/>
                        </a:spcAft>
                        <a:tabLst>
                          <a:tab pos="531813" algn="l"/>
                        </a:tabLst>
                      </a:pPr>
                      <a:r>
                        <a:rPr lang="en-US" sz="1400" b="1" dirty="0">
                          <a:effectLst/>
                          <a:latin typeface="Arial" panose="020B0604020202020204" pitchFamily="34" charset="0"/>
                          <a:ea typeface="Calibri" panose="020F0502020204030204" pitchFamily="34" charset="0"/>
                          <a:cs typeface="Times New Roman" panose="02020603050405020304" pitchFamily="18" charset="0"/>
                        </a:rPr>
                        <a:t>E. </a:t>
                      </a:r>
                      <a:endParaRPr lang="en-US" sz="1400" b="1" dirty="0" smtClean="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spcAft>
                          <a:spcPts val="0"/>
                        </a:spcAft>
                        <a:tabLst>
                          <a:tab pos="531813" algn="l"/>
                        </a:tabLst>
                      </a:pPr>
                      <a:r>
                        <a:rPr lang="es-CO" sz="1400" dirty="0" smtClean="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gardening</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F. </a:t>
                      </a:r>
                      <a:endParaRPr lang="en-US" sz="1400" b="1" dirty="0" smtClean="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spcAft>
                          <a:spcPts val="0"/>
                        </a:spcAft>
                      </a:pPr>
                      <a:r>
                        <a:rPr lang="es-CO" sz="1400" dirty="0" smtClean="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music</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G</a:t>
                      </a:r>
                      <a:r>
                        <a:rPr lang="en-US" sz="1400" b="1" dirty="0" smtClean="0">
                          <a:effectLst/>
                          <a:latin typeface="Arial" panose="020B0604020202020204" pitchFamily="34" charset="0"/>
                          <a:ea typeface="Calibri" panose="020F0502020204030204" pitchFamily="34" charset="0"/>
                          <a:cs typeface="Times New Roman" panose="02020603050405020304" pitchFamily="18" charset="0"/>
                        </a:rPr>
                        <a:t>.</a:t>
                      </a:r>
                    </a:p>
                    <a:p>
                      <a:pPr marL="0" indent="0">
                        <a:lnSpc>
                          <a:spcPct val="115000"/>
                        </a:lnSpc>
                        <a:spcAft>
                          <a:spcPts val="0"/>
                        </a:spcAft>
                      </a:pPr>
                      <a:r>
                        <a:rPr lang="en-US" sz="1400" b="1" dirty="0" smtClean="0">
                          <a:effectLst/>
                          <a:latin typeface="Arial" panose="020B0604020202020204" pitchFamily="34" charset="0"/>
                          <a:ea typeface="Calibri" panose="020F0502020204030204" pitchFamily="34" charset="0"/>
                          <a:cs typeface="Times New Roman" panose="02020603050405020304" pitchFamily="18" charset="0"/>
                        </a:rPr>
                        <a:t> </a:t>
                      </a:r>
                      <a:r>
                        <a:rPr lang="es-CO" sz="1400" dirty="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school</a:t>
                      </a:r>
                      <a:r>
                        <a:rPr lang="es-CO" sz="1400" dirty="0">
                          <a:effectLst/>
                          <a:latin typeface="Arial" panose="020B0604020202020204" pitchFamily="34" charset="0"/>
                          <a:ea typeface="Calibri" panose="020F0502020204030204" pitchFamily="34" charset="0"/>
                          <a:cs typeface="Times New Roman" panose="02020603050405020304" pitchFamily="18" charset="0"/>
                        </a:rPr>
                        <a:t>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newsletter</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6350">
                        <a:lnSpc>
                          <a:spcPct val="115000"/>
                        </a:lnSpc>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H</a:t>
                      </a:r>
                      <a:r>
                        <a:rPr lang="en-US" sz="1400" b="1" dirty="0" smtClean="0">
                          <a:effectLst/>
                          <a:latin typeface="Arial" panose="020B0604020202020204" pitchFamily="34" charset="0"/>
                          <a:ea typeface="Calibri" panose="020F0502020204030204" pitchFamily="34" charset="0"/>
                          <a:cs typeface="Times New Roman" panose="02020603050405020304" pitchFamily="18" charset="0"/>
                        </a:rPr>
                        <a:t>.</a:t>
                      </a:r>
                    </a:p>
                    <a:p>
                      <a:pPr marL="0" indent="6350">
                        <a:lnSpc>
                          <a:spcPct val="115000"/>
                        </a:lnSpc>
                        <a:spcAft>
                          <a:spcPts val="0"/>
                        </a:spcAft>
                      </a:pPr>
                      <a:r>
                        <a:rPr lang="es-CO" sz="1400" dirty="0" smtClean="0">
                          <a:effectLst/>
                          <a:latin typeface="Arial" panose="020B0604020202020204" pitchFamily="34" charset="0"/>
                          <a:ea typeface="Calibri" panose="020F0502020204030204" pitchFamily="34" charset="0"/>
                          <a:cs typeface="Times New Roman" panose="02020603050405020304" pitchFamily="18" charset="0"/>
                        </a:rPr>
                        <a:t>A </a:t>
                      </a:r>
                      <a:r>
                        <a:rPr lang="es-CO" sz="1400" dirty="0" err="1">
                          <a:effectLst/>
                          <a:latin typeface="Arial" panose="020B0604020202020204" pitchFamily="34" charset="0"/>
                          <a:ea typeface="Calibri" panose="020F0502020204030204" pitchFamily="34" charset="0"/>
                          <a:cs typeface="Times New Roman" panose="02020603050405020304" pitchFamily="18" charset="0"/>
                        </a:rPr>
                        <a:t>travel</a:t>
                      </a:r>
                      <a:r>
                        <a:rPr lang="es-CO" sz="1400" dirty="0">
                          <a:effectLst/>
                          <a:latin typeface="Arial" panose="020B0604020202020204" pitchFamily="34" charset="0"/>
                          <a:ea typeface="Calibri" panose="020F0502020204030204" pitchFamily="34" charset="0"/>
                          <a:cs typeface="Times New Roman" panose="02020603050405020304" pitchFamily="18" charset="0"/>
                        </a:rPr>
                        <a:t> magazine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5483603"/>
                  </a:ext>
                </a:extLst>
              </a:tr>
            </a:tbl>
          </a:graphicData>
        </a:graphic>
      </p:graphicFrame>
    </p:spTree>
    <p:extLst>
      <p:ext uri="{BB962C8B-B14F-4D97-AF65-F5344CB8AC3E}">
        <p14:creationId xmlns:p14="http://schemas.microsoft.com/office/powerpoint/2010/main" val="64336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78</TotalTime>
  <Words>274</Words>
  <Application>Microsoft Office PowerPoint</Application>
  <PresentationFormat>Panorámica</PresentationFormat>
  <Paragraphs>28</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Times New Roman</vt:lpstr>
      <vt:lpstr>Tw Cen MT</vt:lpstr>
      <vt:lpstr>Tw Cen MT Condensed</vt:lpstr>
      <vt:lpstr>Wingdings 3</vt:lpstr>
      <vt:lpstr>Integral</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Liliana Martinez</dc:creator>
  <cp:lastModifiedBy>Liliana Martinez</cp:lastModifiedBy>
  <cp:revision>7</cp:revision>
  <dcterms:created xsi:type="dcterms:W3CDTF">2020-08-17T13:36:10Z</dcterms:created>
  <dcterms:modified xsi:type="dcterms:W3CDTF">2020-08-17T14:54:31Z</dcterms:modified>
</cp:coreProperties>
</file>