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4" r:id="rId2"/>
    <p:sldId id="266" r:id="rId3"/>
    <p:sldId id="268" r:id="rId4"/>
    <p:sldId id="267" r:id="rId5"/>
    <p:sldId id="256" r:id="rId6"/>
    <p:sldId id="257" r:id="rId7"/>
    <p:sldId id="259" r:id="rId8"/>
    <p:sldId id="261" r:id="rId9"/>
    <p:sldId id="262" r:id="rId10"/>
    <p:sldId id="265" r:id="rId11"/>
    <p:sldId id="263" r:id="rId12"/>
    <p:sldId id="269" r:id="rId13"/>
    <p:sldId id="270" r:id="rId14"/>
    <p:sldId id="271" r:id="rId15"/>
    <p:sldId id="272"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53" autoAdjust="0"/>
    <p:restoredTop sz="94660"/>
  </p:normalViewPr>
  <p:slideViewPr>
    <p:cSldViewPr snapToGrid="0">
      <p:cViewPr>
        <p:scale>
          <a:sx n="70" d="100"/>
          <a:sy n="70" d="100"/>
        </p:scale>
        <p:origin x="-648"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F4308F2-7FCF-4006-9680-5CF35EE466BB}"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F4308F2-7FCF-4006-9680-5CF35EE466BB}"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F4308F2-7FCF-4006-9680-5CF35EE466BB}"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F4308F2-7FCF-4006-9680-5CF35EE466BB}"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F4308F2-7FCF-4006-9680-5CF35EE466BB}"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F4308F2-7FCF-4006-9680-5CF35EE466BB}" type="datetimeFigureOut">
              <a:rPr lang="es-MX" smtClean="0"/>
              <a:t>04/05/2020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FF4308F2-7FCF-4006-9680-5CF35EE466BB}" type="datetimeFigureOut">
              <a:rPr lang="es-MX" smtClean="0"/>
              <a:t>04/05/2020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F4308F2-7FCF-4006-9680-5CF35EE466BB}" type="datetimeFigureOut">
              <a:rPr lang="es-MX" smtClean="0"/>
              <a:t>04/05/2020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308F2-7FCF-4006-9680-5CF35EE466BB}" type="datetimeFigureOut">
              <a:rPr lang="es-MX" smtClean="0"/>
              <a:t>04/05/2020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F4308F2-7FCF-4006-9680-5CF35EE466BB}" type="datetimeFigureOut">
              <a:rPr lang="es-MX" smtClean="0"/>
              <a:t>04/05/2020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58E842-712D-4690-B7D8-746066A7CB1F}" type="slidenum">
              <a:rPr lang="es-MX" smtClean="0"/>
              <a:t>‹Nº›</a:t>
            </a:fld>
            <a:endParaRPr lang="es-MX"/>
          </a:p>
        </p:txBody>
      </p:sp>
      <p:sp>
        <p:nvSpPr>
          <p:cNvPr id="9" name="Content Placeholder 8"/>
          <p:cNvSpPr>
            <a:spLocks noGrp="1"/>
          </p:cNvSpPr>
          <p:nvPr>
            <p:ph sz="quarter" idx="13"/>
          </p:nvPr>
        </p:nvSpPr>
        <p:spPr>
          <a:xfrm>
            <a:off x="406400" y="381000"/>
            <a:ext cx="103632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FF4308F2-7FCF-4006-9680-5CF35EE466BB}" type="datetimeFigureOut">
              <a:rPr lang="es-MX" smtClean="0"/>
              <a:t>04/05/2020</a:t>
            </a:fld>
            <a:endParaRPr lang="es-MX"/>
          </a:p>
        </p:txBody>
      </p:sp>
      <p:sp>
        <p:nvSpPr>
          <p:cNvPr id="9" name="Slide Number Placeholder 8"/>
          <p:cNvSpPr>
            <a:spLocks noGrp="1"/>
          </p:cNvSpPr>
          <p:nvPr>
            <p:ph type="sldNum" sz="quarter" idx="11"/>
          </p:nvPr>
        </p:nvSpPr>
        <p:spPr/>
        <p:txBody>
          <a:bodyPr/>
          <a:lstStyle/>
          <a:p>
            <a:fld id="{AD58E842-712D-4690-B7D8-746066A7CB1F}"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D58E842-712D-4690-B7D8-746066A7CB1F}" type="slidenum">
              <a:rPr lang="es-MX" smtClean="0"/>
              <a:t>‹Nº›</a:t>
            </a:fld>
            <a:endParaRPr lang="es-MX"/>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s-MX"/>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FF4308F2-7FCF-4006-9680-5CF35EE466BB}" type="datetimeFigureOut">
              <a:rPr lang="es-MX" smtClean="0"/>
              <a:t>04/05/2020</a:t>
            </a:fld>
            <a:endParaRPr lang="es-MX"/>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package" Target="../embeddings/Documento_de_Microsoft_Word1.doc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 xmlns:a16="http://schemas.microsoft.com/office/drawing/2014/main" id="{8543EEAA-7BF1-47D9-A104-D32EEF54846C}"/>
              </a:ext>
            </a:extLst>
          </p:cNvPr>
          <p:cNvSpPr>
            <a:spLocks noGrp="1"/>
          </p:cNvSpPr>
          <p:nvPr>
            <p:ph type="subTitle" idx="1"/>
          </p:nvPr>
        </p:nvSpPr>
        <p:spPr>
          <a:xfrm>
            <a:off x="1524000" y="859809"/>
            <a:ext cx="9144000" cy="4940490"/>
          </a:xfrm>
        </p:spPr>
        <p:txBody>
          <a:bodyPr>
            <a:normAutofit/>
          </a:bodyPr>
          <a:lstStyle/>
          <a:p>
            <a:endParaRPr lang="es-MX" dirty="0"/>
          </a:p>
          <a:p>
            <a:pPr algn="ctr"/>
            <a:r>
              <a:rPr lang="es-MX" sz="3200" b="1" i="1" dirty="0" smtClean="0">
                <a:solidFill>
                  <a:schemeClr val="accent1">
                    <a:lumMod val="75000"/>
                  </a:schemeClr>
                </a:solidFill>
              </a:rPr>
              <a:t>INSTITUCION EDUCATIVA TECNICA LA SAGRADA FAMILIA </a:t>
            </a:r>
          </a:p>
          <a:p>
            <a:endParaRPr lang="es-MX" sz="3200" b="1" i="1" dirty="0">
              <a:solidFill>
                <a:schemeClr val="accent1">
                  <a:lumMod val="75000"/>
                </a:schemeClr>
              </a:solidFill>
            </a:endParaRPr>
          </a:p>
          <a:p>
            <a:endParaRPr lang="es-MX" sz="3200" b="1" i="1" dirty="0" smtClean="0">
              <a:solidFill>
                <a:schemeClr val="accent1">
                  <a:lumMod val="75000"/>
                </a:schemeClr>
              </a:solidFill>
            </a:endParaRPr>
          </a:p>
          <a:p>
            <a:pPr algn="ctr"/>
            <a:r>
              <a:rPr lang="es-MX" sz="3200" b="1" i="1" dirty="0" smtClean="0">
                <a:solidFill>
                  <a:schemeClr val="accent1">
                    <a:lumMod val="75000"/>
                  </a:schemeClr>
                </a:solidFill>
              </a:rPr>
              <a:t>BASE DE DATOS </a:t>
            </a:r>
          </a:p>
          <a:p>
            <a:endParaRPr lang="es-MX" sz="3200" b="1" i="1" dirty="0">
              <a:solidFill>
                <a:schemeClr val="accent1">
                  <a:lumMod val="75000"/>
                </a:schemeClr>
              </a:solidFill>
            </a:endParaRPr>
          </a:p>
          <a:p>
            <a:pPr algn="ctr"/>
            <a:r>
              <a:rPr lang="es-MX" sz="3200" b="1" i="1" dirty="0" smtClean="0">
                <a:solidFill>
                  <a:schemeClr val="accent1">
                    <a:lumMod val="75000"/>
                  </a:schemeClr>
                </a:solidFill>
              </a:rPr>
              <a:t>GRADO 10</a:t>
            </a:r>
            <a:endParaRPr lang="es-MX" sz="2800" b="1" i="1" dirty="0">
              <a:solidFill>
                <a:schemeClr val="accent1">
                  <a:lumMod val="75000"/>
                </a:schemeClr>
              </a:solidFill>
            </a:endParaRPr>
          </a:p>
        </p:txBody>
      </p:sp>
      <p:sp>
        <p:nvSpPr>
          <p:cNvPr id="5" name="4 Rectángulo"/>
          <p:cNvSpPr/>
          <p:nvPr/>
        </p:nvSpPr>
        <p:spPr>
          <a:xfrm>
            <a:off x="5977217" y="3244334"/>
            <a:ext cx="237566" cy="369332"/>
          </a:xfrm>
          <a:prstGeom prst="rect">
            <a:avLst/>
          </a:prstGeom>
        </p:spPr>
        <p:txBody>
          <a:bodyPr wrap="none">
            <a:spAutoFit/>
          </a:bodyPr>
          <a:lstStyle/>
          <a:p>
            <a:r>
              <a:rPr lang="es-CO" dirty="0"/>
              <a:t> </a:t>
            </a:r>
          </a:p>
        </p:txBody>
      </p:sp>
      <p:pic>
        <p:nvPicPr>
          <p:cNvPr id="9218" name="Picture 2" descr="Icono MS Acc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2354" y="4421875"/>
            <a:ext cx="1555011" cy="1348736"/>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2.png"/>
          <p:cNvPicPr/>
          <p:nvPr/>
        </p:nvPicPr>
        <p:blipFill>
          <a:blip r:embed="rId3"/>
          <a:srcRect/>
          <a:stretch>
            <a:fillRect/>
          </a:stretch>
        </p:blipFill>
        <p:spPr>
          <a:xfrm>
            <a:off x="3360882" y="2257944"/>
            <a:ext cx="1029160" cy="1355721"/>
          </a:xfrm>
          <a:prstGeom prst="rect">
            <a:avLst/>
          </a:prstGeom>
          <a:ln/>
        </p:spPr>
      </p:pic>
    </p:spTree>
    <p:extLst>
      <p:ext uri="{BB962C8B-B14F-4D97-AF65-F5344CB8AC3E}">
        <p14:creationId xmlns:p14="http://schemas.microsoft.com/office/powerpoint/2010/main" val="1640866062"/>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140506" y="2320118"/>
            <a:ext cx="8180916" cy="3507475"/>
          </a:xfrm>
        </p:spPr>
        <p:txBody>
          <a:bodyPr>
            <a:noAutofit/>
          </a:bodyPr>
          <a:lstStyle/>
          <a:p>
            <a:pPr marL="457200" indent="-457200" algn="just">
              <a:buAutoNum type="arabicPeriod" startAt="4"/>
            </a:pPr>
            <a:r>
              <a:rPr lang="es-MX" sz="2400" b="1" dirty="0"/>
              <a:t>Comience a escribir para agregar datos es muy similar a trabajar en </a:t>
            </a:r>
            <a:r>
              <a:rPr lang="es-MX" sz="2400" b="1" dirty="0" smtClean="0"/>
              <a:t>una hoja </a:t>
            </a:r>
            <a:r>
              <a:rPr lang="es-MX" sz="2400" b="1" dirty="0"/>
              <a:t>de calculo de Excel. La estructura de tabla se crea al escribir los datos. Cuando agrega una nueva columna a la hoja de datos. Se define un nuevo campo en la tabla. En función de los datos que se escriben, Access establece automáticamente el tipo de datos de cada campo. </a:t>
            </a:r>
          </a:p>
          <a:p>
            <a:pPr marL="457200" indent="-457200" algn="just">
              <a:buAutoNum type="arabicPeriod" startAt="4"/>
            </a:pPr>
            <a:r>
              <a:rPr lang="es-MX" sz="2400" b="1" dirty="0"/>
              <a:t>Para cerrar la base de datos haga clic en Cerrar    </a:t>
            </a:r>
            <a:r>
              <a:rPr lang="es-MX" sz="2400" b="1" dirty="0" smtClean="0"/>
              <a:t>si </a:t>
            </a:r>
            <a:r>
              <a:rPr lang="es-MX" sz="2400" b="1" dirty="0"/>
              <a:t>ha efectuado algún cambio en la tabla Access le pide que cambie los cambios. Haga clic Si para guardar y en No para descartarlos.   </a:t>
            </a:r>
          </a:p>
          <a:p>
            <a:endParaRPr lang="es-CO" sz="2400" b="1" dirty="0"/>
          </a:p>
        </p:txBody>
      </p:sp>
    </p:spTree>
    <p:extLst>
      <p:ext uri="{BB962C8B-B14F-4D97-AF65-F5344CB8AC3E}">
        <p14:creationId xmlns:p14="http://schemas.microsoft.com/office/powerpoint/2010/main" val="1875645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47C8CF93-E4C2-46CF-A93A-2517E9551357}"/>
              </a:ext>
            </a:extLst>
          </p:cNvPr>
          <p:cNvSpPr>
            <a:spLocks noGrp="1"/>
          </p:cNvSpPr>
          <p:nvPr>
            <p:ph type="title"/>
          </p:nvPr>
        </p:nvSpPr>
        <p:spPr>
          <a:xfrm>
            <a:off x="839788" y="457201"/>
            <a:ext cx="3932237" cy="1262416"/>
          </a:xfrm>
        </p:spPr>
        <p:txBody>
          <a:bodyPr>
            <a:noAutofit/>
          </a:bodyPr>
          <a:lstStyle/>
          <a:p>
            <a:pPr algn="ctr"/>
            <a:r>
              <a:rPr lang="es-MX" sz="4000" dirty="0">
                <a:solidFill>
                  <a:srgbClr val="FFC000"/>
                </a:solidFill>
              </a:rPr>
              <a:t>Crear tabla de datos</a:t>
            </a:r>
          </a:p>
        </p:txBody>
      </p:sp>
      <p:graphicFrame>
        <p:nvGraphicFramePr>
          <p:cNvPr id="16" name="Marcador de posición de imagen 15">
            <a:extLst>
              <a:ext uri="{FF2B5EF4-FFF2-40B4-BE49-F238E27FC236}">
                <a16:creationId xmlns="" xmlns:a16="http://schemas.microsoft.com/office/drawing/2014/main" id="{14257A48-317C-4C6C-B865-AC1618B6F468}"/>
              </a:ext>
            </a:extLst>
          </p:cNvPr>
          <p:cNvGraphicFramePr>
            <a:graphicFrameLocks noGrp="1" noChangeAspect="1"/>
          </p:cNvGraphicFramePr>
          <p:nvPr>
            <p:ph type="pic" idx="1"/>
            <p:extLst>
              <p:ext uri="{D42A27DB-BD31-4B8C-83A1-F6EECF244321}">
                <p14:modId xmlns:p14="http://schemas.microsoft.com/office/powerpoint/2010/main" val="242378915"/>
              </p:ext>
            </p:extLst>
          </p:nvPr>
        </p:nvGraphicFramePr>
        <p:xfrm>
          <a:off x="4832611" y="313900"/>
          <a:ext cx="5597525" cy="6034586"/>
        </p:xfrm>
        <a:graphic>
          <a:graphicData uri="http://schemas.openxmlformats.org/presentationml/2006/ole">
            <mc:AlternateContent xmlns:mc="http://schemas.openxmlformats.org/markup-compatibility/2006">
              <mc:Choice xmlns:v="urn:schemas-microsoft-com:vml" Requires="v">
                <p:oleObj spid="_x0000_s8220" name="Document" r:id="rId4" imgW="5597349" imgH="3283920" progId="Word.Document.12">
                  <p:embed/>
                </p:oleObj>
              </mc:Choice>
              <mc:Fallback>
                <p:oleObj name="Document" r:id="rId4" imgW="5597349" imgH="3283920" progId="Word.Document.12">
                  <p:embed/>
                  <p:pic>
                    <p:nvPicPr>
                      <p:cNvPr id="0" name=""/>
                      <p:cNvPicPr/>
                      <p:nvPr/>
                    </p:nvPicPr>
                    <p:blipFill>
                      <a:blip r:embed="rId5"/>
                      <a:stretch>
                        <a:fillRect/>
                      </a:stretch>
                    </p:blipFill>
                    <p:spPr>
                      <a:xfrm>
                        <a:off x="4832611" y="313900"/>
                        <a:ext cx="5597525" cy="6034586"/>
                      </a:xfrm>
                      <a:prstGeom prst="rect">
                        <a:avLst/>
                      </a:prstGeom>
                    </p:spPr>
                  </p:pic>
                </p:oleObj>
              </mc:Fallback>
            </mc:AlternateContent>
          </a:graphicData>
        </a:graphic>
      </p:graphicFrame>
      <p:sp>
        <p:nvSpPr>
          <p:cNvPr id="4" name="Marcador de texto 3">
            <a:extLst>
              <a:ext uri="{FF2B5EF4-FFF2-40B4-BE49-F238E27FC236}">
                <a16:creationId xmlns="" xmlns:a16="http://schemas.microsoft.com/office/drawing/2014/main" id="{947C9580-2189-48D1-B053-869454948BD9}"/>
              </a:ext>
            </a:extLst>
          </p:cNvPr>
          <p:cNvSpPr>
            <a:spLocks noGrp="1"/>
          </p:cNvSpPr>
          <p:nvPr>
            <p:ph type="body" sz="half" idx="2"/>
          </p:nvPr>
        </p:nvSpPr>
        <p:spPr>
          <a:xfrm>
            <a:off x="839788" y="1951630"/>
            <a:ext cx="3932237" cy="4244454"/>
          </a:xfrm>
        </p:spPr>
        <p:txBody>
          <a:bodyPr>
            <a:noAutofit/>
          </a:bodyPr>
          <a:lstStyle/>
          <a:p>
            <a:pPr algn="ctr"/>
            <a:r>
              <a:rPr lang="es-MX" dirty="0"/>
              <a:t>En primer lugar debemos ir a la ficha crear y pulsar el botón tabla.</a:t>
            </a:r>
          </a:p>
          <a:p>
            <a:pPr algn="ctr"/>
            <a:r>
              <a:rPr lang="es-MX" dirty="0"/>
              <a:t>Del lado izquierdo el panel de navegación enlistando la nueva tabla y del lado derecho una pestaña con el mismo </a:t>
            </a:r>
            <a:r>
              <a:rPr lang="es-MX" b="1" dirty="0"/>
              <a:t>nombre</a:t>
            </a:r>
            <a:r>
              <a:rPr lang="es-MX" dirty="0"/>
              <a:t> y una cuadricula donde podremos crear los campos de la tabla </a:t>
            </a:r>
          </a:p>
          <a:p>
            <a:pPr algn="ctr"/>
            <a:r>
              <a:rPr lang="es-MX" dirty="0"/>
              <a:t>Definir el campo primario de la tabla </a:t>
            </a:r>
          </a:p>
          <a:p>
            <a:pPr algn="ctr"/>
            <a:r>
              <a:rPr lang="es-MX" dirty="0"/>
              <a:t>Access permite capturar el nombre del campo en el encabezado</a:t>
            </a:r>
          </a:p>
          <a:p>
            <a:pPr algn="ctr"/>
            <a:r>
              <a:rPr lang="es-MX" dirty="0"/>
              <a:t>Para los campos de texto como lo hicimos con el primario tamaño del campo dentro del grupo propiedades de la ficha campos</a:t>
            </a:r>
          </a:p>
          <a:p>
            <a:pPr algn="ctr"/>
            <a:r>
              <a:rPr lang="es-MX" dirty="0"/>
              <a:t>Paso final botón guardar en la barra de acceso rápido para dar un nombre descriptivo a la tabla </a:t>
            </a:r>
          </a:p>
          <a:p>
            <a:endParaRPr lang="es-MX" dirty="0"/>
          </a:p>
          <a:p>
            <a:r>
              <a:rPr lang="es-MX" dirty="0"/>
              <a:t> </a:t>
            </a:r>
          </a:p>
        </p:txBody>
      </p:sp>
      <p:sp>
        <p:nvSpPr>
          <p:cNvPr id="5" name="Marcador de posición de imagen 2">
            <a:extLst>
              <a:ext uri="{FF2B5EF4-FFF2-40B4-BE49-F238E27FC236}">
                <a16:creationId xmlns="" xmlns:a16="http://schemas.microsoft.com/office/drawing/2014/main" id="{F5586E83-A45A-4773-9FF0-8C17176584FD}"/>
              </a:ext>
            </a:extLst>
          </p:cNvPr>
          <p:cNvSpPr txBox="1">
            <a:spLocks/>
          </p:cNvSpPr>
          <p:nvPr/>
        </p:nvSpPr>
        <p:spPr>
          <a:xfrm>
            <a:off x="5243015" y="609601"/>
            <a:ext cx="6261597" cy="5738884"/>
          </a:xfrm>
          <a:prstGeom prst="rect">
            <a:avLst/>
          </a:prstGeom>
        </p:spPr>
      </p:sp>
    </p:spTree>
    <p:extLst>
      <p:ext uri="{BB962C8B-B14F-4D97-AF65-F5344CB8AC3E}">
        <p14:creationId xmlns:p14="http://schemas.microsoft.com/office/powerpoint/2010/main" val="297252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p:txBody>
          <a:bodyPr/>
          <a:lstStyle/>
          <a:p>
            <a:r>
              <a:rPr lang="es-CO" dirty="0" smtClean="0"/>
              <a:t>VAMOS A LA PRACTICA :</a:t>
            </a:r>
          </a:p>
          <a:p>
            <a:r>
              <a:rPr lang="es-CO" dirty="0" smtClean="0"/>
              <a:t>VAMOS A CREAR EN ACCES </a:t>
            </a:r>
          </a:p>
          <a:p>
            <a:r>
              <a:rPr lang="es-CO" dirty="0" smtClean="0"/>
              <a:t>DOS BASES DE DATOS </a:t>
            </a:r>
          </a:p>
          <a:p>
            <a:r>
              <a:rPr lang="es-CO" dirty="0" smtClean="0"/>
              <a:t>1. COLEGIO</a:t>
            </a:r>
          </a:p>
          <a:p>
            <a:r>
              <a:rPr lang="es-CO" dirty="0" smtClean="0"/>
              <a:t>2. FERRETERIA </a:t>
            </a:r>
          </a:p>
          <a:p>
            <a:endParaRPr lang="es-CO" dirty="0"/>
          </a:p>
          <a:p>
            <a:r>
              <a:rPr lang="es-CO" dirty="0" smtClean="0"/>
              <a:t>COLEGIO: TABLAS. ESTUDIANTES-  ACUDIENTES- DOCENTES GRADOS.</a:t>
            </a:r>
          </a:p>
          <a:p>
            <a:r>
              <a:rPr lang="es-CO" dirty="0" smtClean="0"/>
              <a:t>FERRETERIA: TABLAS. PRODUCTOS- CLIENTES- PROVEEDORES- EMPLEADOS-</a:t>
            </a:r>
          </a:p>
          <a:p>
            <a:endParaRPr lang="es-CO" dirty="0"/>
          </a:p>
          <a:p>
            <a:endParaRPr lang="es-CO" dirty="0" smtClean="0"/>
          </a:p>
          <a:p>
            <a:pPr lvl="8"/>
            <a:r>
              <a:rPr lang="es-CO" dirty="0"/>
              <a:t> </a:t>
            </a:r>
            <a:r>
              <a:rPr lang="es-CO" dirty="0" smtClean="0"/>
              <a:t> </a:t>
            </a:r>
          </a:p>
          <a:p>
            <a:pPr marL="2103120" lvl="8" indent="0">
              <a:buNone/>
            </a:pPr>
            <a:endParaRPr lang="es-CO" dirty="0"/>
          </a:p>
        </p:txBody>
      </p:sp>
    </p:spTree>
    <p:extLst>
      <p:ext uri="{BB962C8B-B14F-4D97-AF65-F5344CB8AC3E}">
        <p14:creationId xmlns:p14="http://schemas.microsoft.com/office/powerpoint/2010/main" val="1708642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MANOS A LA OBRA </a:t>
            </a:r>
            <a:endParaRPr lang="es-CO" dirty="0"/>
          </a:p>
        </p:txBody>
      </p:sp>
      <p:sp>
        <p:nvSpPr>
          <p:cNvPr id="3" name="2 Marcador de contenido"/>
          <p:cNvSpPr>
            <a:spLocks noGrp="1"/>
          </p:cNvSpPr>
          <p:nvPr>
            <p:ph idx="1"/>
          </p:nvPr>
        </p:nvSpPr>
        <p:spPr/>
        <p:txBody>
          <a:bodyPr/>
          <a:lstStyle/>
          <a:p>
            <a:pPr algn="just"/>
            <a:r>
              <a:rPr lang="es-CO" dirty="0">
                <a:solidFill>
                  <a:srgbClr val="6B0101"/>
                </a:solidFill>
                <a:latin typeface="Arial"/>
              </a:rPr>
              <a:t>Vamos rellenando la rejilla definiendo cada una de las columnas que compondrá la tabla:</a:t>
            </a:r>
          </a:p>
          <a:p>
            <a:endParaRPr lang="es-CO"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8115" y="2604093"/>
            <a:ext cx="501967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7823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91487" y="221776"/>
            <a:ext cx="10160000" cy="4800600"/>
          </a:xfrm>
        </p:spPr>
        <p:txBody>
          <a:bodyPr/>
          <a:lstStyle/>
          <a:p>
            <a:r>
              <a:rPr lang="es-CO" dirty="0"/>
              <a:t>La clave principal</a:t>
            </a:r>
          </a:p>
          <a:p>
            <a:r>
              <a:rPr lang="es-CO" dirty="0"/>
              <a:t>Antes de guardar la tabla tendremos que asignar una clave principal.</a:t>
            </a:r>
          </a:p>
          <a:p>
            <a:r>
              <a:rPr lang="es-CO" dirty="0"/>
              <a:t>La </a:t>
            </a:r>
            <a:r>
              <a:rPr lang="es-CO" b="1" dirty="0"/>
              <a:t>clave principal proporciona un valor único para cada fila de la tabla</a:t>
            </a:r>
            <a:r>
              <a:rPr lang="es-CO" dirty="0"/>
              <a:t> y nos sirve de </a:t>
            </a:r>
            <a:r>
              <a:rPr lang="es-CO" b="1" dirty="0"/>
              <a:t>identificador de registros</a:t>
            </a:r>
            <a:r>
              <a:rPr lang="es-CO" dirty="0"/>
              <a:t> de forma que con esta clave podamos saber sin ningún tipo de equivocación el registro al cual identifica. No podemos definir más de una clave principal, pero podemos tener una clave principal compuesta por más de un campo.</a:t>
            </a:r>
          </a:p>
          <a:p>
            <a:r>
              <a:rPr lang="es-CO" dirty="0"/>
              <a:t>Para </a:t>
            </a:r>
            <a:r>
              <a:rPr lang="es-CO" b="1" dirty="0"/>
              <a:t>asignar una clave principal</a:t>
            </a:r>
            <a:r>
              <a:rPr lang="es-CO" dirty="0"/>
              <a:t> a un campo, seguir los siguientes pasos:</a:t>
            </a:r>
          </a:p>
          <a:p>
            <a:r>
              <a:rPr lang="es-CO" dirty="0"/>
              <a:t>Hacer clic sobre el nombre del campo que será clave principal.</a:t>
            </a:r>
          </a:p>
          <a:p>
            <a:r>
              <a:rPr lang="es-CO" dirty="0"/>
              <a:t>En la pestaña </a:t>
            </a:r>
            <a:r>
              <a:rPr lang="es-CO" b="1" dirty="0"/>
              <a:t>Diseño</a:t>
            </a:r>
            <a:r>
              <a:rPr lang="es-CO" dirty="0"/>
              <a:t> de </a:t>
            </a:r>
            <a:r>
              <a:rPr lang="es-CO" b="1" dirty="0"/>
              <a:t>Herramientas de tabla</a:t>
            </a:r>
            <a:r>
              <a:rPr lang="es-CO" dirty="0"/>
              <a:t>, hacer clic sobre el botón </a:t>
            </a:r>
            <a:r>
              <a:rPr lang="es-CO" b="1" dirty="0"/>
              <a:t>Clave principal</a:t>
            </a:r>
            <a:r>
              <a:rPr lang="es-CO" dirty="0"/>
              <a:t> del grupo </a:t>
            </a:r>
            <a:r>
              <a:rPr lang="es-CO" b="1" dirty="0"/>
              <a:t>Herramientas</a:t>
            </a:r>
            <a:r>
              <a:rPr lang="es-CO" dirty="0"/>
              <a:t>.</a:t>
            </a:r>
          </a:p>
          <a:p>
            <a:endParaRPr lang="es-CO"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0878" y="4591689"/>
            <a:ext cx="9376011" cy="180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2822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rot="20672357">
            <a:off x="431133" y="1198359"/>
            <a:ext cx="11536536" cy="4800600"/>
          </a:xfrm>
        </p:spPr>
        <p:txBody>
          <a:bodyPr>
            <a:normAutofit/>
          </a:bodyPr>
          <a:lstStyle/>
          <a:p>
            <a:endParaRPr lang="es-CO" sz="8800" b="1" dirty="0" smtClean="0"/>
          </a:p>
          <a:p>
            <a:r>
              <a:rPr lang="es-CO" sz="8800" b="1" dirty="0" smtClean="0"/>
              <a:t>CONTINUAREMOS …</a:t>
            </a:r>
            <a:endParaRPr lang="es-CO" sz="8800" b="1" dirty="0"/>
          </a:p>
        </p:txBody>
      </p:sp>
    </p:spTree>
    <p:extLst>
      <p:ext uri="{BB962C8B-B14F-4D97-AF65-F5344CB8AC3E}">
        <p14:creationId xmlns:p14="http://schemas.microsoft.com/office/powerpoint/2010/main" val="817798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643128"/>
            <a:ext cx="10160000" cy="1143000"/>
          </a:xfrm>
        </p:spPr>
        <p:txBody>
          <a:bodyPr/>
          <a:lstStyle/>
          <a:p>
            <a:pPr algn="ctr"/>
            <a:r>
              <a:rPr lang="es-CO" b="1" dirty="0">
                <a:solidFill>
                  <a:srgbClr val="C00000"/>
                </a:solidFill>
              </a:rPr>
              <a:t>¿Qué es una Base de Datos?</a:t>
            </a:r>
            <a:endParaRPr lang="es-CO" dirty="0">
              <a:solidFill>
                <a:srgbClr val="C00000"/>
              </a:solidFill>
            </a:endParaRPr>
          </a:p>
        </p:txBody>
      </p:sp>
      <p:sp>
        <p:nvSpPr>
          <p:cNvPr id="3" name="2 Marcador de contenido"/>
          <p:cNvSpPr>
            <a:spLocks noGrp="1"/>
          </p:cNvSpPr>
          <p:nvPr>
            <p:ph idx="1"/>
          </p:nvPr>
        </p:nvSpPr>
        <p:spPr>
          <a:xfrm>
            <a:off x="623248" y="2187054"/>
            <a:ext cx="10160000" cy="4800600"/>
          </a:xfrm>
        </p:spPr>
        <p:txBody>
          <a:bodyPr>
            <a:normAutofit fontScale="85000" lnSpcReduction="20000"/>
          </a:bodyPr>
          <a:lstStyle/>
          <a:p>
            <a:r>
              <a:rPr lang="es-CO" sz="4800" dirty="0"/>
              <a:t>Una base de datos es un conjunto de datos relacionados que forman una estructura lógica, es decir una estructura reconocible desde un programa informático. Esta estructura no sólo contiene los datos en sí, sino también la forma en la que se relacionan</a:t>
            </a:r>
          </a:p>
          <a:p>
            <a:pPr algn="ctr">
              <a:spcBef>
                <a:spcPts val="0"/>
              </a:spcBef>
            </a:pPr>
            <a:r>
              <a:rPr lang="es-CO" dirty="0" smtClean="0"/>
              <a:t/>
            </a:r>
            <a:br>
              <a:rPr lang="es-CO" dirty="0" smtClean="0"/>
            </a:br>
            <a:r>
              <a:rPr lang="es-CO" dirty="0"/>
              <a:t/>
            </a:r>
            <a:br>
              <a:rPr lang="es-CO" dirty="0"/>
            </a:br>
            <a:r>
              <a:rPr lang="es-CO" dirty="0"/>
              <a:t/>
            </a:r>
            <a:br>
              <a:rPr lang="es-CO" dirty="0"/>
            </a:br>
            <a:r>
              <a:rPr lang="es-CO" dirty="0"/>
              <a:t/>
            </a:r>
            <a:br>
              <a:rPr lang="es-CO" dirty="0"/>
            </a:br>
            <a:r>
              <a:rPr lang="es-CO" dirty="0"/>
              <a:t/>
            </a:r>
            <a:br>
              <a:rPr lang="es-CO" dirty="0"/>
            </a:br>
            <a:r>
              <a:rPr lang="es-CO" dirty="0"/>
              <a:t/>
            </a:r>
            <a:br>
              <a:rPr lang="es-CO" dirty="0"/>
            </a:br>
            <a:endParaRPr lang="es-CO" dirty="0"/>
          </a:p>
        </p:txBody>
      </p:sp>
      <p:sp>
        <p:nvSpPr>
          <p:cNvPr id="4" name="3 Rectángulo"/>
          <p:cNvSpPr/>
          <p:nvPr/>
        </p:nvSpPr>
        <p:spPr>
          <a:xfrm>
            <a:off x="5977217" y="3244334"/>
            <a:ext cx="237566" cy="369332"/>
          </a:xfrm>
          <a:prstGeom prst="rect">
            <a:avLst/>
          </a:prstGeom>
        </p:spPr>
        <p:txBody>
          <a:bodyPr wrap="none">
            <a:spAutoFit/>
          </a:bodyPr>
          <a:lstStyle/>
          <a:p>
            <a:r>
              <a:rPr lang="es-CO" dirty="0"/>
              <a:t> </a:t>
            </a:r>
          </a:p>
        </p:txBody>
      </p:sp>
    </p:spTree>
    <p:extLst>
      <p:ext uri="{BB962C8B-B14F-4D97-AF65-F5344CB8AC3E}">
        <p14:creationId xmlns:p14="http://schemas.microsoft.com/office/powerpoint/2010/main" val="794875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23248" y="986050"/>
            <a:ext cx="10160000" cy="4800600"/>
          </a:xfrm>
        </p:spPr>
        <p:txBody>
          <a:bodyPr>
            <a:normAutofit/>
          </a:bodyPr>
          <a:lstStyle/>
          <a:p>
            <a:pPr algn="ctr"/>
            <a:r>
              <a:rPr lang="es-CO" sz="2400" dirty="0"/>
              <a:t>Una base de datos es una herramienta para recopilar y organizar información. Las bases de datos pueden almacenar información sobre personas, productos, pedidos u otras cosas. Muchas bases de datos comienzan como una lista en una hoja de cálculo o en un programa de procesamiento de texto. A medida que la lista aumenta su tamaño, empiezan a aparecer redundancias e inconsistencias en los datos. Cada vez es más difícil comprender los datos en forma de lista y los métodos de búsqueda o extracción de subconjuntos de datos para revisión son limitados. Una vez que estos problemas comienzan a aparecer, una buena idea es transferir los datos a una base de datos creada con un sistema de administración de bases de datos (DBMS), como Access.</a:t>
            </a:r>
          </a:p>
        </p:txBody>
      </p:sp>
    </p:spTree>
    <p:extLst>
      <p:ext uri="{BB962C8B-B14F-4D97-AF65-F5344CB8AC3E}">
        <p14:creationId xmlns:p14="http://schemas.microsoft.com/office/powerpoint/2010/main" val="838720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b="1" dirty="0"/>
              <a:t>¿</a:t>
            </a:r>
            <a:r>
              <a:rPr lang="es-CO" sz="2800" b="1" dirty="0">
                <a:solidFill>
                  <a:srgbClr val="C00000"/>
                </a:solidFill>
              </a:rPr>
              <a:t>En qué se diferencia una Base de Datos de los archivos tradicionales?</a:t>
            </a:r>
            <a:endParaRPr lang="es-CO" sz="2800" dirty="0">
              <a:solidFill>
                <a:srgbClr val="C00000"/>
              </a:solidFill>
            </a:endParaRPr>
          </a:p>
        </p:txBody>
      </p:sp>
      <p:sp>
        <p:nvSpPr>
          <p:cNvPr id="3" name="2 Marcador de contenido"/>
          <p:cNvSpPr>
            <a:spLocks noGrp="1"/>
          </p:cNvSpPr>
          <p:nvPr>
            <p:ph idx="1"/>
          </p:nvPr>
        </p:nvSpPr>
        <p:spPr/>
        <p:txBody>
          <a:bodyPr>
            <a:normAutofit fontScale="85000" lnSpcReduction="10000"/>
          </a:bodyPr>
          <a:lstStyle/>
          <a:p>
            <a:r>
              <a:rPr lang="es-CO" sz="3100" dirty="0"/>
              <a:t>Una base de datos es un archivo, existen diferentes tipos de archivos, cómo de texto, imágenes, pistas de audio, video, entre otras junto con los archivos de bases de datos. Cada tipo de archivo tiene sus característica únicas que los diferencian y programas específicos que nos permiten hacer uso de ellos.</a:t>
            </a:r>
          </a:p>
          <a:p>
            <a:r>
              <a:rPr lang="es-CO" sz="3100" dirty="0"/>
              <a:t/>
            </a:r>
            <a:br>
              <a:rPr lang="es-CO" sz="3100" dirty="0"/>
            </a:br>
            <a:r>
              <a:rPr lang="es-CO" sz="3100" dirty="0"/>
              <a:t>En el caso de las bases de datos, tienen un estructura organizacional que permite contener de forma ordenada datos de diferentes tipos</a:t>
            </a:r>
            <a:r>
              <a:rPr lang="es-CO" sz="3100" dirty="0" smtClean="0"/>
              <a:t>.</a:t>
            </a:r>
          </a:p>
          <a:p>
            <a:endParaRPr lang="es-CO" dirty="0"/>
          </a:p>
          <a:p>
            <a:endParaRPr lang="es-CO" dirty="0" smtClean="0"/>
          </a:p>
          <a:p>
            <a:endParaRPr lang="es-CO" dirty="0"/>
          </a:p>
          <a:p>
            <a:r>
              <a:rPr lang="es-CO" dirty="0"/>
              <a:t/>
            </a:r>
            <a:br>
              <a:rPr lang="es-CO" dirty="0"/>
            </a:br>
            <a:endParaRPr lang="es-CO" dirty="0"/>
          </a:p>
        </p:txBody>
      </p:sp>
    </p:spTree>
    <p:extLst>
      <p:ext uri="{BB962C8B-B14F-4D97-AF65-F5344CB8AC3E}">
        <p14:creationId xmlns:p14="http://schemas.microsoft.com/office/powerpoint/2010/main" val="1883680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 xmlns:a16="http://schemas.microsoft.com/office/drawing/2014/main" id="{1A52C2C5-4D22-401C-9EF0-B4D1E6736A5A}"/>
              </a:ext>
            </a:extLst>
          </p:cNvPr>
          <p:cNvSpPr>
            <a:spLocks noGrp="1"/>
          </p:cNvSpPr>
          <p:nvPr>
            <p:ph type="title"/>
          </p:nvPr>
        </p:nvSpPr>
        <p:spPr>
          <a:xfrm>
            <a:off x="839788" y="238539"/>
            <a:ext cx="10437812" cy="750473"/>
          </a:xfrm>
        </p:spPr>
        <p:txBody>
          <a:bodyPr>
            <a:normAutofit fontScale="90000"/>
          </a:bodyPr>
          <a:lstStyle/>
          <a:p>
            <a:pPr algn="ctr"/>
            <a:r>
              <a:rPr lang="es-MX" sz="4800" dirty="0">
                <a:solidFill>
                  <a:srgbClr val="FFC000"/>
                </a:solidFill>
              </a:rPr>
              <a:t>Elementos básicos Access 2010</a:t>
            </a:r>
          </a:p>
        </p:txBody>
      </p:sp>
      <p:sp>
        <p:nvSpPr>
          <p:cNvPr id="9" name="Marcador de texto 8">
            <a:extLst>
              <a:ext uri="{FF2B5EF4-FFF2-40B4-BE49-F238E27FC236}">
                <a16:creationId xmlns="" xmlns:a16="http://schemas.microsoft.com/office/drawing/2014/main" id="{1612396C-76C4-4EBA-AC64-DDFAF2E149B8}"/>
              </a:ext>
            </a:extLst>
          </p:cNvPr>
          <p:cNvSpPr>
            <a:spLocks noGrp="1"/>
          </p:cNvSpPr>
          <p:nvPr>
            <p:ph type="body" sz="half" idx="2"/>
          </p:nvPr>
        </p:nvSpPr>
        <p:spPr>
          <a:xfrm>
            <a:off x="66167" y="1130990"/>
            <a:ext cx="5653777" cy="4712977"/>
          </a:xfrm>
        </p:spPr>
        <p:txBody>
          <a:bodyPr>
            <a:normAutofit/>
          </a:bodyPr>
          <a:lstStyle/>
          <a:p>
            <a:endParaRPr lang="es-MX" dirty="0"/>
          </a:p>
          <a:p>
            <a:pPr algn="ctr"/>
            <a:r>
              <a:rPr lang="es-MX" sz="2400" dirty="0">
                <a:solidFill>
                  <a:srgbClr val="C00000"/>
                </a:solidFill>
              </a:rPr>
              <a:t>Arrancar y cerrar Access 2010. </a:t>
            </a:r>
          </a:p>
          <a:p>
            <a:pPr algn="ctr"/>
            <a:endParaRPr lang="es-MX" sz="2400" dirty="0"/>
          </a:p>
          <a:p>
            <a:pPr algn="ctr"/>
            <a:r>
              <a:rPr lang="es-MX" sz="2400" dirty="0"/>
              <a:t>Desde el botón inicio situado, normalmente en la esquina inferior izquierda de la pantalla. Colocar el cursor y hacer clic sobre el botón inicio se despliega un menú; al colocar el cursor sobre programas, aparece una lista con los programas instalados en tu ordenador buscar Microsoft office y luego Microsoft Access, hacer clic sobre el, y se iniciara el programa        </a:t>
            </a:r>
          </a:p>
        </p:txBody>
      </p:sp>
      <p:pic>
        <p:nvPicPr>
          <p:cNvPr id="10242" name="Picture 2" descr="Pantalla inic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9944" y="1173707"/>
            <a:ext cx="5431745" cy="4670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655657"/>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3C117283-FB1D-4B47-A58B-2FC4483D0877}"/>
              </a:ext>
            </a:extLst>
          </p:cNvPr>
          <p:cNvSpPr>
            <a:spLocks noGrp="1"/>
          </p:cNvSpPr>
          <p:nvPr>
            <p:ph type="title"/>
          </p:nvPr>
        </p:nvSpPr>
        <p:spPr>
          <a:xfrm>
            <a:off x="993913" y="503584"/>
            <a:ext cx="4240696" cy="1007164"/>
          </a:xfrm>
        </p:spPr>
        <p:txBody>
          <a:bodyPr>
            <a:noAutofit/>
          </a:bodyPr>
          <a:lstStyle/>
          <a:p>
            <a:pPr algn="ctr"/>
            <a:r>
              <a:rPr lang="es-MX" sz="2800" dirty="0">
                <a:solidFill>
                  <a:srgbClr val="C00000"/>
                </a:solidFill>
              </a:rPr>
              <a:t>La pantalla inicial Access 2010</a:t>
            </a:r>
          </a:p>
        </p:txBody>
      </p:sp>
      <p:sp>
        <p:nvSpPr>
          <p:cNvPr id="4" name="Marcador de texto 3">
            <a:extLst>
              <a:ext uri="{FF2B5EF4-FFF2-40B4-BE49-F238E27FC236}">
                <a16:creationId xmlns="" xmlns:a16="http://schemas.microsoft.com/office/drawing/2014/main" id="{DD30B449-8F2A-4DD8-B10B-677811A70668}"/>
              </a:ext>
            </a:extLst>
          </p:cNvPr>
          <p:cNvSpPr>
            <a:spLocks noGrp="1"/>
          </p:cNvSpPr>
          <p:nvPr>
            <p:ph type="body" sz="half" idx="2"/>
          </p:nvPr>
        </p:nvSpPr>
        <p:spPr>
          <a:xfrm>
            <a:off x="836612" y="1630017"/>
            <a:ext cx="4583527" cy="4238971"/>
          </a:xfrm>
        </p:spPr>
        <p:txBody>
          <a:bodyPr>
            <a:normAutofit fontScale="92500"/>
          </a:bodyPr>
          <a:lstStyle/>
          <a:p>
            <a:pPr algn="ctr"/>
            <a:endParaRPr lang="es-MX" dirty="0"/>
          </a:p>
          <a:p>
            <a:pPr algn="ctr"/>
            <a:r>
              <a:rPr lang="es-MX" sz="2400" dirty="0"/>
              <a:t>Al iniciar Access aparece una pantalla inicial como esta, vamos a ver sus componentes fundamentales. Así conoceremos los nombres de los diferentes elementos. La pantalla que se muestra a continuación (y en general todas las de este curso) puede no coincidir exactamente con la que es tu ordenador, ya que cada usuario puede decidir que elementos quieren que se vean en cada momento.      </a:t>
            </a:r>
          </a:p>
        </p:txBody>
      </p:sp>
      <p:sp>
        <p:nvSpPr>
          <p:cNvPr id="3" name="2 Marcador de contenido"/>
          <p:cNvSpPr>
            <a:spLocks noGrp="1"/>
          </p:cNvSpPr>
          <p:nvPr>
            <p:ph sz="quarter" idx="13"/>
          </p:nvPr>
        </p:nvSpPr>
        <p:spPr>
          <a:xfrm>
            <a:off x="406400" y="300251"/>
            <a:ext cx="10363200" cy="5923127"/>
          </a:xfrm>
        </p:spPr>
        <p:txBody>
          <a:bodyPr/>
          <a:lstStyle/>
          <a:p>
            <a:endParaRPr lang="es-CO"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2310" y="1157288"/>
            <a:ext cx="4886184" cy="45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664800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DCBAFB8-7A79-44BC-B87B-1EEE89798555}"/>
              </a:ext>
            </a:extLst>
          </p:cNvPr>
          <p:cNvSpPr>
            <a:spLocks noGrp="1"/>
          </p:cNvSpPr>
          <p:nvPr>
            <p:ph type="title"/>
          </p:nvPr>
        </p:nvSpPr>
        <p:spPr>
          <a:xfrm>
            <a:off x="456063" y="2618374"/>
            <a:ext cx="10515600" cy="2938441"/>
          </a:xfrm>
          <a:ln>
            <a:noFill/>
          </a:ln>
        </p:spPr>
        <p:txBody>
          <a:bodyPr>
            <a:normAutofit fontScale="90000"/>
          </a:bodyPr>
          <a:lstStyle/>
          <a:p>
            <a:pPr algn="ctr"/>
            <a:r>
              <a:rPr lang="es-MX" sz="3100" dirty="0">
                <a:solidFill>
                  <a:srgbClr val="C00000"/>
                </a:solidFill>
              </a:rPr>
              <a:t/>
            </a:r>
            <a:br>
              <a:rPr lang="es-MX" sz="3100" dirty="0">
                <a:solidFill>
                  <a:srgbClr val="C00000"/>
                </a:solidFill>
              </a:rPr>
            </a:br>
            <a:r>
              <a:rPr lang="es-MX" sz="3100" dirty="0">
                <a:solidFill>
                  <a:srgbClr val="C00000"/>
                </a:solidFill>
              </a:rPr>
              <a:t/>
            </a:r>
            <a:br>
              <a:rPr lang="es-MX" sz="3100" dirty="0">
                <a:solidFill>
                  <a:srgbClr val="C00000"/>
                </a:solidFill>
              </a:rPr>
            </a:br>
            <a:r>
              <a:rPr lang="es-MX" sz="3100" dirty="0">
                <a:solidFill>
                  <a:srgbClr val="C00000"/>
                </a:solidFill>
              </a:rPr>
              <a:t>Las </a:t>
            </a:r>
            <a:r>
              <a:rPr lang="es-MX" sz="3100" dirty="0" smtClean="0">
                <a:solidFill>
                  <a:srgbClr val="C00000"/>
                </a:solidFill>
              </a:rPr>
              <a:t>barras O CINTA DE OPCIONES </a:t>
            </a:r>
            <a:r>
              <a:rPr lang="es-MX" sz="3100" dirty="0">
                <a:solidFill>
                  <a:srgbClr val="C00000"/>
                </a:solidFill>
              </a:rPr>
              <a:t/>
            </a:r>
            <a:br>
              <a:rPr lang="es-MX" sz="3100" dirty="0">
                <a:solidFill>
                  <a:srgbClr val="C00000"/>
                </a:solidFill>
              </a:rPr>
            </a:br>
            <a:r>
              <a:rPr lang="es-MX" sz="2000" dirty="0">
                <a:solidFill>
                  <a:srgbClr val="C00000"/>
                </a:solidFill>
              </a:rPr>
              <a:t/>
            </a:r>
            <a:br>
              <a:rPr lang="es-MX" sz="2000" dirty="0">
                <a:solidFill>
                  <a:srgbClr val="C00000"/>
                </a:solidFill>
              </a:rPr>
            </a:br>
            <a:r>
              <a:rPr lang="es-MX" sz="2700" dirty="0"/>
              <a:t>La barra de titulo contiene el nombre del programa y del archivo con que estamos trabajando en el momento actual. </a:t>
            </a:r>
            <a:br>
              <a:rPr lang="es-MX" sz="2700" dirty="0"/>
            </a:br>
            <a:r>
              <a:rPr lang="es-MX" sz="2700" dirty="0"/>
              <a:t>La cima de opciones contiene todas las opciones de el programa agrupadas a pestañas accederemos a su ficha que contiene los botones y menús, organizados en categorías o grupos. </a:t>
            </a:r>
            <a:r>
              <a:rPr lang="es-MX" sz="2700" dirty="0">
                <a:solidFill>
                  <a:srgbClr val="C00000"/>
                </a:solidFill>
              </a:rPr>
              <a:t/>
            </a:r>
            <a:br>
              <a:rPr lang="es-MX" sz="2700" dirty="0">
                <a:solidFill>
                  <a:srgbClr val="C00000"/>
                </a:solidFill>
              </a:rPr>
            </a:br>
            <a:r>
              <a:rPr lang="es-MX" sz="2000" dirty="0">
                <a:solidFill>
                  <a:srgbClr val="C00000"/>
                </a:solidFill>
              </a:rPr>
              <a:t/>
            </a:r>
            <a:br>
              <a:rPr lang="es-MX" sz="2000" dirty="0">
                <a:solidFill>
                  <a:srgbClr val="C00000"/>
                </a:solidFill>
              </a:rPr>
            </a:br>
            <a:r>
              <a:rPr lang="es-MX" sz="2000" dirty="0">
                <a:solidFill>
                  <a:srgbClr val="C00000"/>
                </a:solidFill>
              </a:rPr>
              <a:t/>
            </a:r>
            <a:br>
              <a:rPr lang="es-MX" sz="2000" dirty="0">
                <a:solidFill>
                  <a:srgbClr val="C00000"/>
                </a:solidFill>
              </a:rPr>
            </a:br>
            <a:r>
              <a:rPr lang="es-MX" sz="2000" dirty="0">
                <a:solidFill>
                  <a:srgbClr val="C00000"/>
                </a:solidFill>
              </a:rPr>
              <a:t/>
            </a:r>
            <a:br>
              <a:rPr lang="es-MX" sz="2000" dirty="0">
                <a:solidFill>
                  <a:srgbClr val="C00000"/>
                </a:solidFill>
              </a:rPr>
            </a:br>
            <a:r>
              <a:rPr lang="es-MX" sz="2000" dirty="0">
                <a:solidFill>
                  <a:srgbClr val="C00000"/>
                </a:solidFill>
              </a:rPr>
              <a:t> </a:t>
            </a:r>
          </a:p>
        </p:txBody>
      </p:sp>
      <p:sp>
        <p:nvSpPr>
          <p:cNvPr id="3" name="2 Marcador de contenido"/>
          <p:cNvSpPr>
            <a:spLocks noGrp="1"/>
          </p:cNvSpPr>
          <p:nvPr>
            <p:ph idx="1"/>
          </p:nvPr>
        </p:nvSpPr>
        <p:spPr>
          <a:xfrm>
            <a:off x="586853" y="2625298"/>
            <a:ext cx="10182747" cy="3775502"/>
          </a:xfrm>
        </p:spPr>
        <p:txBody>
          <a:bodyPr/>
          <a:lstStyle/>
          <a:p>
            <a:pPr marL="114300" indent="0">
              <a:buNone/>
            </a:pPr>
            <a:endParaRPr lang="es-CO" dirty="0"/>
          </a:p>
        </p:txBody>
      </p:sp>
      <p:pic>
        <p:nvPicPr>
          <p:cNvPr id="12290" name="Picture 2" descr="Cinta de opcio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53" y="504967"/>
            <a:ext cx="10317707" cy="2120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5788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90640CA-FE7F-4F5F-A6A9-1D461E6795D5}"/>
              </a:ext>
            </a:extLst>
          </p:cNvPr>
          <p:cNvSpPr>
            <a:spLocks noGrp="1"/>
          </p:cNvSpPr>
          <p:nvPr>
            <p:ph type="title"/>
          </p:nvPr>
        </p:nvSpPr>
        <p:spPr>
          <a:xfrm>
            <a:off x="839788" y="457200"/>
            <a:ext cx="3932237" cy="868017"/>
          </a:xfrm>
        </p:spPr>
        <p:txBody>
          <a:bodyPr/>
          <a:lstStyle/>
          <a:p>
            <a:pPr algn="ctr"/>
            <a:r>
              <a:rPr lang="es-MX" dirty="0">
                <a:solidFill>
                  <a:srgbClr val="C00000"/>
                </a:solidFill>
              </a:rPr>
              <a:t>La ayuda </a:t>
            </a:r>
          </a:p>
        </p:txBody>
      </p:sp>
      <p:sp>
        <p:nvSpPr>
          <p:cNvPr id="4" name="Marcador de texto 3">
            <a:extLst>
              <a:ext uri="{FF2B5EF4-FFF2-40B4-BE49-F238E27FC236}">
                <a16:creationId xmlns="" xmlns:a16="http://schemas.microsoft.com/office/drawing/2014/main" id="{783BC72E-BE00-4BE5-9C57-4074871B932C}"/>
              </a:ext>
            </a:extLst>
          </p:cNvPr>
          <p:cNvSpPr>
            <a:spLocks noGrp="1"/>
          </p:cNvSpPr>
          <p:nvPr>
            <p:ph type="body" sz="half" idx="2"/>
          </p:nvPr>
        </p:nvSpPr>
        <p:spPr>
          <a:xfrm>
            <a:off x="839788" y="1762540"/>
            <a:ext cx="4500838" cy="3657600"/>
          </a:xfrm>
        </p:spPr>
        <p:txBody>
          <a:bodyPr>
            <a:normAutofit lnSpcReduction="10000"/>
          </a:bodyPr>
          <a:lstStyle/>
          <a:p>
            <a:pPr algn="ctr"/>
            <a:r>
              <a:rPr lang="es-MX" sz="2400" dirty="0"/>
              <a:t>Access incorpora una documentación muy útil que explica las distintas opciones y características del programa. Su consulta frente a una duda es recomendable. Para acceder a ella podemos: hacer clic en el botón de ayuda, en la zona derecha de la cinta de opciones. Pulsar la tecla F1 del teclado     </a:t>
            </a:r>
          </a:p>
        </p:txBody>
      </p:sp>
      <p:pic>
        <p:nvPicPr>
          <p:cNvPr id="6146" name="Picture 2">
            <a:extLst>
              <a:ext uri="{FF2B5EF4-FFF2-40B4-BE49-F238E27FC236}">
                <a16:creationId xmlns="" xmlns:a16="http://schemas.microsoft.com/office/drawing/2014/main" id="{7FB9A5A9-1883-4A90-9BFB-5E9FFA167431}"/>
              </a:ext>
            </a:extLst>
          </p:cNvPr>
          <p:cNvPicPr>
            <a:picLocks noGrp="1" noChangeAspect="1" noChangeArrowheads="1"/>
          </p:cNvPicPr>
          <p:nvPr>
            <p:ph sz="quarter" idx="13"/>
          </p:nvPr>
        </p:nvPicPr>
        <p:blipFill rotWithShape="1">
          <a:blip r:embed="rId2">
            <a:extLst>
              <a:ext uri="{28A0092B-C50C-407E-A947-70E740481C1C}">
                <a14:useLocalDpi xmlns:a14="http://schemas.microsoft.com/office/drawing/2010/main" val="0"/>
              </a:ext>
            </a:extLst>
          </a:blip>
          <a:srcRect l="8348" t="16819" r="68035" b="39193"/>
          <a:stretch/>
        </p:blipFill>
        <p:spPr bwMode="auto">
          <a:xfrm>
            <a:off x="5513102" y="566382"/>
            <a:ext cx="4925487" cy="5149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7019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0B07C54-668D-40B0-B013-979F4BEE993E}"/>
              </a:ext>
            </a:extLst>
          </p:cNvPr>
          <p:cNvSpPr>
            <a:spLocks noGrp="1"/>
          </p:cNvSpPr>
          <p:nvPr>
            <p:ph type="title"/>
          </p:nvPr>
        </p:nvSpPr>
        <p:spPr>
          <a:xfrm>
            <a:off x="217701" y="855693"/>
            <a:ext cx="10515600" cy="836630"/>
          </a:xfrm>
        </p:spPr>
        <p:txBody>
          <a:bodyPr>
            <a:noAutofit/>
          </a:bodyPr>
          <a:lstStyle/>
          <a:p>
            <a:pPr algn="ctr"/>
            <a:r>
              <a:rPr lang="es-MX" sz="3200" b="1" dirty="0">
                <a:solidFill>
                  <a:srgbClr val="FFC000"/>
                </a:solidFill>
              </a:rPr>
              <a:t>Crear, abrir y cerrar una base de datos</a:t>
            </a:r>
          </a:p>
        </p:txBody>
      </p:sp>
      <p:sp>
        <p:nvSpPr>
          <p:cNvPr id="3" name="Marcador de texto 2">
            <a:extLst>
              <a:ext uri="{FF2B5EF4-FFF2-40B4-BE49-F238E27FC236}">
                <a16:creationId xmlns="" xmlns:a16="http://schemas.microsoft.com/office/drawing/2014/main" id="{E184F2F7-2D2B-4FA5-9956-615705645E6C}"/>
              </a:ext>
            </a:extLst>
          </p:cNvPr>
          <p:cNvSpPr>
            <a:spLocks noGrp="1"/>
          </p:cNvSpPr>
          <p:nvPr>
            <p:ph type="body" idx="1"/>
          </p:nvPr>
        </p:nvSpPr>
        <p:spPr>
          <a:xfrm>
            <a:off x="285940" y="2025283"/>
            <a:ext cx="10154598" cy="4552938"/>
          </a:xfrm>
        </p:spPr>
        <p:txBody>
          <a:bodyPr>
            <a:normAutofit fontScale="85000" lnSpcReduction="20000"/>
          </a:bodyPr>
          <a:lstStyle/>
          <a:p>
            <a:pPr marL="457200" indent="-457200" algn="just">
              <a:buAutoNum type="arabicPeriod"/>
            </a:pPr>
            <a:r>
              <a:rPr lang="es-MX" sz="2900" b="1" dirty="0"/>
              <a:t>Haga clic en la pestaña Archivo, en Nuevo y luego, en Base de datos en blanco.</a:t>
            </a:r>
          </a:p>
          <a:p>
            <a:pPr marL="457200" indent="-457200" algn="just">
              <a:buAutoNum type="arabicPeriod" startAt="2"/>
            </a:pPr>
            <a:r>
              <a:rPr lang="es-MX" sz="2900" b="1" dirty="0"/>
              <a:t>Escriba un nombre de archivo en el cuadro Nombre de archivo. Para cambiar la ubicación predeterminada del archivo, buscar una ubicación donde colocar la base de datos (junto al cuadro nombre de archivo), valla a la ubicación y haga clic en aceptar </a:t>
            </a:r>
          </a:p>
          <a:p>
            <a:pPr marL="457200" indent="-457200" algn="just">
              <a:buAutoNum type="arabicPeriod" startAt="2"/>
            </a:pPr>
            <a:r>
              <a:rPr lang="es-MX" sz="2900" b="1" dirty="0"/>
              <a:t>Haga clic en Crear</a:t>
            </a:r>
          </a:p>
          <a:p>
            <a:pPr algn="just"/>
            <a:r>
              <a:rPr lang="es-MX" sz="2900" b="1" dirty="0" smtClean="0"/>
              <a:t>Access </a:t>
            </a:r>
            <a:r>
              <a:rPr lang="es-MX" sz="2900" b="1" dirty="0"/>
              <a:t>crea la base de datos con una tabla vacía denominada tabla 1 y, </a:t>
            </a:r>
            <a:r>
              <a:rPr lang="es-MX" sz="2900" b="1" dirty="0" smtClean="0"/>
              <a:t>         luego </a:t>
            </a:r>
            <a:r>
              <a:rPr lang="es-MX" sz="2900" b="1" dirty="0"/>
              <a:t>abre esa tabla en la vista hoja de datos. El cursor se coloca en la primera celda y Haga clic para agregar. </a:t>
            </a:r>
          </a:p>
          <a:p>
            <a:pPr algn="just"/>
            <a:r>
              <a:rPr lang="es-MX" sz="2900" b="1" dirty="0"/>
              <a:t>        </a:t>
            </a:r>
          </a:p>
          <a:p>
            <a:pPr algn="just"/>
            <a:endParaRPr lang="es-MX" dirty="0"/>
          </a:p>
          <a:p>
            <a:pPr algn="just"/>
            <a:r>
              <a:rPr lang="es-MX" dirty="0"/>
              <a:t>      </a:t>
            </a:r>
            <a:r>
              <a:rPr lang="es-MX" b="1" dirty="0"/>
              <a:t> </a:t>
            </a:r>
          </a:p>
        </p:txBody>
      </p:sp>
      <p:pic>
        <p:nvPicPr>
          <p:cNvPr id="7177" name="Picture 9" descr="Imagen del botón">
            <a:extLst>
              <a:ext uri="{FF2B5EF4-FFF2-40B4-BE49-F238E27FC236}">
                <a16:creationId xmlns="" xmlns:a16="http://schemas.microsoft.com/office/drawing/2014/main" id="{D8CEF840-98EE-460B-A2C7-CBB85616FC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5146" y="5281227"/>
            <a:ext cx="200025" cy="19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683255"/>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464</TotalTime>
  <Words>786</Words>
  <Application>Microsoft Office PowerPoint</Application>
  <PresentationFormat>Personalizado</PresentationFormat>
  <Paragraphs>71</Paragraphs>
  <Slides>15</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17" baseType="lpstr">
      <vt:lpstr>Adyacencia</vt:lpstr>
      <vt:lpstr>Document</vt:lpstr>
      <vt:lpstr>Presentación de PowerPoint</vt:lpstr>
      <vt:lpstr>¿Qué es una Base de Datos?</vt:lpstr>
      <vt:lpstr>Presentación de PowerPoint</vt:lpstr>
      <vt:lpstr>¿En qué se diferencia una Base de Datos de los archivos tradicionales?</vt:lpstr>
      <vt:lpstr>Elementos básicos Access 2010</vt:lpstr>
      <vt:lpstr>La pantalla inicial Access 2010</vt:lpstr>
      <vt:lpstr>  Las barras O CINTA DE OPCIONES   La barra de titulo contiene el nombre del programa y del archivo con que estamos trabajando en el momento actual.  La cima de opciones contiene todas las opciones de el programa agrupadas a pestañas accederemos a su ficha que contiene los botones y menús, organizados en categorías o grupos.      </vt:lpstr>
      <vt:lpstr>La ayuda </vt:lpstr>
      <vt:lpstr>Crear, abrir y cerrar una base de datos</vt:lpstr>
      <vt:lpstr>Presentación de PowerPoint</vt:lpstr>
      <vt:lpstr>Crear tabla de datos</vt:lpstr>
      <vt:lpstr>Presentación de PowerPoint</vt:lpstr>
      <vt:lpstr>MANOS A LA OBRA </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Elementos básicos Access 2010</dc:title>
  <dc:creator>sammy bohorquez</dc:creator>
  <cp:lastModifiedBy>cpe</cp:lastModifiedBy>
  <cp:revision>39</cp:revision>
  <dcterms:created xsi:type="dcterms:W3CDTF">2020-04-30T22:19:53Z</dcterms:created>
  <dcterms:modified xsi:type="dcterms:W3CDTF">2020-05-04T21:23:46Z</dcterms:modified>
</cp:coreProperties>
</file>