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9" r:id="rId13"/>
    <p:sldId id="270" r:id="rId14"/>
    <p:sldId id="273" r:id="rId15"/>
    <p:sldId id="271" r:id="rId16"/>
    <p:sldId id="272" r:id="rId1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D128B20-FC22-4D24-AF51-783D970F1813}" type="datetimeFigureOut">
              <a:rPr lang="es-CO" smtClean="0"/>
              <a:t>08/05/2020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D128B20-FC22-4D24-AF51-783D970F1813}" type="datetimeFigureOut">
              <a:rPr lang="es-CO" smtClean="0"/>
              <a:t>08/05/2020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D128B20-FC22-4D24-AF51-783D970F1813}" type="datetimeFigureOut">
              <a:rPr lang="es-CO" smtClean="0"/>
              <a:t>08/05/2020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D128B20-FC22-4D24-AF51-783D970F1813}" type="datetimeFigureOut">
              <a:rPr lang="es-CO" smtClean="0"/>
              <a:t>08/05/2020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DD128B20-FC22-4D24-AF51-783D970F1813}" type="datetimeFigureOut">
              <a:rPr lang="es-CO" smtClean="0"/>
              <a:t>08/05/2020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D128B20-FC22-4D24-AF51-783D970F1813}" type="datetimeFigureOut">
              <a:rPr lang="es-CO" smtClean="0"/>
              <a:t>08/05/2020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536798D-5ECF-4F93-8C27-80051B2BF9B1}" type="slidenum">
              <a:rPr lang="es-CO" smtClean="0"/>
              <a:t>‹Nº›</a:t>
            </a:fld>
            <a:endParaRPr lang="es-CO"/>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D128B20-FC22-4D24-AF51-783D970F1813}" type="datetimeFigureOut">
              <a:rPr lang="es-CO" smtClean="0"/>
              <a:t>08/05/2020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D128B20-FC22-4D24-AF51-783D970F1813}" type="datetimeFigureOut">
              <a:rPr lang="es-CO" smtClean="0"/>
              <a:t>08/05/2020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28B20-FC22-4D24-AF51-783D970F1813}" type="datetimeFigureOut">
              <a:rPr lang="es-CO" smtClean="0"/>
              <a:t>08/05/2020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DD128B20-FC22-4D24-AF51-783D970F1813}" type="datetimeFigureOut">
              <a:rPr lang="es-CO" smtClean="0"/>
              <a:t>08/05/2020</a:t>
            </a:fld>
            <a:endParaRPr lang="es-CO"/>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CO"/>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536798D-5ECF-4F93-8C27-80051B2BF9B1}"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D128B20-FC22-4D24-AF51-783D970F1813}" type="datetimeFigureOut">
              <a:rPr lang="es-CO" smtClean="0"/>
              <a:t>08/05/2020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536798D-5ECF-4F93-8C27-80051B2BF9B1}"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D128B20-FC22-4D24-AF51-783D970F1813}" type="datetimeFigureOut">
              <a:rPr lang="es-CO" smtClean="0"/>
              <a:t>08/05/2020</a:t>
            </a:fld>
            <a:endParaRPr lang="es-CO"/>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CO"/>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536798D-5ECF-4F93-8C27-80051B2BF9B1}"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image.slidesharecdn.com/emprendimientoempresariallisto-110831205156-phpapp01/95/emprendimiento-empresarial-listo-6-728.jpg?cb=1314823976" TargetMode="External"/><Relationship Id="rId2" Type="http://schemas.openxmlformats.org/officeDocument/2006/relationships/hyperlink" Target="https://image.slidesharecdn.com/emprendimientoempresariallisto-110831205156-phpapp01/95/emprendimiento-empresarial-listo-5-728.jpg?cb=131482397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4437112"/>
            <a:ext cx="7772400" cy="1109985"/>
          </a:xfrm>
        </p:spPr>
        <p:txBody>
          <a:bodyPr>
            <a:normAutofit fontScale="90000"/>
          </a:bodyPr>
          <a:lstStyle/>
          <a:p>
            <a:pPr algn="r"/>
            <a:r>
              <a:rPr lang="es-CO" sz="4800" dirty="0" smtClean="0">
                <a:solidFill>
                  <a:srgbClr val="FF0000"/>
                </a:solidFill>
              </a:rPr>
              <a:t>EMPRENDIMIENTO EMPRESARIAL</a:t>
            </a:r>
            <a:endParaRPr lang="es-CO" sz="4800" dirty="0">
              <a:solidFill>
                <a:srgbClr val="FF0000"/>
              </a:solidFill>
            </a:endParaRPr>
          </a:p>
        </p:txBody>
      </p:sp>
      <p:sp>
        <p:nvSpPr>
          <p:cNvPr id="3" name="2 Subtítulo"/>
          <p:cNvSpPr>
            <a:spLocks noGrp="1"/>
          </p:cNvSpPr>
          <p:nvPr>
            <p:ph type="subTitle" idx="1"/>
          </p:nvPr>
        </p:nvSpPr>
        <p:spPr>
          <a:xfrm>
            <a:off x="1331640" y="264593"/>
            <a:ext cx="6400800" cy="2880320"/>
          </a:xfrm>
        </p:spPr>
        <p:txBody>
          <a:bodyPr>
            <a:normAutofit/>
          </a:bodyPr>
          <a:lstStyle/>
          <a:p>
            <a:r>
              <a:rPr lang="es-CO" dirty="0"/>
              <a:t> </a:t>
            </a:r>
          </a:p>
          <a:p>
            <a:r>
              <a:rPr lang="es-MX" b="1" dirty="0" smtClean="0">
                <a:effectLst/>
              </a:rPr>
              <a:t>             </a:t>
            </a:r>
          </a:p>
          <a:p>
            <a:endParaRPr lang="es-MX" b="1" dirty="0"/>
          </a:p>
          <a:p>
            <a:endParaRPr lang="es-MX" b="1" dirty="0" smtClean="0">
              <a:effectLst/>
            </a:endParaRPr>
          </a:p>
          <a:p>
            <a:endParaRPr lang="es-MX" b="1" dirty="0"/>
          </a:p>
          <a:p>
            <a:endParaRPr lang="es-MX" b="1" dirty="0" smtClean="0">
              <a:effectLst/>
            </a:endParaRPr>
          </a:p>
          <a:p>
            <a:pPr algn="ctr"/>
            <a:r>
              <a:rPr lang="es-MX" sz="2400" dirty="0" smtClean="0">
                <a:effectLst/>
                <a:latin typeface="Aharoni" pitchFamily="2" charset="-79"/>
                <a:cs typeface="Aharoni" pitchFamily="2" charset="-79"/>
              </a:rPr>
              <a:t>INSTITUCION EDUCATIVA TECNICA LA SAGRADA FAMILIA</a:t>
            </a:r>
            <a:endParaRPr lang="es-CO" sz="2400" dirty="0">
              <a:latin typeface="Aharoni" pitchFamily="2" charset="-79"/>
              <a:cs typeface="Aharoni" pitchFamily="2" charset="-79"/>
            </a:endParaRPr>
          </a:p>
        </p:txBody>
      </p:sp>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3848024" y="669745"/>
            <a:ext cx="1216522" cy="1224136"/>
          </a:xfrm>
          <a:prstGeom prst="rect">
            <a:avLst/>
          </a:prstGeom>
          <a:noFill/>
          <a:ln>
            <a:noFill/>
          </a:ln>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124130"/>
            <a:ext cx="1745159"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1647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251520" y="1124744"/>
            <a:ext cx="4320480" cy="4707984"/>
          </a:xfrm>
        </p:spPr>
        <p:txBody>
          <a:bodyPr>
            <a:normAutofit lnSpcReduction="10000"/>
          </a:bodyPr>
          <a:lstStyle/>
          <a:p>
            <a:r>
              <a:rPr lang="es-CO" dirty="0" smtClean="0">
                <a:solidFill>
                  <a:srgbClr val="FFFF00"/>
                </a:solidFill>
              </a:rPr>
              <a:t> </a:t>
            </a:r>
            <a:r>
              <a:rPr lang="es-CO" dirty="0">
                <a:solidFill>
                  <a:srgbClr val="FFFF00"/>
                </a:solidFill>
              </a:rPr>
              <a:t>Creatividad e innovación </a:t>
            </a:r>
            <a:endParaRPr lang="es-CO" dirty="0" smtClean="0">
              <a:solidFill>
                <a:srgbClr val="FFFF00"/>
              </a:solidFill>
            </a:endParaRPr>
          </a:p>
          <a:p>
            <a:r>
              <a:rPr lang="es-CO" dirty="0" smtClean="0">
                <a:solidFill>
                  <a:srgbClr val="FF0000"/>
                </a:solidFill>
              </a:rPr>
              <a:t> </a:t>
            </a:r>
            <a:r>
              <a:rPr lang="es-CO" dirty="0">
                <a:solidFill>
                  <a:srgbClr val="FF0000"/>
                </a:solidFill>
              </a:rPr>
              <a:t>Claridad de ideas </a:t>
            </a:r>
            <a:endParaRPr lang="es-CO" dirty="0" smtClean="0">
              <a:solidFill>
                <a:srgbClr val="FF0000"/>
              </a:solidFill>
            </a:endParaRPr>
          </a:p>
          <a:p>
            <a:r>
              <a:rPr lang="es-CO" dirty="0" smtClean="0">
                <a:solidFill>
                  <a:srgbClr val="92D050"/>
                </a:solidFill>
              </a:rPr>
              <a:t> </a:t>
            </a:r>
            <a:r>
              <a:rPr lang="es-CO" dirty="0">
                <a:solidFill>
                  <a:srgbClr val="92D050"/>
                </a:solidFill>
              </a:rPr>
              <a:t>Capacidad de afrontar y asumir riesgos </a:t>
            </a:r>
            <a:endParaRPr lang="es-CO" dirty="0" smtClean="0">
              <a:solidFill>
                <a:srgbClr val="92D050"/>
              </a:solidFill>
            </a:endParaRPr>
          </a:p>
          <a:p>
            <a:r>
              <a:rPr lang="es-CO" dirty="0" smtClean="0">
                <a:solidFill>
                  <a:srgbClr val="00B050"/>
                </a:solidFill>
              </a:rPr>
              <a:t> </a:t>
            </a:r>
            <a:r>
              <a:rPr lang="es-CO" dirty="0">
                <a:solidFill>
                  <a:srgbClr val="00B050"/>
                </a:solidFill>
              </a:rPr>
              <a:t>Capacidad para adaptarse a situaciones nuevas </a:t>
            </a:r>
            <a:endParaRPr lang="es-CO" dirty="0" smtClean="0">
              <a:solidFill>
                <a:srgbClr val="00B050"/>
              </a:solidFill>
            </a:endParaRPr>
          </a:p>
          <a:p>
            <a:r>
              <a:rPr lang="es-CO" dirty="0" smtClean="0">
                <a:solidFill>
                  <a:schemeClr val="accent2">
                    <a:lumMod val="75000"/>
                  </a:schemeClr>
                </a:solidFill>
              </a:rPr>
              <a:t> </a:t>
            </a:r>
            <a:r>
              <a:rPr lang="es-CO" dirty="0">
                <a:solidFill>
                  <a:schemeClr val="accent2">
                    <a:lumMod val="75000"/>
                  </a:schemeClr>
                </a:solidFill>
              </a:rPr>
              <a:t>Saber priorizar </a:t>
            </a:r>
            <a:endParaRPr lang="es-CO" dirty="0" smtClean="0">
              <a:solidFill>
                <a:schemeClr val="accent2">
                  <a:lumMod val="75000"/>
                </a:schemeClr>
              </a:solidFill>
            </a:endParaRPr>
          </a:p>
          <a:p>
            <a:r>
              <a:rPr lang="es-CO" dirty="0" smtClean="0">
                <a:solidFill>
                  <a:srgbClr val="6600CC"/>
                </a:solidFill>
              </a:rPr>
              <a:t> </a:t>
            </a:r>
            <a:r>
              <a:rPr lang="es-CO" dirty="0">
                <a:solidFill>
                  <a:srgbClr val="6600CC"/>
                </a:solidFill>
              </a:rPr>
              <a:t>Capacidad de comunicar y socializar </a:t>
            </a:r>
            <a:endParaRPr lang="es-CO" dirty="0" smtClean="0">
              <a:solidFill>
                <a:srgbClr val="6600CC"/>
              </a:solidFill>
            </a:endParaRPr>
          </a:p>
        </p:txBody>
      </p:sp>
      <p:sp>
        <p:nvSpPr>
          <p:cNvPr id="4" name="3 Marcador de contenido"/>
          <p:cNvSpPr>
            <a:spLocks noGrp="1"/>
          </p:cNvSpPr>
          <p:nvPr>
            <p:ph sz="half" idx="2"/>
          </p:nvPr>
        </p:nvSpPr>
        <p:spPr>
          <a:xfrm>
            <a:off x="4700016" y="1097280"/>
            <a:ext cx="4264472" cy="3712464"/>
          </a:xfrm>
        </p:spPr>
        <p:txBody>
          <a:bodyPr>
            <a:normAutofit lnSpcReduction="10000"/>
          </a:bodyPr>
          <a:lstStyle/>
          <a:p>
            <a:r>
              <a:rPr lang="es-CO" dirty="0">
                <a:solidFill>
                  <a:srgbClr val="6600CC"/>
                </a:solidFill>
              </a:rPr>
              <a:t> Tenacidad y persistencia </a:t>
            </a:r>
          </a:p>
          <a:p>
            <a:r>
              <a:rPr lang="es-CO" dirty="0">
                <a:solidFill>
                  <a:srgbClr val="FF0066"/>
                </a:solidFill>
              </a:rPr>
              <a:t> Flexibilidad y capacidad para adaptarse a las circunstancias </a:t>
            </a:r>
          </a:p>
          <a:p>
            <a:r>
              <a:rPr lang="es-CO" dirty="0">
                <a:solidFill>
                  <a:srgbClr val="FFFF00"/>
                </a:solidFill>
              </a:rPr>
              <a:t> Optimismo</a:t>
            </a:r>
          </a:p>
          <a:p>
            <a:endParaRPr lang="es-CO" dirty="0"/>
          </a:p>
        </p:txBody>
      </p:sp>
      <p:sp>
        <p:nvSpPr>
          <p:cNvPr id="2" name="1 Título"/>
          <p:cNvSpPr>
            <a:spLocks noGrp="1"/>
          </p:cNvSpPr>
          <p:nvPr>
            <p:ph type="title"/>
          </p:nvPr>
        </p:nvSpPr>
        <p:spPr/>
        <p:txBody>
          <a:bodyPr/>
          <a:lstStyle/>
          <a:p>
            <a:r>
              <a:rPr lang="es-CO" dirty="0">
                <a:solidFill>
                  <a:srgbClr val="FF0000"/>
                </a:solidFill>
              </a:rPr>
              <a:t>EL EMPRENDEDOR DEBERÍA CUMPLIR CON LAS SIGUIENTES CUALIDADES</a:t>
            </a:r>
            <a:r>
              <a:rPr lang="es-CO" dirty="0"/>
              <a:t>:</a:t>
            </a:r>
            <a:endParaRPr lang="es-CO" dirty="0">
              <a:solidFill>
                <a:srgbClr val="FF000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698" y="3789040"/>
            <a:ext cx="4104456" cy="3068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620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23528" y="1097280"/>
            <a:ext cx="4248472" cy="3712464"/>
          </a:xfrm>
        </p:spPr>
        <p:txBody>
          <a:bodyPr>
            <a:noAutofit/>
          </a:bodyPr>
          <a:lstStyle/>
          <a:p>
            <a:pPr algn="just"/>
            <a:r>
              <a:rPr lang="es-CO" sz="2000" dirty="0">
                <a:solidFill>
                  <a:srgbClr val="FF0000"/>
                </a:solidFill>
                <a:latin typeface="Aharoni" pitchFamily="2" charset="-79"/>
                <a:cs typeface="Aharoni" pitchFamily="2" charset="-79"/>
              </a:rPr>
              <a:t>Orientación comercial. </a:t>
            </a:r>
            <a:r>
              <a:rPr lang="es-CO" sz="2000" dirty="0">
                <a:latin typeface="Aharoni" pitchFamily="2" charset="-79"/>
                <a:cs typeface="Aharoni" pitchFamily="2" charset="-79"/>
              </a:rPr>
              <a:t>Tiene que ver con la preferencia por las relaciones interpersonales laborales, lo que incluye la capacidad de comunicación y de obtención de la información adecuada para lograr los objetivos que se persiguen, o para la generación de relaciones de colaboración. </a:t>
            </a:r>
            <a:r>
              <a:rPr lang="es-CO" sz="2000" dirty="0" smtClean="0">
                <a:latin typeface="Aharoni" pitchFamily="2" charset="-79"/>
                <a:cs typeface="Aharoni" pitchFamily="2" charset="-79"/>
              </a:rPr>
              <a:t>cliente</a:t>
            </a:r>
            <a:r>
              <a:rPr lang="es-CO" sz="2000" dirty="0">
                <a:latin typeface="Aharoni" pitchFamily="2" charset="-79"/>
                <a:cs typeface="Aharoni" pitchFamily="2" charset="-79"/>
              </a:rPr>
              <a:t>. </a:t>
            </a:r>
          </a:p>
        </p:txBody>
      </p:sp>
      <p:sp>
        <p:nvSpPr>
          <p:cNvPr id="5" name="4 Marcador de contenido"/>
          <p:cNvSpPr>
            <a:spLocks noGrp="1"/>
          </p:cNvSpPr>
          <p:nvPr>
            <p:ph sz="half" idx="2"/>
          </p:nvPr>
        </p:nvSpPr>
        <p:spPr>
          <a:xfrm>
            <a:off x="4499992" y="188640"/>
            <a:ext cx="4464496" cy="5184576"/>
          </a:xfrm>
        </p:spPr>
        <p:txBody>
          <a:bodyPr>
            <a:noAutofit/>
          </a:bodyPr>
          <a:lstStyle/>
          <a:p>
            <a:pPr algn="just"/>
            <a:r>
              <a:rPr lang="es-CO" sz="1800" dirty="0">
                <a:latin typeface="Aharoni" pitchFamily="2" charset="-79"/>
                <a:cs typeface="Aharoni" pitchFamily="2" charset="-79"/>
              </a:rPr>
              <a:t> </a:t>
            </a:r>
            <a:r>
              <a:rPr lang="es-CO" sz="1800" dirty="0">
                <a:solidFill>
                  <a:srgbClr val="FF0000"/>
                </a:solidFill>
                <a:latin typeface="Aharoni" pitchFamily="2" charset="-79"/>
                <a:cs typeface="Aharoni" pitchFamily="2" charset="-79"/>
              </a:rPr>
              <a:t>Las habilidades o competencias </a:t>
            </a:r>
            <a:r>
              <a:rPr lang="es-CO" sz="1800" dirty="0">
                <a:latin typeface="Aharoni" pitchFamily="2" charset="-79"/>
                <a:cs typeface="Aharoni" pitchFamily="2" charset="-79"/>
              </a:rPr>
              <a:t>más directamente relacionadas con este rasgo son las que tienen que ver con las habilidades de comunicación interpersonal, negociación y venta. </a:t>
            </a:r>
            <a:endParaRPr lang="es-CO" sz="1800" dirty="0" smtClean="0">
              <a:latin typeface="Aharoni" pitchFamily="2" charset="-79"/>
              <a:cs typeface="Aharoni" pitchFamily="2" charset="-79"/>
            </a:endParaRPr>
          </a:p>
          <a:p>
            <a:pPr algn="just"/>
            <a:r>
              <a:rPr lang="es-CO" sz="1800" dirty="0" smtClean="0">
                <a:latin typeface="Aharoni" pitchFamily="2" charset="-79"/>
                <a:cs typeface="Aharoni" pitchFamily="2" charset="-79"/>
              </a:rPr>
              <a:t> </a:t>
            </a:r>
            <a:r>
              <a:rPr lang="es-CO" sz="1800" dirty="0">
                <a:solidFill>
                  <a:srgbClr val="FF0000"/>
                </a:solidFill>
                <a:latin typeface="Aharoni" pitchFamily="2" charset="-79"/>
                <a:cs typeface="Aharoni" pitchFamily="2" charset="-79"/>
              </a:rPr>
              <a:t>El emprendedor no actúa aislado</a:t>
            </a:r>
            <a:r>
              <a:rPr lang="es-CO" sz="1800" dirty="0">
                <a:latin typeface="Aharoni" pitchFamily="2" charset="-79"/>
                <a:cs typeface="Aharoni" pitchFamily="2" charset="-79"/>
              </a:rPr>
              <a:t>: el desarrollo de su proyecto, su puesta en marcha y su crecimiento y éxito van a depender de las relaciones que establezca en diferentes ámbitos, por lo que conviene que tenga facilidad para las relaciones personales, para la comunicación y para la negociación. Por supuesto, debe tener habilidades para la venta y una fuerte orientación al servicio a su</a:t>
            </a:r>
          </a:p>
        </p:txBody>
      </p:sp>
      <p:sp>
        <p:nvSpPr>
          <p:cNvPr id="4" name="3 Título"/>
          <p:cNvSpPr>
            <a:spLocks noGrp="1"/>
          </p:cNvSpPr>
          <p:nvPr>
            <p:ph type="title"/>
          </p:nvPr>
        </p:nvSpPr>
        <p:spPr>
          <a:xfrm>
            <a:off x="822960" y="365760"/>
            <a:ext cx="3821048" cy="548640"/>
          </a:xfrm>
        </p:spPr>
        <p:txBody>
          <a:bodyPr/>
          <a:lstStyle/>
          <a:p>
            <a:r>
              <a:rPr lang="es-CO" dirty="0" smtClean="0"/>
              <a:t>ADEMAS…</a:t>
            </a:r>
            <a:endParaRPr lang="es-CO" dirty="0"/>
          </a:p>
        </p:txBody>
      </p:sp>
    </p:spTree>
    <p:extLst>
      <p:ext uri="{BB962C8B-B14F-4D97-AF65-F5344CB8AC3E}">
        <p14:creationId xmlns:p14="http://schemas.microsoft.com/office/powerpoint/2010/main" val="425131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solidFill>
                  <a:srgbClr val="FF0000"/>
                </a:solidFill>
              </a:rPr>
              <a:t>RESUMEN DE LO APRENDIDO</a:t>
            </a:r>
            <a:endParaRPr lang="es-CO" dirty="0">
              <a:solidFill>
                <a:srgbClr val="FF0000"/>
              </a:solidFill>
            </a:endParaRPr>
          </a:p>
        </p:txBody>
      </p:sp>
      <p:sp>
        <p:nvSpPr>
          <p:cNvPr id="3" name="2 Marcador de contenido"/>
          <p:cNvSpPr>
            <a:spLocks noGrp="1"/>
          </p:cNvSpPr>
          <p:nvPr>
            <p:ph idx="1"/>
          </p:nvPr>
        </p:nvSpPr>
        <p:spPr>
          <a:xfrm>
            <a:off x="822960" y="1100628"/>
            <a:ext cx="7520940" cy="4488612"/>
          </a:xfrm>
        </p:spPr>
        <p:txBody>
          <a:bodyPr>
            <a:noAutofit/>
          </a:bodyPr>
          <a:lstStyle/>
          <a:p>
            <a:pPr algn="just"/>
            <a:r>
              <a:rPr lang="es-CO" sz="2000" dirty="0" smtClean="0">
                <a:solidFill>
                  <a:schemeClr val="accent6">
                    <a:lumMod val="75000"/>
                  </a:schemeClr>
                </a:solidFill>
                <a:latin typeface="Aharoni" pitchFamily="2" charset="-79"/>
                <a:cs typeface="Aharoni" pitchFamily="2" charset="-79"/>
              </a:rPr>
              <a:t>QUE </a:t>
            </a:r>
            <a:r>
              <a:rPr lang="es-CO" sz="2000" dirty="0">
                <a:solidFill>
                  <a:schemeClr val="accent6">
                    <a:lumMod val="75000"/>
                  </a:schemeClr>
                </a:solidFill>
                <a:latin typeface="Aharoni" pitchFamily="2" charset="-79"/>
                <a:cs typeface="Aharoni" pitchFamily="2" charset="-79"/>
              </a:rPr>
              <a:t>E S E L E M P R E N D I M I E N T O </a:t>
            </a:r>
            <a:r>
              <a:rPr lang="es-CO" sz="2000" dirty="0" smtClean="0">
                <a:solidFill>
                  <a:schemeClr val="accent6">
                    <a:lumMod val="75000"/>
                  </a:schemeClr>
                </a:solidFill>
                <a:latin typeface="Aharoni" pitchFamily="2" charset="-79"/>
                <a:cs typeface="Aharoni" pitchFamily="2" charset="-79"/>
              </a:rPr>
              <a:t>EMPRESARIAL? </a:t>
            </a:r>
            <a:r>
              <a:rPr lang="es-CO" sz="2000" dirty="0">
                <a:solidFill>
                  <a:schemeClr val="accent6">
                    <a:lumMod val="75000"/>
                  </a:schemeClr>
                </a:solidFill>
                <a:latin typeface="Aharoni" pitchFamily="2" charset="-79"/>
                <a:cs typeface="Aharoni" pitchFamily="2" charset="-79"/>
              </a:rPr>
              <a:t>se podría definir este como la iniciativa de un individuo </a:t>
            </a:r>
            <a:r>
              <a:rPr lang="es-CO" sz="2000" dirty="0" smtClean="0">
                <a:solidFill>
                  <a:schemeClr val="accent6">
                    <a:lumMod val="75000"/>
                  </a:schemeClr>
                </a:solidFill>
                <a:latin typeface="Aharoni" pitchFamily="2" charset="-79"/>
                <a:cs typeface="Aharoni" pitchFamily="2" charset="-79"/>
              </a:rPr>
              <a:t>para desarrollar </a:t>
            </a:r>
            <a:r>
              <a:rPr lang="es-CO" sz="2000" dirty="0">
                <a:solidFill>
                  <a:schemeClr val="accent6">
                    <a:lumMod val="75000"/>
                  </a:schemeClr>
                </a:solidFill>
                <a:latin typeface="Aharoni" pitchFamily="2" charset="-79"/>
                <a:cs typeface="Aharoni" pitchFamily="2" charset="-79"/>
              </a:rPr>
              <a:t>un proyecto de negocios o una idea en </a:t>
            </a:r>
            <a:r>
              <a:rPr lang="es-CO" sz="2000" dirty="0" smtClean="0">
                <a:solidFill>
                  <a:schemeClr val="accent6">
                    <a:lumMod val="75000"/>
                  </a:schemeClr>
                </a:solidFill>
                <a:latin typeface="Aharoni" pitchFamily="2" charset="-79"/>
                <a:cs typeface="Aharoni" pitchFamily="2" charset="-79"/>
              </a:rPr>
              <a:t>particular que </a:t>
            </a:r>
            <a:r>
              <a:rPr lang="es-CO" sz="2000" dirty="0">
                <a:solidFill>
                  <a:schemeClr val="accent6">
                    <a:lumMod val="75000"/>
                  </a:schemeClr>
                </a:solidFill>
                <a:latin typeface="Aharoni" pitchFamily="2" charset="-79"/>
                <a:cs typeface="Aharoni" pitchFamily="2" charset="-79"/>
              </a:rPr>
              <a:t>genere ingresos, es decir, crear una microempresa</a:t>
            </a:r>
            <a:r>
              <a:rPr lang="es-CO" sz="2000" dirty="0" smtClean="0">
                <a:solidFill>
                  <a:schemeClr val="accent6">
                    <a:lumMod val="75000"/>
                  </a:schemeClr>
                </a:solidFill>
                <a:latin typeface="Aharoni" pitchFamily="2" charset="-79"/>
                <a:cs typeface="Aharoni" pitchFamily="2" charset="-79"/>
              </a:rPr>
              <a:t>. </a:t>
            </a:r>
            <a:r>
              <a:rPr lang="es-CO" sz="2000" dirty="0">
                <a:solidFill>
                  <a:schemeClr val="accent6">
                    <a:lumMod val="75000"/>
                  </a:schemeClr>
                </a:solidFill>
                <a:latin typeface="Aharoni" pitchFamily="2" charset="-79"/>
                <a:cs typeface="Aharoni" pitchFamily="2" charset="-79"/>
              </a:rPr>
              <a:t>“Significa tomar acciones humanas, creativas para </a:t>
            </a:r>
            <a:r>
              <a:rPr lang="es-CO" sz="2000" dirty="0" smtClean="0">
                <a:solidFill>
                  <a:schemeClr val="accent6">
                    <a:lumMod val="75000"/>
                  </a:schemeClr>
                </a:solidFill>
                <a:latin typeface="Aharoni" pitchFamily="2" charset="-79"/>
                <a:cs typeface="Aharoni" pitchFamily="2" charset="-79"/>
              </a:rPr>
              <a:t>construir algo </a:t>
            </a:r>
            <a:r>
              <a:rPr lang="es-CO" sz="2000" dirty="0">
                <a:solidFill>
                  <a:schemeClr val="accent6">
                    <a:lumMod val="75000"/>
                  </a:schemeClr>
                </a:solidFill>
                <a:latin typeface="Aharoni" pitchFamily="2" charset="-79"/>
                <a:cs typeface="Aharoni" pitchFamily="2" charset="-79"/>
              </a:rPr>
              <a:t>de valor a partir de prácticamente nada.</a:t>
            </a:r>
          </a:p>
          <a:p>
            <a:pPr algn="just"/>
            <a:r>
              <a:rPr lang="es-CO" sz="2000" dirty="0">
                <a:solidFill>
                  <a:srgbClr val="FF0066"/>
                </a:solidFill>
                <a:latin typeface="Aharoni" pitchFamily="2" charset="-79"/>
                <a:cs typeface="Aharoni" pitchFamily="2" charset="-79"/>
                <a:hlinkClick r:id="rId2" tooltip="E N L A AC T UA L I DA DAl emprendimiento empresarial se l..."/>
              </a:rPr>
              <a:t> </a:t>
            </a:r>
            <a:r>
              <a:rPr lang="es-CO" sz="2000" dirty="0">
                <a:solidFill>
                  <a:srgbClr val="FF0066"/>
                </a:solidFill>
                <a:latin typeface="Aharoni" pitchFamily="2" charset="-79"/>
                <a:cs typeface="Aharoni" pitchFamily="2" charset="-79"/>
              </a:rPr>
              <a:t>E N L A AC T UA L I </a:t>
            </a:r>
            <a:r>
              <a:rPr lang="es-CO" sz="2000" dirty="0" smtClean="0">
                <a:solidFill>
                  <a:srgbClr val="FF0066"/>
                </a:solidFill>
                <a:latin typeface="Aharoni" pitchFamily="2" charset="-79"/>
                <a:cs typeface="Aharoni" pitchFamily="2" charset="-79"/>
              </a:rPr>
              <a:t>DAD  Al </a:t>
            </a:r>
            <a:r>
              <a:rPr lang="es-CO" sz="2000" dirty="0">
                <a:solidFill>
                  <a:srgbClr val="FF0066"/>
                </a:solidFill>
                <a:latin typeface="Aharoni" pitchFamily="2" charset="-79"/>
                <a:cs typeface="Aharoni" pitchFamily="2" charset="-79"/>
              </a:rPr>
              <a:t>emprendimiento empresarial se le </a:t>
            </a:r>
            <a:r>
              <a:rPr lang="es-CO" sz="2000" dirty="0" smtClean="0">
                <a:solidFill>
                  <a:srgbClr val="FF0066"/>
                </a:solidFill>
                <a:latin typeface="Aharoni" pitchFamily="2" charset="-79"/>
                <a:cs typeface="Aharoni" pitchFamily="2" charset="-79"/>
              </a:rPr>
              <a:t>había restado </a:t>
            </a:r>
            <a:r>
              <a:rPr lang="es-CO" sz="2000" dirty="0">
                <a:solidFill>
                  <a:srgbClr val="FF0066"/>
                </a:solidFill>
                <a:latin typeface="Aharoni" pitchFamily="2" charset="-79"/>
                <a:cs typeface="Aharoni" pitchFamily="2" charset="-79"/>
              </a:rPr>
              <a:t>importancia, pero actualmente se le ve </a:t>
            </a:r>
            <a:r>
              <a:rPr lang="es-CO" sz="2000" dirty="0" smtClean="0">
                <a:solidFill>
                  <a:srgbClr val="FF0066"/>
                </a:solidFill>
                <a:latin typeface="Aharoni" pitchFamily="2" charset="-79"/>
                <a:cs typeface="Aharoni" pitchFamily="2" charset="-79"/>
              </a:rPr>
              <a:t>como una </a:t>
            </a:r>
            <a:r>
              <a:rPr lang="es-CO" sz="2000" dirty="0">
                <a:solidFill>
                  <a:srgbClr val="FF0066"/>
                </a:solidFill>
                <a:latin typeface="Aharoni" pitchFamily="2" charset="-79"/>
                <a:cs typeface="Aharoni" pitchFamily="2" charset="-79"/>
              </a:rPr>
              <a:t>posibilidad de alcanzar al progreso en </a:t>
            </a:r>
            <a:r>
              <a:rPr lang="es-CO" sz="2000" dirty="0" smtClean="0">
                <a:solidFill>
                  <a:srgbClr val="FF0066"/>
                </a:solidFill>
                <a:latin typeface="Aharoni" pitchFamily="2" charset="-79"/>
                <a:cs typeface="Aharoni" pitchFamily="2" charset="-79"/>
              </a:rPr>
              <a:t>las naciones </a:t>
            </a:r>
            <a:r>
              <a:rPr lang="es-CO" sz="2000" dirty="0">
                <a:solidFill>
                  <a:srgbClr val="FF0066"/>
                </a:solidFill>
                <a:latin typeface="Aharoni" pitchFamily="2" charset="-79"/>
                <a:cs typeface="Aharoni" pitchFamily="2" charset="-79"/>
              </a:rPr>
              <a:t>en vía de </a:t>
            </a:r>
            <a:r>
              <a:rPr lang="es-CO" sz="2000" dirty="0" smtClean="0">
                <a:solidFill>
                  <a:srgbClr val="FF0066"/>
                </a:solidFill>
                <a:latin typeface="Aharoni" pitchFamily="2" charset="-79"/>
                <a:cs typeface="Aharoni" pitchFamily="2" charset="-79"/>
              </a:rPr>
              <a:t>desarrollo. En </a:t>
            </a:r>
            <a:r>
              <a:rPr lang="es-CO" sz="2000" dirty="0">
                <a:solidFill>
                  <a:srgbClr val="FF0066"/>
                </a:solidFill>
                <a:latin typeface="Aharoni" pitchFamily="2" charset="-79"/>
                <a:cs typeface="Aharoni" pitchFamily="2" charset="-79"/>
              </a:rPr>
              <a:t>los últimos años, la microempresa ha </a:t>
            </a:r>
            <a:r>
              <a:rPr lang="es-CO" sz="2000" dirty="0" smtClean="0">
                <a:solidFill>
                  <a:srgbClr val="FF0066"/>
                </a:solidFill>
                <a:latin typeface="Aharoni" pitchFamily="2" charset="-79"/>
                <a:cs typeface="Aharoni" pitchFamily="2" charset="-79"/>
              </a:rPr>
              <a:t>tenido un </a:t>
            </a:r>
            <a:r>
              <a:rPr lang="es-CO" sz="2000" dirty="0">
                <a:solidFill>
                  <a:srgbClr val="FF0066"/>
                </a:solidFill>
                <a:latin typeface="Aharoni" pitchFamily="2" charset="-79"/>
                <a:cs typeface="Aharoni" pitchFamily="2" charset="-79"/>
              </a:rPr>
              <a:t>gran crecimiento, trayendo consigo un </a:t>
            </a:r>
            <a:r>
              <a:rPr lang="es-CO" sz="2000" dirty="0" smtClean="0">
                <a:solidFill>
                  <a:srgbClr val="FF0066"/>
                </a:solidFill>
                <a:latin typeface="Aharoni" pitchFamily="2" charset="-79"/>
                <a:cs typeface="Aharoni" pitchFamily="2" charset="-79"/>
              </a:rPr>
              <a:t>aumento del </a:t>
            </a:r>
            <a:r>
              <a:rPr lang="es-CO" sz="2000" dirty="0">
                <a:solidFill>
                  <a:srgbClr val="FF0066"/>
                </a:solidFill>
                <a:latin typeface="Aharoni" pitchFamily="2" charset="-79"/>
                <a:cs typeface="Aharoni" pitchFamily="2" charset="-79"/>
              </a:rPr>
              <a:t>empleo.</a:t>
            </a:r>
          </a:p>
          <a:p>
            <a:pPr algn="just"/>
            <a:r>
              <a:rPr lang="es-CO" sz="2000" dirty="0">
                <a:solidFill>
                  <a:srgbClr val="FF0066"/>
                </a:solidFill>
                <a:latin typeface="Aharoni" pitchFamily="2" charset="-79"/>
                <a:cs typeface="Aharoni" pitchFamily="2" charset="-79"/>
                <a:hlinkClick r:id="rId3" tooltip="VENTAJASEntre las ventajas que tiene el emprendimientoempr..."/>
              </a:rPr>
              <a:t> </a:t>
            </a:r>
            <a:endParaRPr lang="es-CO" sz="2000" dirty="0">
              <a:solidFill>
                <a:srgbClr val="FF0066"/>
              </a:solidFill>
              <a:latin typeface="Aharoni" pitchFamily="2" charset="-79"/>
              <a:cs typeface="Aharoni" pitchFamily="2" charset="-79"/>
            </a:endParaRPr>
          </a:p>
        </p:txBody>
      </p:sp>
    </p:spTree>
    <p:extLst>
      <p:ext uri="{BB962C8B-B14F-4D97-AF65-F5344CB8AC3E}">
        <p14:creationId xmlns:p14="http://schemas.microsoft.com/office/powerpoint/2010/main" val="375791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CO" sz="2000" dirty="0" smtClean="0">
                <a:solidFill>
                  <a:srgbClr val="FFC000"/>
                </a:solidFill>
                <a:latin typeface="Aharoni" pitchFamily="2" charset="-79"/>
                <a:cs typeface="Aharoni" pitchFamily="2" charset="-79"/>
              </a:rPr>
              <a:t>VENTAJAS  Entre </a:t>
            </a:r>
            <a:r>
              <a:rPr lang="es-CO" sz="2000" dirty="0">
                <a:solidFill>
                  <a:srgbClr val="FFC000"/>
                </a:solidFill>
                <a:latin typeface="Aharoni" pitchFamily="2" charset="-79"/>
                <a:cs typeface="Aharoni" pitchFamily="2" charset="-79"/>
              </a:rPr>
              <a:t>las ventajas que tiene el </a:t>
            </a:r>
            <a:r>
              <a:rPr lang="es-CO" sz="2000" dirty="0" smtClean="0">
                <a:solidFill>
                  <a:srgbClr val="FFC000"/>
                </a:solidFill>
                <a:latin typeface="Aharoni" pitchFamily="2" charset="-79"/>
                <a:cs typeface="Aharoni" pitchFamily="2" charset="-79"/>
              </a:rPr>
              <a:t>emprendimiento empresarial</a:t>
            </a:r>
            <a:r>
              <a:rPr lang="es-CO" sz="2000" dirty="0">
                <a:solidFill>
                  <a:srgbClr val="FFC000"/>
                </a:solidFill>
                <a:latin typeface="Aharoni" pitchFamily="2" charset="-79"/>
                <a:cs typeface="Aharoni" pitchFamily="2" charset="-79"/>
              </a:rPr>
              <a:t>, encontramos: la posibilidad que tiene </a:t>
            </a:r>
            <a:r>
              <a:rPr lang="es-CO" sz="2000" dirty="0" smtClean="0">
                <a:solidFill>
                  <a:srgbClr val="FFC000"/>
                </a:solidFill>
                <a:latin typeface="Aharoni" pitchFamily="2" charset="-79"/>
                <a:cs typeface="Aharoni" pitchFamily="2" charset="-79"/>
              </a:rPr>
              <a:t>el individuo </a:t>
            </a:r>
            <a:r>
              <a:rPr lang="es-CO" sz="2000" dirty="0">
                <a:solidFill>
                  <a:srgbClr val="FFC000"/>
                </a:solidFill>
                <a:latin typeface="Aharoni" pitchFamily="2" charset="-79"/>
                <a:cs typeface="Aharoni" pitchFamily="2" charset="-79"/>
              </a:rPr>
              <a:t>de manejar su propio tiempo y ser </a:t>
            </a:r>
            <a:r>
              <a:rPr lang="es-CO" sz="2000" dirty="0" smtClean="0">
                <a:solidFill>
                  <a:srgbClr val="FFC000"/>
                </a:solidFill>
                <a:latin typeface="Aharoni" pitchFamily="2" charset="-79"/>
                <a:cs typeface="Aharoni" pitchFamily="2" charset="-79"/>
              </a:rPr>
              <a:t>su propio </a:t>
            </a:r>
            <a:r>
              <a:rPr lang="es-CO" sz="2000" dirty="0">
                <a:solidFill>
                  <a:srgbClr val="FFC000"/>
                </a:solidFill>
                <a:latin typeface="Aharoni" pitchFamily="2" charset="-79"/>
                <a:cs typeface="Aharoni" pitchFamily="2" charset="-79"/>
              </a:rPr>
              <a:t>jefe, tomar decisiones autónomas, </a:t>
            </a:r>
            <a:r>
              <a:rPr lang="es-CO" sz="2000" dirty="0" smtClean="0">
                <a:solidFill>
                  <a:srgbClr val="FFC000"/>
                </a:solidFill>
                <a:latin typeface="Aharoni" pitchFamily="2" charset="-79"/>
                <a:cs typeface="Aharoni" pitchFamily="2" charset="-79"/>
              </a:rPr>
              <a:t>ingresos crecientes</a:t>
            </a:r>
            <a:r>
              <a:rPr lang="es-CO" sz="2000" dirty="0">
                <a:solidFill>
                  <a:srgbClr val="FFC000"/>
                </a:solidFill>
                <a:latin typeface="Aharoni" pitchFamily="2" charset="-79"/>
                <a:cs typeface="Aharoni" pitchFamily="2" charset="-79"/>
              </a:rPr>
              <a:t>, además de que genera empleo.</a:t>
            </a:r>
          </a:p>
          <a:p>
            <a:pPr algn="just"/>
            <a:r>
              <a:rPr lang="es-CO" sz="2000" dirty="0" smtClean="0">
                <a:solidFill>
                  <a:srgbClr val="C00000"/>
                </a:solidFill>
                <a:latin typeface="Aharoni" pitchFamily="2" charset="-79"/>
                <a:cs typeface="Aharoni" pitchFamily="2" charset="-79"/>
              </a:rPr>
              <a:t>CONCLUSIONES  que </a:t>
            </a:r>
            <a:r>
              <a:rPr lang="es-CO" sz="2000" dirty="0">
                <a:solidFill>
                  <a:srgbClr val="C00000"/>
                </a:solidFill>
                <a:latin typeface="Aharoni" pitchFamily="2" charset="-79"/>
                <a:cs typeface="Aharoni" pitchFamily="2" charset="-79"/>
              </a:rPr>
              <a:t>aunque existan muchas dificultades en </a:t>
            </a:r>
            <a:r>
              <a:rPr lang="es-CO" sz="2000" dirty="0" smtClean="0">
                <a:solidFill>
                  <a:srgbClr val="C00000"/>
                </a:solidFill>
                <a:latin typeface="Aharoni" pitchFamily="2" charset="-79"/>
                <a:cs typeface="Aharoni" pitchFamily="2" charset="-79"/>
              </a:rPr>
              <a:t>el emprendimiento </a:t>
            </a:r>
            <a:r>
              <a:rPr lang="es-CO" sz="2000" dirty="0">
                <a:solidFill>
                  <a:srgbClr val="C00000"/>
                </a:solidFill>
                <a:latin typeface="Aharoni" pitchFamily="2" charset="-79"/>
                <a:cs typeface="Aharoni" pitchFamily="2" charset="-79"/>
              </a:rPr>
              <a:t>empresarial, es un camino </a:t>
            </a:r>
            <a:r>
              <a:rPr lang="es-CO" sz="2000" dirty="0" smtClean="0">
                <a:solidFill>
                  <a:srgbClr val="C00000"/>
                </a:solidFill>
                <a:latin typeface="Aharoni" pitchFamily="2" charset="-79"/>
                <a:cs typeface="Aharoni" pitchFamily="2" charset="-79"/>
              </a:rPr>
              <a:t>viable que </a:t>
            </a:r>
            <a:r>
              <a:rPr lang="es-CO" sz="2000" dirty="0">
                <a:solidFill>
                  <a:srgbClr val="C00000"/>
                </a:solidFill>
                <a:latin typeface="Aharoni" pitchFamily="2" charset="-79"/>
                <a:cs typeface="Aharoni" pitchFamily="2" charset="-79"/>
              </a:rPr>
              <a:t>ya ha sido recorrido por otros, por lo tanto, </a:t>
            </a:r>
            <a:r>
              <a:rPr lang="es-CO" sz="2000" dirty="0" smtClean="0">
                <a:solidFill>
                  <a:srgbClr val="C00000"/>
                </a:solidFill>
                <a:latin typeface="Aharoni" pitchFamily="2" charset="-79"/>
                <a:cs typeface="Aharoni" pitchFamily="2" charset="-79"/>
              </a:rPr>
              <a:t>si otro </a:t>
            </a:r>
            <a:r>
              <a:rPr lang="es-CO" sz="2000" dirty="0">
                <a:solidFill>
                  <a:srgbClr val="C00000"/>
                </a:solidFill>
                <a:latin typeface="Aharoni" pitchFamily="2" charset="-79"/>
                <a:cs typeface="Aharoni" pitchFamily="2" charset="-79"/>
              </a:rPr>
              <a:t>pudo hacerlo ¿por qué no usted?.lo más importante al emprender </a:t>
            </a:r>
            <a:r>
              <a:rPr lang="es-CO" sz="2000" dirty="0" smtClean="0">
                <a:solidFill>
                  <a:srgbClr val="C00000"/>
                </a:solidFill>
                <a:latin typeface="Aharoni" pitchFamily="2" charset="-79"/>
                <a:cs typeface="Aharoni" pitchFamily="2" charset="-79"/>
              </a:rPr>
              <a:t>una microempresa </a:t>
            </a:r>
            <a:r>
              <a:rPr lang="es-CO" sz="2000" dirty="0">
                <a:solidFill>
                  <a:srgbClr val="C00000"/>
                </a:solidFill>
                <a:latin typeface="Aharoni" pitchFamily="2" charset="-79"/>
                <a:cs typeface="Aharoni" pitchFamily="2" charset="-79"/>
              </a:rPr>
              <a:t>es tener clara la visión de hacia </a:t>
            </a:r>
            <a:r>
              <a:rPr lang="es-CO" sz="2000" dirty="0" smtClean="0">
                <a:solidFill>
                  <a:srgbClr val="C00000"/>
                </a:solidFill>
                <a:latin typeface="Aharoni" pitchFamily="2" charset="-79"/>
                <a:cs typeface="Aharoni" pitchFamily="2" charset="-79"/>
              </a:rPr>
              <a:t>donde se </a:t>
            </a:r>
            <a:r>
              <a:rPr lang="es-CO" sz="2000" dirty="0">
                <a:solidFill>
                  <a:srgbClr val="C00000"/>
                </a:solidFill>
                <a:latin typeface="Aharoni" pitchFamily="2" charset="-79"/>
                <a:cs typeface="Aharoni" pitchFamily="2" charset="-79"/>
              </a:rPr>
              <a:t>quiere llegar, y después crear un plan de </a:t>
            </a:r>
            <a:r>
              <a:rPr lang="es-CO" sz="2000" dirty="0" smtClean="0">
                <a:solidFill>
                  <a:srgbClr val="C00000"/>
                </a:solidFill>
                <a:latin typeface="Aharoni" pitchFamily="2" charset="-79"/>
                <a:cs typeface="Aharoni" pitchFamily="2" charset="-79"/>
              </a:rPr>
              <a:t>acción con </a:t>
            </a:r>
            <a:r>
              <a:rPr lang="es-CO" sz="2000" dirty="0">
                <a:solidFill>
                  <a:srgbClr val="C00000"/>
                </a:solidFill>
                <a:latin typeface="Aharoni" pitchFamily="2" charset="-79"/>
                <a:cs typeface="Aharoni" pitchFamily="2" charset="-79"/>
              </a:rPr>
              <a:t>respecto a sus metas personales</a:t>
            </a:r>
            <a:r>
              <a:rPr lang="es-CO" sz="2000" dirty="0">
                <a:latin typeface="Aharoni" pitchFamily="2" charset="-79"/>
                <a:cs typeface="Aharoni" pitchFamily="2" charset="-79"/>
              </a:rPr>
              <a:t>.</a:t>
            </a:r>
          </a:p>
          <a:p>
            <a:endParaRPr lang="es-CO" dirty="0"/>
          </a:p>
        </p:txBody>
      </p:sp>
    </p:spTree>
    <p:extLst>
      <p:ext uri="{BB962C8B-B14F-4D97-AF65-F5344CB8AC3E}">
        <p14:creationId xmlns:p14="http://schemas.microsoft.com/office/powerpoint/2010/main" val="3575725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solidFill>
                  <a:srgbClr val="C00000"/>
                </a:solidFill>
              </a:rPr>
              <a:t>GRANDES EMPRENDEDORES EMPRESARIALES</a:t>
            </a:r>
            <a:endParaRPr lang="es-CO" dirty="0">
              <a:solidFill>
                <a:srgbClr val="C00000"/>
              </a:solidFill>
            </a:endParaRPr>
          </a:p>
        </p:txBody>
      </p:sp>
      <p:sp>
        <p:nvSpPr>
          <p:cNvPr id="3" name="2 Marcador de contenido"/>
          <p:cNvSpPr>
            <a:spLocks noGrp="1"/>
          </p:cNvSpPr>
          <p:nvPr>
            <p:ph idx="1"/>
          </p:nvPr>
        </p:nvSpPr>
        <p:spPr/>
        <p:txBody>
          <a:bodyPr>
            <a:noAutofit/>
          </a:bodyPr>
          <a:lstStyle/>
          <a:p>
            <a:r>
              <a:rPr lang="es-CO" sz="2000" b="0" dirty="0">
                <a:solidFill>
                  <a:schemeClr val="accent3">
                    <a:lumMod val="50000"/>
                  </a:schemeClr>
                </a:solidFill>
                <a:latin typeface="Aharoni" pitchFamily="2" charset="-79"/>
                <a:cs typeface="Aharoni" pitchFamily="2" charset="-79"/>
              </a:rPr>
              <a:t>Steve Jobs. "Visionario, inspirador y brillante", </a:t>
            </a:r>
          </a:p>
          <a:p>
            <a:r>
              <a:rPr lang="es-CO" sz="2000" b="0" dirty="0">
                <a:solidFill>
                  <a:schemeClr val="accent3">
                    <a:lumMod val="50000"/>
                  </a:schemeClr>
                </a:solidFill>
                <a:latin typeface="Aharoni" pitchFamily="2" charset="-79"/>
                <a:cs typeface="Aharoni" pitchFamily="2" charset="-79"/>
              </a:rPr>
              <a:t>Bill Gates. ...</a:t>
            </a:r>
          </a:p>
          <a:p>
            <a:r>
              <a:rPr lang="es-CO" sz="2000" b="0" dirty="0">
                <a:solidFill>
                  <a:schemeClr val="accent3">
                    <a:lumMod val="50000"/>
                  </a:schemeClr>
                </a:solidFill>
                <a:latin typeface="Aharoni" pitchFamily="2" charset="-79"/>
                <a:cs typeface="Aharoni" pitchFamily="2" charset="-79"/>
              </a:rPr>
              <a:t>Fred Smith. ...</a:t>
            </a:r>
          </a:p>
          <a:p>
            <a:r>
              <a:rPr lang="es-CO" sz="2000" b="0" dirty="0">
                <a:solidFill>
                  <a:schemeClr val="accent3">
                    <a:lumMod val="50000"/>
                  </a:schemeClr>
                </a:solidFill>
                <a:latin typeface="Aharoni" pitchFamily="2" charset="-79"/>
                <a:cs typeface="Aharoni" pitchFamily="2" charset="-79"/>
              </a:rPr>
              <a:t>Jeff Bezos. ...</a:t>
            </a:r>
          </a:p>
          <a:p>
            <a:r>
              <a:rPr lang="es-CO" sz="2000" b="0" dirty="0">
                <a:solidFill>
                  <a:schemeClr val="accent3">
                    <a:lumMod val="50000"/>
                  </a:schemeClr>
                </a:solidFill>
                <a:latin typeface="Aharoni" pitchFamily="2" charset="-79"/>
                <a:cs typeface="Aharoni" pitchFamily="2" charset="-79"/>
              </a:rPr>
              <a:t>Larry Page &amp; </a:t>
            </a:r>
            <a:r>
              <a:rPr lang="es-CO" sz="2000" b="0" dirty="0" err="1">
                <a:solidFill>
                  <a:schemeClr val="accent3">
                    <a:lumMod val="50000"/>
                  </a:schemeClr>
                </a:solidFill>
                <a:latin typeface="Aharoni" pitchFamily="2" charset="-79"/>
                <a:cs typeface="Aharoni" pitchFamily="2" charset="-79"/>
              </a:rPr>
              <a:t>Sergey</a:t>
            </a:r>
            <a:r>
              <a:rPr lang="es-CO" sz="2000" b="0" dirty="0">
                <a:solidFill>
                  <a:schemeClr val="accent3">
                    <a:lumMod val="50000"/>
                  </a:schemeClr>
                </a:solidFill>
                <a:latin typeface="Aharoni" pitchFamily="2" charset="-79"/>
                <a:cs typeface="Aharoni" pitchFamily="2" charset="-79"/>
              </a:rPr>
              <a:t> Brin. ...</a:t>
            </a:r>
          </a:p>
          <a:p>
            <a:r>
              <a:rPr lang="es-CO" sz="2000" b="0" dirty="0">
                <a:solidFill>
                  <a:schemeClr val="accent3">
                    <a:lumMod val="50000"/>
                  </a:schemeClr>
                </a:solidFill>
                <a:latin typeface="Aharoni" pitchFamily="2" charset="-79"/>
                <a:cs typeface="Aharoni" pitchFamily="2" charset="-79"/>
              </a:rPr>
              <a:t>Howard </a:t>
            </a:r>
            <a:r>
              <a:rPr lang="es-CO" sz="2000" b="0" dirty="0" err="1">
                <a:solidFill>
                  <a:schemeClr val="accent3">
                    <a:lumMod val="50000"/>
                  </a:schemeClr>
                </a:solidFill>
                <a:latin typeface="Aharoni" pitchFamily="2" charset="-79"/>
                <a:cs typeface="Aharoni" pitchFamily="2" charset="-79"/>
              </a:rPr>
              <a:t>Schultz</a:t>
            </a:r>
            <a:r>
              <a:rPr lang="es-CO" sz="2000" b="0" dirty="0">
                <a:solidFill>
                  <a:schemeClr val="accent3">
                    <a:lumMod val="50000"/>
                  </a:schemeClr>
                </a:solidFill>
                <a:latin typeface="Aharoni" pitchFamily="2" charset="-79"/>
                <a:cs typeface="Aharoni" pitchFamily="2" charset="-79"/>
              </a:rPr>
              <a:t>. ...</a:t>
            </a:r>
          </a:p>
          <a:p>
            <a:r>
              <a:rPr lang="es-CO" sz="2000" b="0" dirty="0">
                <a:solidFill>
                  <a:schemeClr val="accent3">
                    <a:lumMod val="50000"/>
                  </a:schemeClr>
                </a:solidFill>
                <a:latin typeface="Aharoni" pitchFamily="2" charset="-79"/>
                <a:cs typeface="Aharoni" pitchFamily="2" charset="-79"/>
              </a:rPr>
              <a:t>Mark </a:t>
            </a:r>
            <a:r>
              <a:rPr lang="es-CO" sz="2000" b="0" dirty="0" err="1">
                <a:solidFill>
                  <a:schemeClr val="accent3">
                    <a:lumMod val="50000"/>
                  </a:schemeClr>
                </a:solidFill>
                <a:latin typeface="Aharoni" pitchFamily="2" charset="-79"/>
                <a:cs typeface="Aharoni" pitchFamily="2" charset="-79"/>
              </a:rPr>
              <a:t>Zuckerberg</a:t>
            </a:r>
            <a:r>
              <a:rPr lang="es-CO" sz="2000" b="0" dirty="0">
                <a:solidFill>
                  <a:schemeClr val="accent3">
                    <a:lumMod val="50000"/>
                  </a:schemeClr>
                </a:solidFill>
                <a:latin typeface="Aharoni" pitchFamily="2" charset="-79"/>
                <a:cs typeface="Aharoni" pitchFamily="2" charset="-79"/>
              </a:rPr>
              <a:t>. ...</a:t>
            </a:r>
          </a:p>
          <a:p>
            <a:r>
              <a:rPr lang="es-CO" sz="2000" b="0" dirty="0">
                <a:solidFill>
                  <a:schemeClr val="accent3">
                    <a:lumMod val="50000"/>
                  </a:schemeClr>
                </a:solidFill>
                <a:latin typeface="Aharoni" pitchFamily="2" charset="-79"/>
                <a:cs typeface="Aharoni" pitchFamily="2" charset="-79"/>
              </a:rPr>
              <a:t>John </a:t>
            </a:r>
            <a:r>
              <a:rPr lang="es-CO" sz="2000" b="0" dirty="0" err="1">
                <a:solidFill>
                  <a:schemeClr val="accent3">
                    <a:lumMod val="50000"/>
                  </a:schemeClr>
                </a:solidFill>
                <a:latin typeface="Aharoni" pitchFamily="2" charset="-79"/>
                <a:cs typeface="Aharoni" pitchFamily="2" charset="-79"/>
              </a:rPr>
              <a:t>Mackey</a:t>
            </a:r>
            <a:r>
              <a:rPr lang="es-CO" sz="2000" b="0" dirty="0">
                <a:solidFill>
                  <a:schemeClr val="accent3">
                    <a:lumMod val="50000"/>
                  </a:schemeClr>
                </a:solidFill>
                <a:latin typeface="Aharoni" pitchFamily="2" charset="-79"/>
                <a:cs typeface="Aharoni" pitchFamily="2" charset="-79"/>
              </a:rPr>
              <a:t>.</a:t>
            </a:r>
          </a:p>
          <a:p>
            <a:pPr algn="r"/>
            <a:r>
              <a:rPr lang="es-CO" sz="2000" dirty="0" smtClean="0">
                <a:solidFill>
                  <a:schemeClr val="accent3">
                    <a:lumMod val="50000"/>
                  </a:schemeClr>
                </a:solidFill>
              </a:rPr>
              <a:t>CONTINUAMOS CONSULTANDO……</a:t>
            </a:r>
            <a:endParaRPr lang="es-CO" sz="2000" dirty="0">
              <a:solidFill>
                <a:schemeClr val="accent3">
                  <a:lumMod val="50000"/>
                </a:schemeClr>
              </a:solidFill>
            </a:endParaRPr>
          </a:p>
        </p:txBody>
      </p:sp>
    </p:spTree>
    <p:extLst>
      <p:ext uri="{BB962C8B-B14F-4D97-AF65-F5344CB8AC3E}">
        <p14:creationId xmlns:p14="http://schemas.microsoft.com/office/powerpoint/2010/main" val="1671029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692696"/>
            <a:ext cx="7214535" cy="4289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4209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endParaRPr lang="es-CO" sz="8000" dirty="0" smtClean="0"/>
          </a:p>
          <a:p>
            <a:pPr algn="ctr"/>
            <a:r>
              <a:rPr lang="es-CO" sz="8000" dirty="0" smtClean="0"/>
              <a:t>GRACIAS</a:t>
            </a:r>
            <a:endParaRPr lang="es-CO" sz="8000" dirty="0"/>
          </a:p>
        </p:txBody>
      </p:sp>
    </p:spTree>
    <p:extLst>
      <p:ext uri="{BB962C8B-B14F-4D97-AF65-F5344CB8AC3E}">
        <p14:creationId xmlns:p14="http://schemas.microsoft.com/office/powerpoint/2010/main" val="1043979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EMPRENDIMIENTO EMPRESARIAL</a:t>
            </a:r>
            <a:endParaRPr lang="es-CO" dirty="0"/>
          </a:p>
        </p:txBody>
      </p:sp>
      <p:sp>
        <p:nvSpPr>
          <p:cNvPr id="3" name="2 Marcador de contenido"/>
          <p:cNvSpPr>
            <a:spLocks noGrp="1"/>
          </p:cNvSpPr>
          <p:nvPr>
            <p:ph idx="1"/>
          </p:nvPr>
        </p:nvSpPr>
        <p:spPr>
          <a:xfrm>
            <a:off x="827584" y="1196752"/>
            <a:ext cx="7520940" cy="3579849"/>
          </a:xfrm>
        </p:spPr>
        <p:txBody>
          <a:bodyPr>
            <a:normAutofit lnSpcReduction="10000"/>
          </a:bodyPr>
          <a:lstStyle/>
          <a:p>
            <a:r>
              <a:rPr lang="es-CO" dirty="0" smtClean="0"/>
              <a:t>     </a:t>
            </a:r>
            <a:r>
              <a:rPr lang="es-CO" dirty="0"/>
              <a:t> </a:t>
            </a:r>
            <a:r>
              <a:rPr lang="es-CO" sz="2400" dirty="0">
                <a:latin typeface="Aharoni" pitchFamily="2" charset="-79"/>
                <a:cs typeface="Aharoni" pitchFamily="2" charset="-79"/>
              </a:rPr>
              <a:t>La palabra emprendimiento proviene del francés </a:t>
            </a:r>
            <a:r>
              <a:rPr lang="es-CO" sz="2400" dirty="0" err="1">
                <a:latin typeface="Aharoni" pitchFamily="2" charset="-79"/>
                <a:cs typeface="Aharoni" pitchFamily="2" charset="-79"/>
              </a:rPr>
              <a:t>entrepreneur</a:t>
            </a:r>
            <a:r>
              <a:rPr lang="es-CO" sz="2400" dirty="0">
                <a:latin typeface="Aharoni" pitchFamily="2" charset="-79"/>
                <a:cs typeface="Aharoni" pitchFamily="2" charset="-79"/>
              </a:rPr>
              <a:t> (pionero), y se refiere a la capacidad de una persona para hacer un esfuerzo adicional por alcanzar una meta u objetivo, siendo utilizada también para referirse a la persona que iniciaba una nueva empresa o proyecto, término que después fue aplicado a empresarios que fueron innovadores o agregaban valor a un producto o proceso ya existente.</a:t>
            </a:r>
          </a:p>
        </p:txBody>
      </p:sp>
      <p:sp>
        <p:nvSpPr>
          <p:cNvPr id="4" name="AutoShape 2" descr="Emprendimiento empresarial, 15 estrategias para el éxito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450912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2762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PARA RECORDAR …</a:t>
            </a:r>
            <a:endParaRPr lang="es-CO" dirty="0"/>
          </a:p>
        </p:txBody>
      </p:sp>
      <p:sp>
        <p:nvSpPr>
          <p:cNvPr id="3" name="2 Marcador de contenido"/>
          <p:cNvSpPr>
            <a:spLocks noGrp="1"/>
          </p:cNvSpPr>
          <p:nvPr>
            <p:ph idx="1"/>
          </p:nvPr>
        </p:nvSpPr>
        <p:spPr/>
        <p:txBody>
          <a:bodyPr>
            <a:normAutofit/>
          </a:bodyPr>
          <a:lstStyle/>
          <a:p>
            <a:r>
              <a:rPr lang="es-CO" sz="2400" dirty="0">
                <a:latin typeface="Aharoni" pitchFamily="2" charset="-79"/>
                <a:cs typeface="Aharoni" pitchFamily="2" charset="-79"/>
              </a:rPr>
              <a:t>E</a:t>
            </a:r>
            <a:r>
              <a:rPr lang="es-CO" sz="2400" dirty="0" smtClean="0">
                <a:latin typeface="Aharoni" pitchFamily="2" charset="-79"/>
                <a:cs typeface="Aharoni" pitchFamily="2" charset="-79"/>
              </a:rPr>
              <a:t>mprendimiento </a:t>
            </a:r>
            <a:r>
              <a:rPr lang="es-CO" sz="2400" dirty="0">
                <a:latin typeface="Aharoni" pitchFamily="2" charset="-79"/>
                <a:cs typeface="Aharoni" pitchFamily="2" charset="-79"/>
              </a:rPr>
              <a:t>es aquella actitud y aptitud de la persona que le permite emprender nuevos retos, nuevos proyectos; es lo que le permite avanzar un paso más, ir más allá de donde ya ha llegado. Es lo que hace que una persona esté insatisfecha con lo que es y lo que ha logrado, y como consecuencia de ello, quiera alcanzar mayores logros.</a:t>
            </a:r>
          </a:p>
        </p:txBody>
      </p:sp>
      <p:pic>
        <p:nvPicPr>
          <p:cNvPr id="3074" name="Picture 2" descr="Que es Emprendimiento Empresarial - Trabajos Universitarios y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78904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139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sz="2400" dirty="0" smtClean="0">
                <a:solidFill>
                  <a:srgbClr val="FF0000"/>
                </a:solidFill>
              </a:rPr>
              <a:t>¿PORQUE ES IMPORTANTE EL EMPRENDIMIENTO HOY?</a:t>
            </a:r>
            <a:endParaRPr lang="es-CO" sz="2400" dirty="0">
              <a:solidFill>
                <a:srgbClr val="FF0000"/>
              </a:solidFill>
            </a:endParaRPr>
          </a:p>
        </p:txBody>
      </p:sp>
      <p:sp>
        <p:nvSpPr>
          <p:cNvPr id="3" name="2 Marcador de contenido"/>
          <p:cNvSpPr>
            <a:spLocks noGrp="1"/>
          </p:cNvSpPr>
          <p:nvPr>
            <p:ph idx="1"/>
          </p:nvPr>
        </p:nvSpPr>
        <p:spPr/>
        <p:txBody>
          <a:bodyPr>
            <a:noAutofit/>
          </a:bodyPr>
          <a:lstStyle/>
          <a:p>
            <a:pPr marL="285750" indent="-285750" algn="just">
              <a:buClr>
                <a:schemeClr val="accent2">
                  <a:lumMod val="75000"/>
                </a:schemeClr>
              </a:buClr>
              <a:buFont typeface="Wingdings" pitchFamily="2" charset="2"/>
              <a:buChar char="v"/>
            </a:pPr>
            <a:r>
              <a:rPr lang="es-CO" sz="1800" dirty="0" smtClean="0"/>
              <a:t> </a:t>
            </a:r>
            <a:r>
              <a:rPr lang="es-CO" sz="1800" dirty="0"/>
              <a:t>El emprendimiento hoy en día, ha ganado una gran importancia por la necesidad de muchas personas de lograr su independencia y estabilidad económica. </a:t>
            </a:r>
            <a:endParaRPr lang="es-CO" sz="1800" dirty="0" smtClean="0"/>
          </a:p>
          <a:p>
            <a:pPr marL="285750" indent="-285750" algn="just">
              <a:buClr>
                <a:schemeClr val="accent2">
                  <a:lumMod val="75000"/>
                </a:schemeClr>
              </a:buClr>
              <a:buFont typeface="Wingdings" pitchFamily="2" charset="2"/>
              <a:buChar char="v"/>
            </a:pPr>
            <a:r>
              <a:rPr lang="es-CO" sz="1800" dirty="0" smtClean="0"/>
              <a:t> </a:t>
            </a:r>
            <a:r>
              <a:rPr lang="es-CO" sz="1800" dirty="0"/>
              <a:t>Los altos </a:t>
            </a:r>
            <a:r>
              <a:rPr lang="es-CO" sz="1800" dirty="0">
                <a:solidFill>
                  <a:srgbClr val="FF0000"/>
                </a:solidFill>
              </a:rPr>
              <a:t>niveles de desempleo</a:t>
            </a:r>
            <a:r>
              <a:rPr lang="es-CO" sz="1800" dirty="0"/>
              <a:t>, y la </a:t>
            </a:r>
            <a:r>
              <a:rPr lang="es-CO" sz="1800" dirty="0">
                <a:solidFill>
                  <a:srgbClr val="FF0000"/>
                </a:solidFill>
              </a:rPr>
              <a:t>baja calidad </a:t>
            </a:r>
            <a:r>
              <a:rPr lang="es-CO" sz="1800" dirty="0"/>
              <a:t>de los empleos existentes, han creado en las personas, la necesidad de generar sus propios recursos, de iniciar sus propios negocios, y pasar de ser empleados a ser empleadores. </a:t>
            </a:r>
            <a:endParaRPr lang="es-CO" sz="1800" dirty="0" smtClean="0"/>
          </a:p>
          <a:p>
            <a:pPr marL="285750" indent="-285750" algn="just">
              <a:buClr>
                <a:schemeClr val="accent2">
                  <a:lumMod val="75000"/>
                </a:schemeClr>
              </a:buClr>
              <a:buFont typeface="Wingdings" pitchFamily="2" charset="2"/>
              <a:buChar char="v"/>
            </a:pPr>
            <a:r>
              <a:rPr lang="es-CO" sz="1800" dirty="0" smtClean="0"/>
              <a:t> </a:t>
            </a:r>
            <a:r>
              <a:rPr lang="es-CO" sz="1800" dirty="0"/>
              <a:t>Todo esto, sólo es posible, si se tiene un espíritu emprendedor. Se requiere de una gran determinación para renunciar a la “estabilidad” económica que ofrece un empleo y aventurarse como empresario, más aun sí se tiene en cuenta que el empresario no siempre gana como si lo hace el asalariado, que mensualmente tiene asegurado un ingreso mínimo que le permite sobrevivir.</a:t>
            </a:r>
          </a:p>
        </p:txBody>
      </p:sp>
      <p:sp>
        <p:nvSpPr>
          <p:cNvPr id="4" name="3 Flecha a la derecha con muesca"/>
          <p:cNvSpPr/>
          <p:nvPr/>
        </p:nvSpPr>
        <p:spPr>
          <a:xfrm>
            <a:off x="4355976" y="5445224"/>
            <a:ext cx="2592288" cy="936104"/>
          </a:xfrm>
          <a:prstGeom prst="notched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944239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95536" y="1097280"/>
            <a:ext cx="4104456" cy="3712464"/>
          </a:xfrm>
        </p:spPr>
        <p:txBody>
          <a:bodyPr>
            <a:noAutofit/>
          </a:bodyPr>
          <a:lstStyle/>
          <a:p>
            <a:pPr marL="457200" indent="-457200">
              <a:buFont typeface="Wingdings" pitchFamily="2" charset="2"/>
              <a:buChar char="v"/>
            </a:pPr>
            <a:r>
              <a:rPr lang="es-CO" sz="1800" dirty="0" smtClean="0"/>
              <a:t> </a:t>
            </a:r>
            <a:r>
              <a:rPr lang="es-CO" sz="1800" dirty="0"/>
              <a:t>1. Capacidad de compromiso: Tanto consigo mismo, como con los demás. </a:t>
            </a:r>
            <a:endParaRPr lang="es-CO" sz="1800" dirty="0" smtClean="0"/>
          </a:p>
          <a:p>
            <a:pPr marL="457200" indent="-457200">
              <a:buFont typeface="Wingdings" pitchFamily="2" charset="2"/>
              <a:buChar char="v"/>
            </a:pPr>
            <a:r>
              <a:rPr lang="es-CO" sz="1800" dirty="0" smtClean="0"/>
              <a:t> </a:t>
            </a:r>
            <a:r>
              <a:rPr lang="es-CO" sz="1800" dirty="0"/>
              <a:t>2. Vocación por el trabajo: Todos los días, casi todo el día hasta sacar las iniciativas adelante. </a:t>
            </a:r>
            <a:endParaRPr lang="es-CO" sz="1800" dirty="0" smtClean="0"/>
          </a:p>
          <a:p>
            <a:pPr marL="457200" indent="-457200">
              <a:buFont typeface="Wingdings" pitchFamily="2" charset="2"/>
              <a:buChar char="v"/>
            </a:pPr>
            <a:r>
              <a:rPr lang="es-CO" sz="1800" dirty="0" smtClean="0"/>
              <a:t> </a:t>
            </a:r>
            <a:r>
              <a:rPr lang="es-CO" sz="1800" dirty="0"/>
              <a:t>3. Constancia: Que se puede juntar a la perseverancia y a la fe. Si el emprendedor no cree en sí mismo y en su proyecto, está destinado a fracasar. </a:t>
            </a:r>
            <a:endParaRPr lang="es-CO" sz="1800" dirty="0" smtClean="0"/>
          </a:p>
        </p:txBody>
      </p:sp>
      <p:sp>
        <p:nvSpPr>
          <p:cNvPr id="4" name="3 Marcador de contenido"/>
          <p:cNvSpPr>
            <a:spLocks noGrp="1"/>
          </p:cNvSpPr>
          <p:nvPr>
            <p:ph sz="half" idx="2"/>
          </p:nvPr>
        </p:nvSpPr>
        <p:spPr>
          <a:xfrm>
            <a:off x="4572000" y="1097280"/>
            <a:ext cx="4248472" cy="3712464"/>
          </a:xfrm>
        </p:spPr>
        <p:txBody>
          <a:bodyPr>
            <a:normAutofit fontScale="62500" lnSpcReduction="20000"/>
          </a:bodyPr>
          <a:lstStyle/>
          <a:p>
            <a:pPr marL="457200" indent="-457200">
              <a:buFont typeface="Wingdings" pitchFamily="2" charset="2"/>
              <a:buChar char="v"/>
            </a:pPr>
            <a:r>
              <a:rPr lang="es-CO" dirty="0"/>
              <a:t> 4. Empuje: Es la capacidad de sacar las iniciativas adelante, el nivel de sacrificio y entrega y las ganas por cumplir los sueños. </a:t>
            </a:r>
          </a:p>
          <a:p>
            <a:pPr marL="457200" indent="-457200">
              <a:buFont typeface="Wingdings" pitchFamily="2" charset="2"/>
              <a:buChar char="v"/>
            </a:pPr>
            <a:r>
              <a:rPr lang="es-CO" dirty="0"/>
              <a:t> 5. Coraje físico y un gran entusiasmo para toda clase de ideas: La pasividad no es una característica de un emprendedor, el entusiasmo y el movimiento continuo sí. </a:t>
            </a:r>
          </a:p>
          <a:p>
            <a:pPr marL="457200" indent="-457200">
              <a:buFont typeface="Wingdings" pitchFamily="2" charset="2"/>
              <a:buChar char="v"/>
            </a:pPr>
            <a:r>
              <a:rPr lang="es-CO" dirty="0"/>
              <a:t> 6 Conocimiento: Ser emprendedor, requiere conocimiento en los temas que se van a desarrollar en los proyectos o actividades, sea cuales sean.</a:t>
            </a:r>
          </a:p>
          <a:p>
            <a:endParaRPr lang="es-CO" dirty="0"/>
          </a:p>
        </p:txBody>
      </p:sp>
      <p:sp>
        <p:nvSpPr>
          <p:cNvPr id="2" name="1 Título"/>
          <p:cNvSpPr>
            <a:spLocks noGrp="1"/>
          </p:cNvSpPr>
          <p:nvPr>
            <p:ph type="title"/>
          </p:nvPr>
        </p:nvSpPr>
        <p:spPr/>
        <p:txBody>
          <a:bodyPr/>
          <a:lstStyle/>
          <a:p>
            <a:pPr algn="ctr"/>
            <a:r>
              <a:rPr lang="es-CO" dirty="0"/>
              <a:t>CARACTERISTICAS</a:t>
            </a:r>
          </a:p>
        </p:txBody>
      </p:sp>
      <p:sp>
        <p:nvSpPr>
          <p:cNvPr id="5" name="AutoShape 2" descr="IMPORTANCIA DEL EMPRENDIMIENTO EMPRESARIAL - Noticias Bogotá"/>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 name="AutoShape 4" descr="IMPORTANCIA DEL EMPRENDIMIENTO EMPRESARIAL - Noticias Bogotá"/>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7" name="AutoShape 6" descr="IMPORTANCIA DEL EMPRENDIMIENTO EMPRESARIAL - Noticias Bogotá"/>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5128" name="Picture 8" descr="Emprendimiento empresarial, 15 estrategias para el éxito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43711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46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23528" y="1196752"/>
            <a:ext cx="3843848" cy="3712464"/>
          </a:xfrm>
        </p:spPr>
        <p:txBody>
          <a:bodyPr>
            <a:noAutofit/>
          </a:bodyPr>
          <a:lstStyle/>
          <a:p>
            <a:pPr marL="457200" indent="-457200">
              <a:buFont typeface="Wingdings" pitchFamily="2" charset="2"/>
              <a:buChar char="v"/>
            </a:pPr>
            <a:r>
              <a:rPr lang="es-CO" sz="1800" dirty="0"/>
              <a:t>7 Cultura: En un sentido amplio, saberse adaptar a las diversas situaciones y saberse comportar ante las circunstancias. </a:t>
            </a:r>
            <a:endParaRPr lang="es-CO" sz="1800" dirty="0" smtClean="0"/>
          </a:p>
          <a:p>
            <a:pPr marL="457200" indent="-457200">
              <a:buFont typeface="Wingdings" pitchFamily="2" charset="2"/>
              <a:buChar char="v"/>
            </a:pPr>
            <a:r>
              <a:rPr lang="es-CO" sz="1800" dirty="0" smtClean="0"/>
              <a:t> </a:t>
            </a:r>
            <a:r>
              <a:rPr lang="es-CO" sz="1800" dirty="0"/>
              <a:t>8 Tener ilusión. El entusiasmo, la motivación, etc. serán el mejor combustible en los primeros pasos de la nueva iniciativa. </a:t>
            </a:r>
            <a:endParaRPr lang="es-CO" sz="1800" dirty="0" smtClean="0"/>
          </a:p>
          <a:p>
            <a:pPr marL="457200" indent="-457200">
              <a:buFont typeface="Wingdings" pitchFamily="2" charset="2"/>
              <a:buChar char="v"/>
            </a:pPr>
            <a:r>
              <a:rPr lang="es-CO" sz="1800" dirty="0" smtClean="0"/>
              <a:t> </a:t>
            </a:r>
            <a:r>
              <a:rPr lang="es-CO" sz="1800" dirty="0"/>
              <a:t>9 Tener confianza. Eso implica afrontar con ánimo las épocas menos buenas y tener claro en todo momento que nada se consigue en un día ni dos. </a:t>
            </a:r>
          </a:p>
        </p:txBody>
      </p:sp>
      <p:sp>
        <p:nvSpPr>
          <p:cNvPr id="5" name="4 Marcador de contenido"/>
          <p:cNvSpPr>
            <a:spLocks noGrp="1"/>
          </p:cNvSpPr>
          <p:nvPr>
            <p:ph sz="half" idx="2"/>
          </p:nvPr>
        </p:nvSpPr>
        <p:spPr>
          <a:xfrm>
            <a:off x="4355976" y="1097280"/>
            <a:ext cx="4608512" cy="3915896"/>
          </a:xfrm>
        </p:spPr>
        <p:txBody>
          <a:bodyPr>
            <a:noAutofit/>
          </a:bodyPr>
          <a:lstStyle/>
          <a:p>
            <a:pPr marL="457200" indent="-457200">
              <a:buFont typeface="Wingdings" pitchFamily="2" charset="2"/>
              <a:buChar char="v"/>
            </a:pPr>
            <a:r>
              <a:rPr lang="es-CO" sz="1800" dirty="0" smtClean="0"/>
              <a:t> </a:t>
            </a:r>
            <a:r>
              <a:rPr lang="es-CO" sz="1800" dirty="0"/>
              <a:t>10 Ser optimista. Las cosas siempre se pueden ver por un lado mejor lo cual no implica que se caiga en la auto indulgencia. </a:t>
            </a:r>
            <a:endParaRPr lang="es-CO" sz="1800" dirty="0" smtClean="0"/>
          </a:p>
          <a:p>
            <a:pPr marL="457200" indent="-457200">
              <a:buFont typeface="Wingdings" pitchFamily="2" charset="2"/>
              <a:buChar char="v"/>
            </a:pPr>
            <a:r>
              <a:rPr lang="es-CO" sz="1800" dirty="0" smtClean="0"/>
              <a:t> </a:t>
            </a:r>
            <a:r>
              <a:rPr lang="es-CO" sz="1800" dirty="0"/>
              <a:t>11Tener capacidad de actuar y querer aprender. Es decir que se debe conocer lo que se hace y esforzarse por aprender lo que no sepamos. El emprendedor por definición es una persona inquieta y debe demostrarlo de la mejor manera, con acción. </a:t>
            </a:r>
            <a:endParaRPr lang="es-CO" sz="1800" dirty="0" smtClean="0"/>
          </a:p>
          <a:p>
            <a:pPr marL="457200" indent="-457200">
              <a:buFont typeface="Wingdings" pitchFamily="2" charset="2"/>
              <a:buChar char="v"/>
            </a:pPr>
            <a:r>
              <a:rPr lang="es-CO" sz="1800" dirty="0" smtClean="0"/>
              <a:t> </a:t>
            </a:r>
            <a:r>
              <a:rPr lang="es-CO" sz="1800" dirty="0"/>
              <a:t>12 Ser paciente. La paciencia será nuestra mejor aliada, </a:t>
            </a:r>
          </a:p>
        </p:txBody>
      </p:sp>
      <p:sp>
        <p:nvSpPr>
          <p:cNvPr id="6" name="5 Flecha izquierda y derecha"/>
          <p:cNvSpPr/>
          <p:nvPr/>
        </p:nvSpPr>
        <p:spPr>
          <a:xfrm>
            <a:off x="755576" y="332656"/>
            <a:ext cx="2088232" cy="792088"/>
          </a:xfrm>
          <a:prstGeom prst="lef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73176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107504" y="1196752"/>
            <a:ext cx="4320480" cy="3712464"/>
          </a:xfrm>
        </p:spPr>
        <p:txBody>
          <a:bodyPr>
            <a:noAutofit/>
          </a:bodyPr>
          <a:lstStyle/>
          <a:p>
            <a:pPr algn="just"/>
            <a:r>
              <a:rPr lang="es-CO" sz="1800" dirty="0" smtClean="0"/>
              <a:t>1- </a:t>
            </a:r>
            <a:r>
              <a:rPr lang="es-CO" sz="1800" dirty="0"/>
              <a:t>Emprendedores Hijos de Empresarios: Las familias desarrollan la actividad empresarial por tradición, lo cual, cultural, sicológica y anímicamente, al crecer en el mundo de los negocios, les permite a los sucesores montar una empresa sin necesidad de mucha formación empresarial especial. Sus proyectos son normalmente importantes y generadores de varios empleos desde la fase inicial. </a:t>
            </a:r>
          </a:p>
        </p:txBody>
      </p:sp>
      <p:sp>
        <p:nvSpPr>
          <p:cNvPr id="4" name="3 Marcador de contenido"/>
          <p:cNvSpPr>
            <a:spLocks noGrp="1"/>
          </p:cNvSpPr>
          <p:nvPr>
            <p:ph sz="half" idx="2"/>
          </p:nvPr>
        </p:nvSpPr>
        <p:spPr>
          <a:xfrm>
            <a:off x="4700016" y="1097280"/>
            <a:ext cx="4192464" cy="3712464"/>
          </a:xfrm>
        </p:spPr>
        <p:txBody>
          <a:bodyPr>
            <a:normAutofit fontScale="70000" lnSpcReduction="20000"/>
          </a:bodyPr>
          <a:lstStyle/>
          <a:p>
            <a:r>
              <a:rPr lang="es-CO" sz="3200" dirty="0" smtClean="0"/>
              <a:t>2-Emprendedores </a:t>
            </a:r>
            <a:r>
              <a:rPr lang="es-CO" sz="3200" dirty="0"/>
              <a:t>Hechos en la Calle: Quienes han estado en el mundo del “rebusque” sin tener dinero, han aprendido a subsistir y han adquirido habilidades y destrezas que se vuelven innatas en el mundo de los negocios, permitiéndoles sostenerse hasta hoy. Sus proyectos son básicos, sencillos y poco generadores de empleo, pero casi siempre son exitosos. </a:t>
            </a:r>
          </a:p>
          <a:p>
            <a:endParaRPr lang="es-CO" dirty="0"/>
          </a:p>
        </p:txBody>
      </p:sp>
      <p:sp>
        <p:nvSpPr>
          <p:cNvPr id="2" name="1 Título"/>
          <p:cNvSpPr>
            <a:spLocks noGrp="1"/>
          </p:cNvSpPr>
          <p:nvPr>
            <p:ph type="title"/>
          </p:nvPr>
        </p:nvSpPr>
        <p:spPr/>
        <p:txBody>
          <a:bodyPr/>
          <a:lstStyle/>
          <a:p>
            <a:r>
              <a:rPr lang="es-CO" dirty="0" smtClean="0">
                <a:solidFill>
                  <a:srgbClr val="FF0000"/>
                </a:solidFill>
              </a:rPr>
              <a:t>        ¿Porque hay diferentes tipos de 	          	emprendedores empresariales?</a:t>
            </a:r>
            <a:endParaRPr lang="es-CO" dirty="0">
              <a:solidFill>
                <a:srgbClr val="FF0000"/>
              </a:solidFill>
            </a:endParaRPr>
          </a:p>
        </p:txBody>
      </p:sp>
    </p:spTree>
    <p:extLst>
      <p:ext uri="{BB962C8B-B14F-4D97-AF65-F5344CB8AC3E}">
        <p14:creationId xmlns:p14="http://schemas.microsoft.com/office/powerpoint/2010/main" val="2432246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251520" y="1097280"/>
            <a:ext cx="3960440" cy="3712464"/>
          </a:xfrm>
        </p:spPr>
        <p:txBody>
          <a:bodyPr>
            <a:noAutofit/>
          </a:bodyPr>
          <a:lstStyle/>
          <a:p>
            <a:pPr algn="just"/>
            <a:r>
              <a:rPr lang="es-CO" sz="1800" dirty="0" smtClean="0"/>
              <a:t>3 Emprendedores Educados Formalmente: Este tipo de emprendedores ha recibido una formación técnica, tecnológica o profesional previa a su actividad. Tienen un cumulo de conocimientos frescos, pero su afán prioritario es ingresar como empleados dependientes a las empresas que hay en el mercado. Cuando ellos desean montar negocios, lo hacen con un mayor tamaño y perfil, y cuentan con sus conocimientos académicos de tipo técnico. </a:t>
            </a:r>
            <a:endParaRPr lang="es-CO" sz="1800" dirty="0"/>
          </a:p>
        </p:txBody>
      </p:sp>
      <p:sp>
        <p:nvSpPr>
          <p:cNvPr id="4" name="3 Marcador de contenido"/>
          <p:cNvSpPr>
            <a:spLocks noGrp="1"/>
          </p:cNvSpPr>
          <p:nvPr>
            <p:ph sz="half" idx="2"/>
          </p:nvPr>
        </p:nvSpPr>
        <p:spPr>
          <a:xfrm>
            <a:off x="4716016" y="1340768"/>
            <a:ext cx="4192464" cy="3712464"/>
          </a:xfrm>
        </p:spPr>
        <p:txBody>
          <a:bodyPr>
            <a:normAutofit fontScale="62500" lnSpcReduction="20000"/>
          </a:bodyPr>
          <a:lstStyle/>
          <a:p>
            <a:pPr algn="just"/>
            <a:r>
              <a:rPr lang="es-CO" dirty="0" smtClean="0"/>
              <a:t>4. </a:t>
            </a:r>
            <a:r>
              <a:rPr lang="es-CO" dirty="0"/>
              <a:t>Emprendedores Intelectuales: Son inquietos e investigadores, personas constantes y disciplinadas que siempre están reinventando, reconstruyendo, rehaciendo y mejorando los procesos. Normalmente están inscritos en algún grupo de investigación de las Universidades del país o del exterior. Estas personas se constituyen en los empresarios para los proyectos con contenidos de innovación, ciencia y tecnología, o productos con alto valor agregado; requieren mayor tiempo para su incubación pero son muy seguros.</a:t>
            </a:r>
          </a:p>
          <a:p>
            <a:pPr algn="just"/>
            <a:endParaRPr lang="es-CO" dirty="0"/>
          </a:p>
        </p:txBody>
      </p:sp>
      <p:sp>
        <p:nvSpPr>
          <p:cNvPr id="2" name="1 Título"/>
          <p:cNvSpPr>
            <a:spLocks noGrp="1"/>
          </p:cNvSpPr>
          <p:nvPr>
            <p:ph type="title"/>
          </p:nvPr>
        </p:nvSpPr>
        <p:spPr/>
        <p:txBody>
          <a:bodyPr/>
          <a:lstStyle/>
          <a:p>
            <a:r>
              <a:rPr lang="es-CO" dirty="0" smtClean="0">
                <a:solidFill>
                  <a:srgbClr val="FF0000"/>
                </a:solidFill>
              </a:rPr>
              <a:t>OTROS TIPOS DE EMPENDEDORES EMPRESARIALES</a:t>
            </a:r>
            <a:endParaRPr lang="es-CO" dirty="0">
              <a:solidFill>
                <a:srgbClr val="FF0000"/>
              </a:solidFill>
            </a:endParaRPr>
          </a:p>
        </p:txBody>
      </p:sp>
    </p:spTree>
    <p:extLst>
      <p:ext uri="{BB962C8B-B14F-4D97-AF65-F5344CB8AC3E}">
        <p14:creationId xmlns:p14="http://schemas.microsoft.com/office/powerpoint/2010/main" val="3486828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0" y="1052736"/>
            <a:ext cx="4716016" cy="3712464"/>
          </a:xfrm>
        </p:spPr>
        <p:txBody>
          <a:bodyPr>
            <a:noAutofit/>
          </a:bodyPr>
          <a:lstStyle/>
          <a:p>
            <a:pPr algn="just"/>
            <a:r>
              <a:rPr lang="es-CO" sz="2400" dirty="0" smtClean="0">
                <a:latin typeface="Aharoni" pitchFamily="2" charset="-79"/>
                <a:cs typeface="Aharoni" pitchFamily="2" charset="-79"/>
              </a:rPr>
              <a:t>5.</a:t>
            </a:r>
            <a:r>
              <a:rPr lang="es-CO" sz="1600" dirty="0" smtClean="0">
                <a:latin typeface="Aharoni" pitchFamily="2" charset="-79"/>
                <a:cs typeface="Aharoni" pitchFamily="2" charset="-79"/>
              </a:rPr>
              <a:t>. El Desempleado</a:t>
            </a:r>
            <a:r>
              <a:rPr lang="es-CO" sz="1600" dirty="0">
                <a:latin typeface="Aharoni" pitchFamily="2" charset="-79"/>
                <a:cs typeface="Aharoni" pitchFamily="2" charset="-79"/>
              </a:rPr>
              <a:t>: Estos emprendedores están desesperados por iniciar algo, pero sus afanes y la escasez de dinero no les permite tomarse el tiempo para realizar los estudios previos requeridos para sacar una idea adelante en forma exitosa. El desempleado, si quiere poner en funcionamiento una unidad productiva, debe pensar primero que las empresas exitosas no se forman por la necesidad de trabajar ni de subsistencia; se generan por la necesidad que tienen unos clientes de consumir los productos o servicios que el empresario puede proporcionarles en las condiciones que ellos requieran. </a:t>
            </a:r>
          </a:p>
        </p:txBody>
      </p:sp>
      <p:sp>
        <p:nvSpPr>
          <p:cNvPr id="5" name="4 Marcador de contenido"/>
          <p:cNvSpPr>
            <a:spLocks noGrp="1"/>
          </p:cNvSpPr>
          <p:nvPr>
            <p:ph sz="half" idx="2"/>
          </p:nvPr>
        </p:nvSpPr>
        <p:spPr>
          <a:xfrm>
            <a:off x="4700016" y="1097280"/>
            <a:ext cx="3976440" cy="3843888"/>
          </a:xfrm>
        </p:spPr>
        <p:txBody>
          <a:bodyPr>
            <a:normAutofit fontScale="40000" lnSpcReduction="20000"/>
          </a:bodyPr>
          <a:lstStyle/>
          <a:p>
            <a:pPr algn="just"/>
            <a:r>
              <a:rPr lang="es-CO" sz="4500" dirty="0" smtClean="0">
                <a:latin typeface="Aharoni" pitchFamily="2" charset="-79"/>
                <a:cs typeface="Aharoni" pitchFamily="2" charset="-79"/>
              </a:rPr>
              <a:t> </a:t>
            </a:r>
            <a:r>
              <a:rPr lang="es-CO" sz="6000" dirty="0" smtClean="0">
                <a:latin typeface="Aharoni" pitchFamily="2" charset="-79"/>
                <a:cs typeface="Aharoni" pitchFamily="2" charset="-79"/>
              </a:rPr>
              <a:t>6</a:t>
            </a:r>
            <a:r>
              <a:rPr lang="es-CO" sz="4500" dirty="0" smtClean="0">
                <a:latin typeface="Aharoni" pitchFamily="2" charset="-79"/>
                <a:cs typeface="Aharoni" pitchFamily="2" charset="-79"/>
              </a:rPr>
              <a:t>.El </a:t>
            </a:r>
            <a:r>
              <a:rPr lang="es-CO" sz="4500" dirty="0">
                <a:latin typeface="Aharoni" pitchFamily="2" charset="-79"/>
                <a:cs typeface="Aharoni" pitchFamily="2" charset="-79"/>
              </a:rPr>
              <a:t>Emprendedor Insaciable: El empresario por naturaleza siempre está buscando y explorando nuevas iniciativas. El cambia constantemente de empresas, vende e inicia otra, mejora la que tiene, le adiciona otros productos o servicios, en fin, se mantiene en constante evolución. Es un estilo que muchas veces limita o genera el cierre de las empresas, por la inestabilidad del emprendedor que no permite que las empresas maduren y tengan un adecuado desarrollo.</a:t>
            </a:r>
          </a:p>
          <a:p>
            <a:pPr algn="just"/>
            <a:endParaRPr lang="es-CO" dirty="0"/>
          </a:p>
        </p:txBody>
      </p:sp>
      <p:sp>
        <p:nvSpPr>
          <p:cNvPr id="4" name="3 Título"/>
          <p:cNvSpPr>
            <a:spLocks noGrp="1"/>
          </p:cNvSpPr>
          <p:nvPr>
            <p:ph type="title"/>
          </p:nvPr>
        </p:nvSpPr>
        <p:spPr>
          <a:xfrm>
            <a:off x="179512" y="365760"/>
            <a:ext cx="8164388" cy="548640"/>
          </a:xfrm>
        </p:spPr>
        <p:txBody>
          <a:bodyPr/>
          <a:lstStyle/>
          <a:p>
            <a:r>
              <a:rPr lang="es-CO" dirty="0" smtClean="0">
                <a:solidFill>
                  <a:srgbClr val="FF0000"/>
                </a:solidFill>
              </a:rPr>
              <a:t>OTRO  TIPO DE EMPRENDEDORES EMPRESARIALES</a:t>
            </a:r>
            <a:endParaRPr lang="es-CO" dirty="0">
              <a:solidFill>
                <a:srgbClr val="FF0000"/>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0" y="5229200"/>
            <a:ext cx="3238500" cy="140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98726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1496</TotalTime>
  <Words>1470</Words>
  <Application>Microsoft Office PowerPoint</Application>
  <PresentationFormat>Presentación en pantalla (4:3)</PresentationFormat>
  <Paragraphs>70</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Ángulos</vt:lpstr>
      <vt:lpstr>EMPRENDIMIENTO EMPRESARIAL</vt:lpstr>
      <vt:lpstr>EMPRENDIMIENTO EMPRESARIAL</vt:lpstr>
      <vt:lpstr>PARA RECORDAR …</vt:lpstr>
      <vt:lpstr>¿PORQUE ES IMPORTANTE EL EMPRENDIMIENTO HOY?</vt:lpstr>
      <vt:lpstr>CARACTERISTICAS</vt:lpstr>
      <vt:lpstr>Presentación de PowerPoint</vt:lpstr>
      <vt:lpstr>        ¿Porque hay diferentes tipos de             emprendedores empresariales?</vt:lpstr>
      <vt:lpstr>OTROS TIPOS DE EMPENDEDORES EMPRESARIALES</vt:lpstr>
      <vt:lpstr>OTRO  TIPO DE EMPRENDEDORES EMPRESARIALES</vt:lpstr>
      <vt:lpstr>EL EMPRENDEDOR DEBERÍA CUMPLIR CON LAS SIGUIENTES CUALIDADES:</vt:lpstr>
      <vt:lpstr>ADEMAS…</vt:lpstr>
      <vt:lpstr>RESUMEN DE LO APRENDIDO</vt:lpstr>
      <vt:lpstr>Presentación de PowerPoint</vt:lpstr>
      <vt:lpstr>GRANDES EMPRENDEDORES EMPRESARIALES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Empendimientp empresarial</dc:title>
  <dc:creator>cpe</dc:creator>
  <cp:lastModifiedBy>cpe</cp:lastModifiedBy>
  <cp:revision>25</cp:revision>
  <dcterms:created xsi:type="dcterms:W3CDTF">2020-05-06T22:50:06Z</dcterms:created>
  <dcterms:modified xsi:type="dcterms:W3CDTF">2020-05-08T23:53:13Z</dcterms:modified>
</cp:coreProperties>
</file>