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940C8A6-B2F8-4D11-8E72-F14087D47CF7}" type="datetimeFigureOut">
              <a:rPr lang="es-CO" smtClean="0"/>
              <a:t>02/05/2020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D217BDA-38B5-4A84-880B-746DA9841DD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C8A6-B2F8-4D11-8E72-F14087D47CF7}" type="datetimeFigureOut">
              <a:rPr lang="es-CO" smtClean="0"/>
              <a:t>02/05/2020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7BDA-38B5-4A84-880B-746DA9841DD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C8A6-B2F8-4D11-8E72-F14087D47CF7}" type="datetimeFigureOut">
              <a:rPr lang="es-CO" smtClean="0"/>
              <a:t>02/05/2020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7BDA-38B5-4A84-880B-746DA9841DD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C8A6-B2F8-4D11-8E72-F14087D47CF7}" type="datetimeFigureOut">
              <a:rPr lang="es-CO" smtClean="0"/>
              <a:t>02/05/2020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7BDA-38B5-4A84-880B-746DA9841DD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C8A6-B2F8-4D11-8E72-F14087D47CF7}" type="datetimeFigureOut">
              <a:rPr lang="es-CO" smtClean="0"/>
              <a:t>02/05/2020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7BDA-38B5-4A84-880B-746DA9841DD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C8A6-B2F8-4D11-8E72-F14087D47CF7}" type="datetimeFigureOut">
              <a:rPr lang="es-CO" smtClean="0"/>
              <a:t>02/05/2020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7BDA-38B5-4A84-880B-746DA9841DDF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C8A6-B2F8-4D11-8E72-F14087D47CF7}" type="datetimeFigureOut">
              <a:rPr lang="es-CO" smtClean="0"/>
              <a:t>02/05/2020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7BDA-38B5-4A84-880B-746DA9841DDF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C8A6-B2F8-4D11-8E72-F14087D47CF7}" type="datetimeFigureOut">
              <a:rPr lang="es-CO" smtClean="0"/>
              <a:t>02/05/2020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7BDA-38B5-4A84-880B-746DA9841DD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C8A6-B2F8-4D11-8E72-F14087D47CF7}" type="datetimeFigureOut">
              <a:rPr lang="es-CO" smtClean="0"/>
              <a:t>02/05/2020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7BDA-38B5-4A84-880B-746DA9841DD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940C8A6-B2F8-4D11-8E72-F14087D47CF7}" type="datetimeFigureOut">
              <a:rPr lang="es-CO" smtClean="0"/>
              <a:t>02/05/2020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D217BDA-38B5-4A84-880B-746DA9841DD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940C8A6-B2F8-4D11-8E72-F14087D47CF7}" type="datetimeFigureOut">
              <a:rPr lang="es-CO" smtClean="0"/>
              <a:t>02/05/2020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D217BDA-38B5-4A84-880B-746DA9841DD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940C8A6-B2F8-4D11-8E72-F14087D47CF7}" type="datetimeFigureOut">
              <a:rPr lang="es-CO" smtClean="0"/>
              <a:t>02/05/2020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217BDA-38B5-4A84-880B-746DA9841DDF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CO" sz="2400" dirty="0" smtClean="0"/>
              <a:t>INSTITUCIÓN EDUCATIVA TECNICA </a:t>
            </a:r>
            <a:br>
              <a:rPr lang="es-CO" sz="2400" dirty="0" smtClean="0"/>
            </a:br>
            <a:r>
              <a:rPr lang="es-CO" sz="2400" dirty="0" smtClean="0"/>
              <a:t>LA SAGRADA FAMILIA </a:t>
            </a:r>
            <a:br>
              <a:rPr lang="es-CO" sz="2400" dirty="0" smtClean="0"/>
            </a:br>
            <a:r>
              <a:rPr lang="es-CO" sz="2400" dirty="0" smtClean="0"/>
              <a:t>SEDE VERSALLES </a:t>
            </a:r>
            <a:endParaRPr lang="es-CO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4437112"/>
            <a:ext cx="5712179" cy="108012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s-CO" b="1" i="1" u="sng" dirty="0" smtClean="0">
                <a:solidFill>
                  <a:srgbClr val="FF0000"/>
                </a:solidFill>
                <a:latin typeface="Arial Black" pitchFamily="34" charset="0"/>
              </a:rPr>
              <a:t>LIDERAZGO Y TRABAJO EN EQUIPO</a:t>
            </a:r>
            <a:endParaRPr lang="es-CO" b="1" i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75754"/>
            <a:ext cx="992882" cy="1173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3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298448" y="1052736"/>
            <a:ext cx="3200400" cy="4671407"/>
          </a:xfrm>
        </p:spPr>
        <p:txBody>
          <a:bodyPr>
            <a:normAutofit fontScale="92500" lnSpcReduction="10000"/>
          </a:bodyPr>
          <a:lstStyle/>
          <a:p>
            <a:r>
              <a:rPr lang="es-CO" dirty="0"/>
              <a:t>Trabajar en equipo resulta fundamental y necesario para toda organización moderna. </a:t>
            </a:r>
            <a:r>
              <a:rPr lang="es-CO" b="1" i="1" dirty="0">
                <a:solidFill>
                  <a:schemeClr val="accent1"/>
                </a:solidFill>
              </a:rPr>
              <a:t>La costumbre de privilegiar el trabajo individual y buscar el beneficio personal, es común en nuestra Sociedad;</a:t>
            </a:r>
            <a:r>
              <a:rPr lang="es-CO" dirty="0"/>
              <a:t> por ello resulta difícil adaptarnos y sobretodo someternos </a:t>
            </a:r>
            <a:r>
              <a:rPr lang="es-CO" dirty="0" err="1"/>
              <a:t>convencidamente</a:t>
            </a:r>
            <a:r>
              <a:rPr lang="es-CO" dirty="0"/>
              <a:t> al trabajo en equipo.</a:t>
            </a:r>
          </a:p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281215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3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>
          <a:xfrm>
            <a:off x="4663440" y="836712"/>
            <a:ext cx="3200400" cy="4887813"/>
          </a:xfrm>
        </p:spPr>
        <p:txBody>
          <a:bodyPr>
            <a:normAutofit/>
          </a:bodyPr>
          <a:lstStyle/>
          <a:p>
            <a:r>
              <a:rPr lang="es-CO" dirty="0" smtClean="0"/>
              <a:t>Requiere </a:t>
            </a:r>
            <a:r>
              <a:rPr lang="es-CO" b="1" i="1" u="sng" dirty="0">
                <a:solidFill>
                  <a:schemeClr val="accent1"/>
                </a:solidFill>
              </a:rPr>
              <a:t>confianza</a:t>
            </a:r>
            <a:r>
              <a:rPr lang="es-CO" dirty="0"/>
              <a:t> en la capacidad de los compañeros de equipo. Creer que al igual que uno, ellos están comprometidos con los </a:t>
            </a:r>
            <a:r>
              <a:rPr lang="es-CO" b="1" i="1" u="sng" dirty="0">
                <a:solidFill>
                  <a:schemeClr val="accent1"/>
                </a:solidFill>
              </a:rPr>
              <a:t>objetivos</a:t>
            </a:r>
            <a:r>
              <a:rPr lang="es-CO" dirty="0"/>
              <a:t> de la organización y trabajan eficazmente por alcanzarlos.</a:t>
            </a:r>
          </a:p>
          <a:p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7697">
            <a:off x="1115616" y="930749"/>
            <a:ext cx="295232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009938" y="3140968"/>
            <a:ext cx="35620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 smtClean="0"/>
              <a:t>Por otra parte, para trabajar en equipo, es imperativo asumir el compromiso con el resultado de las metas y objetivos propuestos. </a:t>
            </a:r>
          </a:p>
          <a:p>
            <a:pPr algn="just"/>
            <a:r>
              <a:rPr lang="es-CO" sz="2000" b="1" dirty="0" smtClean="0"/>
              <a:t>Esto implica abandonar el hábito individualista de creer sólo en el resultado del esfuerzo propio. 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39433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>
          <a:xfrm>
            <a:off x="4644008" y="764704"/>
            <a:ext cx="3200400" cy="49685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O" b="1" i="1" u="sng" dirty="0" smtClean="0">
                <a:solidFill>
                  <a:schemeClr val="accent1"/>
                </a:solidFill>
              </a:rPr>
              <a:t>Importancia de la comunicación </a:t>
            </a:r>
          </a:p>
          <a:p>
            <a:pPr algn="just"/>
            <a:r>
              <a:rPr lang="es-CO" dirty="0" smtClean="0"/>
              <a:t>En </a:t>
            </a:r>
            <a:r>
              <a:rPr lang="es-CO" dirty="0"/>
              <a:t>un equipo de trabajo, la </a:t>
            </a:r>
            <a:r>
              <a:rPr lang="es-CO" b="1" i="1" u="sng" dirty="0">
                <a:solidFill>
                  <a:schemeClr val="accent1"/>
                </a:solidFill>
              </a:rPr>
              <a:t>comunicación</a:t>
            </a:r>
            <a:r>
              <a:rPr lang="es-CO" dirty="0"/>
              <a:t> debe ser fluida, espontánea y natural. Los sentimientos deben expresarse con </a:t>
            </a:r>
            <a:r>
              <a:rPr lang="es-CO" b="1" i="1" u="sng" dirty="0"/>
              <a:t>respeto</a:t>
            </a:r>
            <a:r>
              <a:rPr lang="es-CO" dirty="0"/>
              <a:t> a la intimidad y prestigio de cada integrante. Las diferencias de estilo, la forma de comunicar, y los enfoques personales, no deben constituir una interferencia, sino más bien una </a:t>
            </a:r>
            <a:r>
              <a:rPr lang="es-CO" b="1" i="1" u="sng" dirty="0">
                <a:solidFill>
                  <a:schemeClr val="accent1"/>
                </a:solidFill>
              </a:rPr>
              <a:t>oportunidad</a:t>
            </a:r>
            <a:r>
              <a:rPr lang="es-CO" dirty="0"/>
              <a:t> para enriquecer la unidad del equipo.</a:t>
            </a:r>
          </a:p>
          <a:p>
            <a:pPr algn="just"/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3456384" cy="420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0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95023" y="1124743"/>
            <a:ext cx="6965245" cy="576065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chemeClr val="accent1"/>
                </a:solidFill>
              </a:rPr>
              <a:t>Características de un buen trabajo en equipo</a:t>
            </a:r>
            <a:endParaRPr lang="es-CO" sz="2800" dirty="0">
              <a:solidFill>
                <a:schemeClr val="accent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755576" y="1772816"/>
            <a:ext cx="7560840" cy="395025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s-CO" dirty="0" smtClean="0">
                <a:latin typeface="Arial Narrow" pitchFamily="34" charset="0"/>
              </a:rPr>
              <a:t> </a:t>
            </a:r>
            <a:r>
              <a:rPr lang="es-CO" dirty="0">
                <a:latin typeface="Arial Narrow" pitchFamily="34" charset="0"/>
              </a:rPr>
              <a:t>Esfuerzo, conductas flexibles y adaptables: es necesario que los componentes se esfuercen y tengan conductas, conocimientos y actitudes flexibles y adaptables, con una predisposición positiva a la crítica constructiva</a:t>
            </a:r>
            <a:r>
              <a:rPr lang="es-CO" dirty="0" smtClean="0"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>
                <a:latin typeface="Arial Narrow" pitchFamily="34" charset="0"/>
              </a:rPr>
              <a:t>Comunicación </a:t>
            </a:r>
            <a:r>
              <a:rPr lang="es-CO" dirty="0">
                <a:latin typeface="Arial Narrow" pitchFamily="34" charset="0"/>
              </a:rPr>
              <a:t>clara, concisa y en doble sentido: debe existir una comunicación en doble sentido entre los componentes y entre estos y los directivos. Esta comunicación ascendente y descendente debe ser clara y concisa para que sea útil, comprensible y no sature el tiempo del que disponen los componentes.</a:t>
            </a:r>
            <a:br>
              <a:rPr lang="es-CO" dirty="0">
                <a:latin typeface="Arial Narrow" pitchFamily="34" charset="0"/>
              </a:rPr>
            </a:br>
            <a:endParaRPr lang="es-CO" dirty="0">
              <a:latin typeface="Arial Narrow" pitchFamily="34" charset="0"/>
            </a:endParaRPr>
          </a:p>
        </p:txBody>
      </p:sp>
      <p:sp>
        <p:nvSpPr>
          <p:cNvPr id="7" name="6 Flecha a la derecha con muesca"/>
          <p:cNvSpPr/>
          <p:nvPr/>
        </p:nvSpPr>
        <p:spPr>
          <a:xfrm>
            <a:off x="5148064" y="5229200"/>
            <a:ext cx="2520280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12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268760"/>
            <a:ext cx="6196405" cy="482453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s-CO" dirty="0" smtClean="0"/>
              <a:t>Competencias </a:t>
            </a:r>
            <a:r>
              <a:rPr lang="es-CO" dirty="0"/>
              <a:t>complementarias: los miembros del equipo deben complementarse ente sí, no solamente en términos de sus capacidades profesionales, sino también de su estilo de trabajo.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 </a:t>
            </a:r>
            <a:r>
              <a:rPr lang="es-CO" dirty="0"/>
              <a:t>Liderazgo y coordinación de la actividad colectiva interdependiente: la coordinación del equipo pasa por la construcción de modelos mentales compartidos y relaciones interpersonales. También es necesario un liderazgo que facilite la planificación, coordinación y dirección de las actividades de modo que los componentes estén motivados para esforzarse en las tareas.</a:t>
            </a:r>
          </a:p>
        </p:txBody>
      </p:sp>
      <p:sp>
        <p:nvSpPr>
          <p:cNvPr id="4" name="3 Flecha a la derecha con muesca"/>
          <p:cNvSpPr/>
          <p:nvPr/>
        </p:nvSpPr>
        <p:spPr>
          <a:xfrm>
            <a:off x="1187624" y="592680"/>
            <a:ext cx="1368152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Flecha derecha"/>
          <p:cNvSpPr/>
          <p:nvPr/>
        </p:nvSpPr>
        <p:spPr>
          <a:xfrm>
            <a:off x="7380312" y="5589240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64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484784"/>
            <a:ext cx="6196405" cy="2592288"/>
          </a:xfrm>
          <a:solidFill>
            <a:srgbClr val="99FFCC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s-CO" dirty="0" smtClean="0"/>
              <a:t> </a:t>
            </a:r>
            <a:r>
              <a:rPr lang="es-CO" dirty="0"/>
              <a:t>Apoyo entre los miembros durante la tarea y cohesión: si entre los miembros del equipo se observa un esfuerzo, unas conductas adecuadas, existe apoyo durante la ejecución de las tareas y se fomenta la cohesión, entonces se desarrollará un espíritu de equipo</a:t>
            </a:r>
          </a:p>
        </p:txBody>
      </p:sp>
      <p:sp>
        <p:nvSpPr>
          <p:cNvPr id="4" name="3 Flecha a la derecha con muesca"/>
          <p:cNvSpPr/>
          <p:nvPr/>
        </p:nvSpPr>
        <p:spPr>
          <a:xfrm>
            <a:off x="1619672" y="620688"/>
            <a:ext cx="1152128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146" name="Picture 2" descr="organización | KAFEVISA Consul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5112568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2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3797" y="1196752"/>
            <a:ext cx="6196405" cy="373639"/>
          </a:xfrm>
        </p:spPr>
        <p:txBody>
          <a:bodyPr>
            <a:noAutofit/>
          </a:bodyPr>
          <a:lstStyle/>
          <a:p>
            <a:pPr algn="ctr"/>
            <a:r>
              <a:rPr lang="es-CO" sz="1800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DESCRIBA ESTAS IMÁGENES Y </a:t>
            </a:r>
          </a:p>
          <a:p>
            <a:pPr algn="ctr"/>
            <a:r>
              <a:rPr lang="es-CO" sz="1800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ESCRIBE UN SLOGAN DE CADA UNA </a:t>
            </a:r>
            <a:endParaRPr lang="es-CO" sz="1800" b="1" i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Os dejamos esta bonita imagen de un grupo unido | Tipos 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23" y="1995925"/>
            <a:ext cx="3600475" cy="25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772816"/>
            <a:ext cx="6196405" cy="3603812"/>
          </a:xfrm>
          <a:solidFill>
            <a:srgbClr val="CCECFF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b="1" i="1" dirty="0"/>
              <a:t> </a:t>
            </a:r>
            <a:endParaRPr lang="es-CO" dirty="0"/>
          </a:p>
          <a:p>
            <a:r>
              <a:rPr lang="es-CO" dirty="0"/>
              <a:t>-Se logra la integración de metas específicas en una meta común.</a:t>
            </a:r>
          </a:p>
          <a:p>
            <a:r>
              <a:rPr lang="es-CO" dirty="0"/>
              <a:t>-El líder influye en que Prevalezca la tolerancia y el respeto por los demás.</a:t>
            </a:r>
          </a:p>
          <a:p>
            <a:r>
              <a:rPr lang="es-CO" dirty="0"/>
              <a:t>Ambos forman parte real de un equipo, </a:t>
            </a:r>
          </a:p>
          <a:p>
            <a:r>
              <a:rPr lang="es-CO" dirty="0"/>
              <a:t>Donde todos tomados en cuenta, las personas se motivan a trabajar con un mayor rendimiento y con una persona que las motiva y las inspira a trabajar en conjunto.</a:t>
            </a:r>
          </a:p>
          <a:p>
            <a:pPr marL="0" indent="0">
              <a:buNone/>
            </a:pPr>
            <a:r>
              <a:rPr lang="es-CO" dirty="0"/>
              <a:t> </a:t>
            </a:r>
          </a:p>
          <a:p>
            <a:endParaRPr lang="es-CO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000" b="1" i="1" u="sng" dirty="0" smtClean="0">
                <a:solidFill>
                  <a:schemeClr val="accent1"/>
                </a:solidFill>
              </a:rPr>
              <a:t>VÍNCULO ENTRE LIDERAZGO Y TRABAJO EN EQUIPO</a:t>
            </a:r>
            <a:endParaRPr lang="es-CO" sz="2000" b="1" i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i="1" dirty="0" smtClean="0">
                <a:solidFill>
                  <a:schemeClr val="accent1">
                    <a:lumMod val="75000"/>
                  </a:schemeClr>
                </a:solidFill>
              </a:rPr>
              <a:t>REFLEXION FINAL</a:t>
            </a:r>
            <a:endParaRPr lang="es-CO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060847"/>
            <a:ext cx="6934200" cy="396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745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CO" sz="2800" b="1" i="1" u="sng" dirty="0">
                <a:solidFill>
                  <a:schemeClr val="accent1">
                    <a:lumMod val="75000"/>
                  </a:schemeClr>
                </a:solidFill>
              </a:rPr>
              <a:t>“Si trabajamos con un objetivo común, elevándonos por encima de nuestras individualidades, unificamos criterios y superamos diferencias, habremos aprendido a trabajar en equipo”.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715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5157192"/>
            <a:ext cx="6196405" cy="579476"/>
          </a:xfrm>
        </p:spPr>
        <p:txBody>
          <a:bodyPr>
            <a:normAutofit fontScale="92500"/>
          </a:bodyPr>
          <a:lstStyle/>
          <a:p>
            <a:r>
              <a:rPr lang="es-CO" dirty="0" smtClean="0"/>
              <a:t>PENSAMOS EN EL SIGNIFICADO DE LA IMAGEN 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544616" cy="34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9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011748">
            <a:off x="1822375" y="2754025"/>
            <a:ext cx="535756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</a:t>
            </a:r>
            <a:endParaRPr lang="es-E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0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1"/>
                </a:solidFill>
              </a:rPr>
              <a:t>LIDERAZGO</a:t>
            </a:r>
            <a:endParaRPr lang="es-CO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El liderazgo ha sido definido como la “actividad de influenciar a la gente para que se empeñe voluntariamente en el logro de los objetivos del grupo”. Por grupo debe entenderse un grupo pequeño, un sector de la organización, una organización, etc. </a:t>
            </a:r>
          </a:p>
        </p:txBody>
      </p:sp>
    </p:spTree>
    <p:extLst>
      <p:ext uri="{BB962C8B-B14F-4D97-AF65-F5344CB8AC3E}">
        <p14:creationId xmlns:p14="http://schemas.microsoft.com/office/powerpoint/2010/main" val="8181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97666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TRABAJO EN EQUIPO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O" dirty="0">
                <a:solidFill>
                  <a:schemeClr val="bg2">
                    <a:lumMod val="25000"/>
                  </a:schemeClr>
                </a:solidFill>
              </a:rPr>
              <a:t>El trabajo en equipo puede definirse como aquella actividad que para concretarse, imperiosamente, requiere la participación de diferentes personas; lo que implica una necesidad mutua de compartir habilidades y conocimientos; donde debe existir una relación de confianza que permita delegar en el compañero parte del trabajo propio, con la seguridad de que éste cumplirá cabalmente su cometido.</a:t>
            </a:r>
          </a:p>
          <a:p>
            <a:endParaRPr lang="es-CO" dirty="0"/>
          </a:p>
        </p:txBody>
      </p:sp>
      <p:sp>
        <p:nvSpPr>
          <p:cNvPr id="4" name="3 Flecha derecha"/>
          <p:cNvSpPr/>
          <p:nvPr/>
        </p:nvSpPr>
        <p:spPr>
          <a:xfrm>
            <a:off x="1036828" y="675986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Flecha a la derecha con muesca"/>
          <p:cNvSpPr/>
          <p:nvPr/>
        </p:nvSpPr>
        <p:spPr>
          <a:xfrm>
            <a:off x="5220072" y="5301208"/>
            <a:ext cx="1728192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50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TIPOS DE LIDERAZGO</a:t>
            </a:r>
            <a:endParaRPr lang="es-CO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211124"/>
              </p:ext>
            </p:extLst>
          </p:nvPr>
        </p:nvGraphicFramePr>
        <p:xfrm>
          <a:off x="1403648" y="2119313"/>
          <a:ext cx="6480720" cy="3469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451"/>
                <a:gridCol w="3209269"/>
              </a:tblGrid>
              <a:tr h="412548">
                <a:tc>
                  <a:txBody>
                    <a:bodyPr/>
                    <a:lstStyle/>
                    <a:p>
                      <a:r>
                        <a:rPr lang="es-CO" dirty="0" smtClean="0"/>
                        <a:t>TIPO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DESEMPEÑO</a:t>
                      </a:r>
                      <a:endParaRPr lang="es-CO" dirty="0"/>
                    </a:p>
                  </a:txBody>
                  <a:tcPr/>
                </a:tc>
              </a:tr>
              <a:tr h="1322415">
                <a:tc>
                  <a:txBody>
                    <a:bodyPr/>
                    <a:lstStyle/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AUTORITARIO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el jefe es sólo informador, es decir, decide y demanda.</a:t>
                      </a:r>
                      <a:endParaRPr lang="es-CO" dirty="0" smtClean="0"/>
                    </a:p>
                    <a:p>
                      <a:endParaRPr lang="es-CO" dirty="0"/>
                    </a:p>
                  </a:txBody>
                  <a:tcPr/>
                </a:tc>
              </a:tr>
              <a:tr h="1322415">
                <a:tc>
                  <a:txBody>
                    <a:bodyPr/>
                    <a:lstStyle/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PERSUASIVO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el jefe es vendedor, o sea, vende, convence respecto de sus decisiones.</a:t>
                      </a:r>
                      <a:b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s-CO" dirty="0"/>
                    </a:p>
                  </a:txBody>
                  <a:tcPr/>
                </a:tc>
              </a:tr>
              <a:tr h="412548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2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s-CO" dirty="0"/>
              <a:t/>
            </a:r>
            <a:br>
              <a:rPr lang="es-CO" dirty="0"/>
            </a:br>
            <a:endParaRPr lang="es-CO" dirty="0"/>
          </a:p>
          <a:p>
            <a:endParaRPr lang="es-CO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888246"/>
              </p:ext>
            </p:extLst>
          </p:nvPr>
        </p:nvGraphicFramePr>
        <p:xfrm>
          <a:off x="1403648" y="1340768"/>
          <a:ext cx="6336704" cy="40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3168352"/>
              </a:tblGrid>
              <a:tr h="418732">
                <a:tc>
                  <a:txBody>
                    <a:bodyPr/>
                    <a:lstStyle/>
                    <a:p>
                      <a:r>
                        <a:rPr lang="es-CO" dirty="0" smtClean="0"/>
                        <a:t>TIPO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DESEMPEÑO</a:t>
                      </a:r>
                      <a:endParaRPr lang="es-CO" dirty="0"/>
                    </a:p>
                  </a:txBody>
                  <a:tcPr/>
                </a:tc>
              </a:tr>
              <a:tr h="1651984">
                <a:tc>
                  <a:txBody>
                    <a:bodyPr/>
                    <a:lstStyle/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CONSULTIVO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el jefe presenta su decisión o sus ideas y las sujeta a modificación para que el grupo pueda hacer preguntas.</a:t>
                      </a:r>
                      <a:endParaRPr lang="es-CO" dirty="0"/>
                    </a:p>
                  </a:txBody>
                  <a:tcPr/>
                </a:tc>
              </a:tr>
              <a:tr h="1961731">
                <a:tc>
                  <a:txBody>
                    <a:bodyPr/>
                    <a:lstStyle/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PARTICIPATIVO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donde el jefe da a conocer ciertos problemas, solicita sugerencias y deja que el grupo decida, desde luego, enmarcándose en algunos parámetros.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8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080121"/>
          </a:xfrm>
        </p:spPr>
        <p:txBody>
          <a:bodyPr>
            <a:normAutofit fontScale="90000"/>
          </a:bodyPr>
          <a:lstStyle/>
          <a:p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EL LIDERAZGO MODERNO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700808"/>
            <a:ext cx="6196405" cy="42484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O" dirty="0"/>
              <a:t/>
            </a:r>
            <a:br>
              <a:rPr lang="es-CO" dirty="0"/>
            </a:br>
            <a:r>
              <a:rPr lang="es-CO" dirty="0"/>
              <a:t>Los jefes modernos están prefiriendo liderar en base a una mezcla entre el </a:t>
            </a:r>
            <a:r>
              <a:rPr lang="es-CO" b="1" i="1" u="sng" dirty="0">
                <a:solidFill>
                  <a:schemeClr val="accent1">
                    <a:lumMod val="75000"/>
                  </a:schemeClr>
                </a:solidFill>
              </a:rPr>
              <a:t>tipo consultivo y participativo</a:t>
            </a:r>
            <a:r>
              <a:rPr lang="es-CO" dirty="0"/>
              <a:t>. En otras palabras, ellos deciden, pero involucrando en el proceso a sus colaboradores haciendo uso de variadas técnicas como: </a:t>
            </a:r>
            <a:r>
              <a:rPr lang="es-CO" b="1" i="1" u="sng" dirty="0">
                <a:solidFill>
                  <a:schemeClr val="accent1">
                    <a:lumMod val="75000"/>
                  </a:schemeClr>
                </a:solidFill>
              </a:rPr>
              <a:t>lluvia de ideas, benchmarking, entre otras,</a:t>
            </a:r>
            <a:r>
              <a:rPr lang="es-CO" dirty="0"/>
              <a:t> </a:t>
            </a:r>
          </a:p>
          <a:p>
            <a:r>
              <a:rPr lang="es-CO" dirty="0"/>
              <a:t>Desde luego, el líder moderno toma en cuenta distintos aspectos que es imposible dejar fuera a la hora de querer el éxito en una empresa:</a:t>
            </a:r>
            <a:br>
              <a:rPr lang="es-CO" dirty="0"/>
            </a:br>
            <a:r>
              <a:rPr lang="es-CO" dirty="0"/>
              <a:t>• La existencia de clientes externos</a:t>
            </a:r>
            <a:br>
              <a:rPr lang="es-CO" dirty="0"/>
            </a:br>
            <a:r>
              <a:rPr lang="es-CO" dirty="0"/>
              <a:t>• La existencia de clientes internos</a:t>
            </a:r>
            <a:br>
              <a:rPr lang="es-CO" dirty="0"/>
            </a:br>
            <a:r>
              <a:rPr lang="es-CO" dirty="0"/>
              <a:t>• La motivación para ambos tipos de clientes</a:t>
            </a:r>
            <a:br>
              <a:rPr lang="es-CO" dirty="0"/>
            </a:br>
            <a:r>
              <a:rPr lang="es-CO" dirty="0"/>
              <a:t>• Las necesidades de ambos clientes</a:t>
            </a:r>
            <a:br>
              <a:rPr lang="es-CO" dirty="0"/>
            </a:br>
            <a:r>
              <a:rPr lang="es-CO" dirty="0"/>
              <a:t>• Calidad total o reingeniería</a:t>
            </a:r>
          </a:p>
          <a:p>
            <a:endParaRPr lang="es-CO" dirty="0"/>
          </a:p>
        </p:txBody>
      </p:sp>
      <p:sp>
        <p:nvSpPr>
          <p:cNvPr id="4" name="3 Llamada de flecha a la derecha"/>
          <p:cNvSpPr/>
          <p:nvPr/>
        </p:nvSpPr>
        <p:spPr>
          <a:xfrm>
            <a:off x="6876256" y="4797152"/>
            <a:ext cx="1296144" cy="100811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07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es-CO" sz="1800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Si hablamos del trabajo en equipo hay que tener claridad en que: </a:t>
            </a:r>
            <a:endParaRPr lang="es-CO" sz="1800" u="sng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O" dirty="0"/>
              <a:t>Trabajar en equipo constituye una oportunidad de </a:t>
            </a:r>
            <a:r>
              <a:rPr lang="es-CO" b="1" i="1" u="sng" dirty="0">
                <a:solidFill>
                  <a:schemeClr val="accent1">
                    <a:lumMod val="75000"/>
                  </a:schemeClr>
                </a:solidFill>
              </a:rPr>
              <a:t>crecimiento personal </a:t>
            </a:r>
            <a:r>
              <a:rPr lang="es-CO" dirty="0"/>
              <a:t>y un verdadero triunfo social que </a:t>
            </a:r>
            <a:r>
              <a:rPr lang="es-CO" b="1" i="1" u="sng" dirty="0">
                <a:solidFill>
                  <a:schemeClr val="accent1">
                    <a:lumMod val="75000"/>
                  </a:schemeClr>
                </a:solidFill>
              </a:rPr>
              <a:t>facilita</a:t>
            </a:r>
            <a:r>
              <a:rPr lang="es-CO" dirty="0"/>
              <a:t> la superación individual ayudando a los demás mediante la </a:t>
            </a:r>
            <a:r>
              <a:rPr lang="es-CO" b="1" i="1" u="sng" dirty="0">
                <a:solidFill>
                  <a:schemeClr val="accent1">
                    <a:lumMod val="75000"/>
                  </a:schemeClr>
                </a:solidFill>
              </a:rPr>
              <a:t>capacidad de entrega</a:t>
            </a:r>
            <a:r>
              <a:rPr lang="es-CO" dirty="0"/>
              <a:t>, </a:t>
            </a:r>
            <a:r>
              <a:rPr lang="es-CO" b="1" i="1" u="sng" dirty="0">
                <a:solidFill>
                  <a:schemeClr val="accent1">
                    <a:lumMod val="75000"/>
                  </a:schemeClr>
                </a:solidFill>
              </a:rPr>
              <a:t>de integración y tolerancia.</a:t>
            </a:r>
            <a:r>
              <a:rPr lang="es-CO" dirty="0"/>
              <a:t> Sólo las personas con quienes compartimos nuestra vida diaria nos ven como verdaderamente somos y nos permite moldear nuestro carácter y personalidad.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100</TotalTime>
  <Words>753</Words>
  <Application>Microsoft Office PowerPoint</Application>
  <PresentationFormat>Presentación en pantalla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Chincheta</vt:lpstr>
      <vt:lpstr>INSTITUCIÓN EDUCATIVA TECNICA  LA SAGRADA FAMILIA  SEDE VERSALLES </vt:lpstr>
      <vt:lpstr>Presentación de PowerPoint</vt:lpstr>
      <vt:lpstr>LIDERAZGO</vt:lpstr>
      <vt:lpstr>Presentación de PowerPoint</vt:lpstr>
      <vt:lpstr>TRABAJO EN EQUIPO</vt:lpstr>
      <vt:lpstr>TIPOS DE LIDERAZGO</vt:lpstr>
      <vt:lpstr>Presentación de PowerPoint</vt:lpstr>
      <vt:lpstr>EL LIDERAZGO MODERNO</vt:lpstr>
      <vt:lpstr>Si hablamos del trabajo en equipo hay que tener claridad en que: </vt:lpstr>
      <vt:lpstr>Presentación de PowerPoint</vt:lpstr>
      <vt:lpstr>Presentación de PowerPoint</vt:lpstr>
      <vt:lpstr>Presentación de PowerPoint</vt:lpstr>
      <vt:lpstr>Características de un buen trabajo en equipo</vt:lpstr>
      <vt:lpstr>Presentación de PowerPoint</vt:lpstr>
      <vt:lpstr>Presentación de PowerPoint</vt:lpstr>
      <vt:lpstr>Presentación de PowerPoint</vt:lpstr>
      <vt:lpstr>VÍNCULO ENTRE LIDERAZGO Y TRABAJO EN EQUIPO</vt:lpstr>
      <vt:lpstr>REFLEXION FINAL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INSTITUCIÓN EDUCATIVA TECNICA  LA SAGRADA FAMILIA  SEDE VERSALLES</dc:title>
  <dc:creator>cpe</dc:creator>
  <cp:lastModifiedBy>cpe</cp:lastModifiedBy>
  <cp:revision>19</cp:revision>
  <dcterms:created xsi:type="dcterms:W3CDTF">2020-05-02T21:16:18Z</dcterms:created>
  <dcterms:modified xsi:type="dcterms:W3CDTF">2020-05-02T23:00:51Z</dcterms:modified>
</cp:coreProperties>
</file>