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58" r:id="rId4"/>
    <p:sldId id="269" r:id="rId5"/>
    <p:sldId id="259" r:id="rId6"/>
    <p:sldId id="267" r:id="rId7"/>
    <p:sldId id="268" r:id="rId8"/>
    <p:sldId id="271" r:id="rId9"/>
    <p:sldId id="260" r:id="rId10"/>
    <p:sldId id="261" r:id="rId11"/>
    <p:sldId id="262" r:id="rId12"/>
    <p:sldId id="266" r:id="rId13"/>
    <p:sldId id="263" r:id="rId14"/>
    <p:sldId id="264" r:id="rId15"/>
    <p:sldId id="265" r:id="rId16"/>
    <p:sldId id="270" r:id="rId1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42548-A53F-48A9-815D-F4EE331FAF41}" type="datetimeFigureOut">
              <a:rPr lang="es-CO" smtClean="0"/>
              <a:t>19/04/2021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C7214A-21CD-4B68-BA78-608639BA120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8954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7214A-21CD-4B68-BA78-608639BA120B}" type="slidenum">
              <a:rPr lang="es-CO" smtClean="0"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1495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49D9212-3487-4AB0-81A8-2CD11E8F855A}" type="datetimeFigureOut">
              <a:rPr lang="es-CO" smtClean="0"/>
              <a:t>19/04/2021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23DFEB-9707-4D26-825B-ABBD2DD5220B}" type="slidenum">
              <a:rPr lang="es-CO" smtClean="0"/>
              <a:t>‹Nº›</a:t>
            </a:fld>
            <a:endParaRPr lang="es-CO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9212-3487-4AB0-81A8-2CD11E8F855A}" type="datetimeFigureOut">
              <a:rPr lang="es-CO" smtClean="0"/>
              <a:t>19/04/2021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DFEB-9707-4D26-825B-ABBD2DD5220B}" type="slidenum">
              <a:rPr lang="es-CO" smtClean="0"/>
              <a:t>‹Nº›</a:t>
            </a:fld>
            <a:endParaRPr lang="es-CO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9212-3487-4AB0-81A8-2CD11E8F855A}" type="datetimeFigureOut">
              <a:rPr lang="es-CO" smtClean="0"/>
              <a:t>19/04/2021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DFEB-9707-4D26-825B-ABBD2DD5220B}" type="slidenum">
              <a:rPr lang="es-CO" smtClean="0"/>
              <a:t>‹Nº›</a:t>
            </a:fld>
            <a:endParaRPr lang="es-CO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9212-3487-4AB0-81A8-2CD11E8F855A}" type="datetimeFigureOut">
              <a:rPr lang="es-CO" smtClean="0"/>
              <a:t>19/04/2021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DFEB-9707-4D26-825B-ABBD2DD5220B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9212-3487-4AB0-81A8-2CD11E8F855A}" type="datetimeFigureOut">
              <a:rPr lang="es-CO" smtClean="0"/>
              <a:t>19/04/2021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DFEB-9707-4D26-825B-ABBD2DD5220B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9212-3487-4AB0-81A8-2CD11E8F855A}" type="datetimeFigureOut">
              <a:rPr lang="es-CO" smtClean="0"/>
              <a:t>19/04/2021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DFEB-9707-4D26-825B-ABBD2DD5220B}" type="slidenum">
              <a:rPr lang="es-CO" smtClean="0"/>
              <a:t>‹Nº›</a:t>
            </a:fld>
            <a:endParaRPr lang="es-CO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9212-3487-4AB0-81A8-2CD11E8F855A}" type="datetimeFigureOut">
              <a:rPr lang="es-CO" smtClean="0"/>
              <a:t>19/04/2021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DFEB-9707-4D26-825B-ABBD2DD5220B}" type="slidenum">
              <a:rPr lang="es-CO" smtClean="0"/>
              <a:t>‹Nº›</a:t>
            </a:fld>
            <a:endParaRPr lang="es-CO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9212-3487-4AB0-81A8-2CD11E8F855A}" type="datetimeFigureOut">
              <a:rPr lang="es-CO" smtClean="0"/>
              <a:t>19/04/2021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DFEB-9707-4D26-825B-ABBD2DD5220B}" type="slidenum">
              <a:rPr lang="es-CO" smtClean="0"/>
              <a:t>‹Nº›</a:t>
            </a:fld>
            <a:endParaRPr lang="es-CO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9212-3487-4AB0-81A8-2CD11E8F855A}" type="datetimeFigureOut">
              <a:rPr lang="es-CO" smtClean="0"/>
              <a:t>19/04/2021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DFEB-9707-4D26-825B-ABBD2DD5220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9212-3487-4AB0-81A8-2CD11E8F855A}" type="datetimeFigureOut">
              <a:rPr lang="es-CO" smtClean="0"/>
              <a:t>19/04/2021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DFEB-9707-4D26-825B-ABBD2DD5220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9212-3487-4AB0-81A8-2CD11E8F855A}" type="datetimeFigureOut">
              <a:rPr lang="es-CO" smtClean="0"/>
              <a:t>19/04/2021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DFEB-9707-4D26-825B-ABBD2DD5220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49D9212-3487-4AB0-81A8-2CD11E8F855A}" type="datetimeFigureOut">
              <a:rPr lang="es-CO" smtClean="0"/>
              <a:t>19/04/2021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C23DFEB-9707-4D26-825B-ABBD2DD5220B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rockcontent.com/es/blog/emprendimiento-social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rockcontent.com/es/blog/emprendedores-latinoamericano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s://rockcontent.com/es/blog/facebook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rockcontent.com/es/blog/plataformas-digitales/" TargetMode="External"/><Relationship Id="rId2" Type="http://schemas.openxmlformats.org/officeDocument/2006/relationships/hyperlink" Target="https://rockcontent.com/es/blog/que-es-un-emprendedor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hyperlink" Target="https://materiales.rdstation.com/guia-del-emprendedor-digital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rockcontent.com/es/blog/escalabilidad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rockcontent.com/es/blog/producto-o-servici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QUE TIPOS DE EMPRENDIMIENTO EXISTEN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INSTITUCION EDUCATIVA TECNICA LA SAGRADA FAMILIA SEDE VERSALLLES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881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Emprendimiento y Finanzas - Máster en Finanz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6" name="AutoShape 4" descr="Emprendimiento - Concepto, tipos, impacto y característica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7173" name="Picture 5" descr="C:\Users\cpe\Desktop\IMAGENES\03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96136" y="312738"/>
            <a:ext cx="2990850" cy="153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612775" y="1305342"/>
            <a:ext cx="799167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b="1" dirty="0"/>
              <a:t>7. Negocios </a:t>
            </a:r>
            <a:r>
              <a:rPr lang="es-CO" b="1" dirty="0" smtClean="0"/>
              <a:t>espejos</a:t>
            </a:r>
          </a:p>
          <a:p>
            <a:endParaRPr lang="es-CO" b="1" dirty="0"/>
          </a:p>
          <a:p>
            <a:endParaRPr lang="es-CO" b="1" dirty="0"/>
          </a:p>
          <a:p>
            <a:endParaRPr lang="es-CO" b="1" dirty="0"/>
          </a:p>
          <a:p>
            <a:pPr marL="285750" indent="-285750">
              <a:buFont typeface="Wingdings" pitchFamily="2" charset="2"/>
              <a:buChar char="q"/>
            </a:pPr>
            <a:r>
              <a:rPr lang="es-CO" dirty="0"/>
              <a:t>No tienen nada de innovadoras, solo se enfocan en sacar a la venta algún producto que ya existe en el mercado.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s-CO" dirty="0"/>
              <a:t>Un ejemplo muy simple, podría ser las </a:t>
            </a:r>
            <a:r>
              <a:rPr lang="es-CO" b="1" dirty="0"/>
              <a:t>franquicias</a:t>
            </a:r>
            <a:r>
              <a:rPr lang="es-CO" dirty="0"/>
              <a:t>, en las que el inversionista o emprendedor no crea nada, solo compra una licencia o «marca» con un modelo de negocio que funcione para adaptarlo de pies a cabeza en otra locación.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s-CO" dirty="0"/>
              <a:t>Entonces, ya conoces los tipos de emprendimiento que se pueden montar. Es momento de descubrir qué clase de emprendedor eres ¡No te apartes!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0804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CO" b="1" dirty="0"/>
              <a:t>¿</a:t>
            </a:r>
            <a:r>
              <a:rPr lang="es-CO" sz="4000" b="1" dirty="0">
                <a:latin typeface="Arial" pitchFamily="34" charset="0"/>
                <a:cs typeface="Arial" pitchFamily="34" charset="0"/>
              </a:rPr>
              <a:t>Qué tipos de emprendedores existen?</a:t>
            </a:r>
          </a:p>
          <a:p>
            <a:r>
              <a:rPr lang="es-CO" dirty="0"/>
              <a:t>Según la personalidad e intereses los tipos de emprendedores pueden ser los siguientes:</a:t>
            </a:r>
          </a:p>
          <a:p>
            <a:r>
              <a:rPr lang="es-CO" b="1" dirty="0"/>
              <a:t>1. Emprendedor social</a:t>
            </a:r>
          </a:p>
          <a:p>
            <a:r>
              <a:rPr lang="es-CO" dirty="0"/>
              <a:t>No busca dinero, ni fama. </a:t>
            </a:r>
            <a:r>
              <a:rPr lang="es-CO" b="1" dirty="0"/>
              <a:t>Solo se enfoca en resolver algún problema en su sociedad</a:t>
            </a:r>
            <a:r>
              <a:rPr lang="es-CO" dirty="0"/>
              <a:t> o comunidad mediante un sistema innovador.</a:t>
            </a:r>
          </a:p>
          <a:p>
            <a:r>
              <a:rPr lang="es-CO" dirty="0"/>
              <a:t>El </a:t>
            </a:r>
            <a:r>
              <a:rPr lang="es-CO" dirty="0">
                <a:hlinkClick r:id="rId2"/>
              </a:rPr>
              <a:t>emprendedor social</a:t>
            </a:r>
            <a:r>
              <a:rPr lang="es-CO" dirty="0"/>
              <a:t> desea ejecutar sus ideas para que las personas puedan tener una mejor calidad de vida en cualquier parte del mundo.</a:t>
            </a:r>
          </a:p>
          <a:p>
            <a:r>
              <a:rPr lang="es-CO" b="1" dirty="0"/>
              <a:t>2. Emprendedor especialista</a:t>
            </a:r>
          </a:p>
          <a:p>
            <a:r>
              <a:rPr lang="es-CO" dirty="0"/>
              <a:t>Es una persona metódica y técnica. Se concentra en las ideas para un sector específico y busca generar impacto a nivel corporativo con ellas.</a:t>
            </a:r>
          </a:p>
          <a:p>
            <a:r>
              <a:rPr lang="es-CO" dirty="0"/>
              <a:t>En su mayoría son profesionistas que </a:t>
            </a:r>
            <a:r>
              <a:rPr lang="es-CO" b="1" dirty="0"/>
              <a:t>combinan sus conocimientos con el emprendimiento</a:t>
            </a:r>
            <a:r>
              <a:rPr lang="es-CO" dirty="0"/>
              <a:t> para desarrollar un proyecto que les genere dinero</a:t>
            </a:r>
            <a:r>
              <a:rPr lang="es-CO" dirty="0" smtClean="0"/>
              <a:t>.</a:t>
            </a:r>
            <a:endParaRPr lang="es-CO" dirty="0"/>
          </a:p>
        </p:txBody>
      </p:sp>
      <p:pic>
        <p:nvPicPr>
          <p:cNvPr id="3074" name="Picture 2" descr="C:\Users\cpe\Desktop\IMAGENES\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6632"/>
            <a:ext cx="26289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cpe\Desktop\IMAGENES\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16632"/>
            <a:ext cx="26289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267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99247" y="1988841"/>
            <a:ext cx="7745505" cy="4137322"/>
          </a:xfrm>
        </p:spPr>
        <p:txBody>
          <a:bodyPr>
            <a:normAutofit fontScale="70000" lnSpcReduction="20000"/>
          </a:bodyPr>
          <a:lstStyle/>
          <a:p>
            <a:r>
              <a:rPr lang="es-CO" b="1" dirty="0" smtClean="0"/>
              <a:t>3. Emprendedor </a:t>
            </a:r>
            <a:r>
              <a:rPr lang="es-CO" b="1" dirty="0" err="1" smtClean="0"/>
              <a:t>multi</a:t>
            </a:r>
            <a:r>
              <a:rPr lang="es-CO" b="1" dirty="0" smtClean="0"/>
              <a:t>-funcional</a:t>
            </a:r>
          </a:p>
          <a:p>
            <a:pPr marL="0" indent="0">
              <a:buNone/>
            </a:pPr>
            <a:r>
              <a:rPr lang="es-CO" dirty="0" smtClean="0"/>
              <a:t>Seguro conoces personas que pueden hacer mil cosas a la vez. Bueno, los </a:t>
            </a:r>
            <a:r>
              <a:rPr lang="es-CO" dirty="0" smtClean="0">
                <a:hlinkClick r:id="rId3"/>
              </a:rPr>
              <a:t>emprendedores</a:t>
            </a:r>
            <a:r>
              <a:rPr lang="es-CO" dirty="0" smtClean="0"/>
              <a:t> </a:t>
            </a:r>
            <a:r>
              <a:rPr lang="es-CO" dirty="0" err="1" smtClean="0"/>
              <a:t>multi</a:t>
            </a:r>
            <a:r>
              <a:rPr lang="es-CO" dirty="0" smtClean="0"/>
              <a:t>-sector, </a:t>
            </a:r>
            <a:r>
              <a:rPr lang="es-CO" b="1" dirty="0" smtClean="0"/>
              <a:t>son personas que se enfocan en varios proyectos a la vez</a:t>
            </a:r>
            <a:r>
              <a:rPr lang="es-CO" dirty="0" smtClean="0"/>
              <a:t>, sin tener mucho que ver uno con el otro.</a:t>
            </a:r>
          </a:p>
          <a:p>
            <a:pPr marL="0" indent="0">
              <a:buNone/>
            </a:pPr>
            <a:r>
              <a:rPr lang="es-CO" dirty="0" smtClean="0"/>
              <a:t>Son capaces de generar avances con dos o más negocios en simultáneo, sin perder el enfoque en ninguno</a:t>
            </a:r>
            <a:r>
              <a:rPr lang="es-CO" dirty="0" smtClean="0"/>
              <a:t>.</a:t>
            </a:r>
          </a:p>
          <a:p>
            <a:pPr marL="0" indent="0">
              <a:buNone/>
            </a:pPr>
            <a:endParaRPr lang="es-CO" dirty="0" smtClean="0"/>
          </a:p>
          <a:p>
            <a:r>
              <a:rPr lang="es-CO" b="1" dirty="0" smtClean="0"/>
              <a:t>4. Emprendedores por </a:t>
            </a:r>
            <a:r>
              <a:rPr lang="es-CO" b="1" dirty="0" smtClean="0"/>
              <a:t>accidente</a:t>
            </a:r>
          </a:p>
          <a:p>
            <a:endParaRPr lang="es-CO" b="1" dirty="0" smtClean="0"/>
          </a:p>
          <a:p>
            <a:pPr marL="0" indent="0">
              <a:buNone/>
            </a:pPr>
            <a:r>
              <a:rPr lang="es-CO" dirty="0" smtClean="0"/>
              <a:t>En la historia hemos visto que muchos «errores» han ocasionado en sus responsables grandes descubrimientos. Los emprendedores por accidente son los que</a:t>
            </a:r>
            <a:r>
              <a:rPr lang="es-CO" b="1" dirty="0" smtClean="0"/>
              <a:t> se topan con una idea al azar y la identifican como una posibilidad real de negocios</a:t>
            </a:r>
            <a:r>
              <a:rPr lang="es-CO" dirty="0" smtClean="0"/>
              <a:t>.</a:t>
            </a:r>
          </a:p>
          <a:p>
            <a:pPr marL="0" indent="0">
              <a:buNone/>
            </a:pPr>
            <a:r>
              <a:rPr lang="es-CO" dirty="0" smtClean="0"/>
              <a:t>Como cuando </a:t>
            </a:r>
            <a:r>
              <a:rPr lang="es-CO" dirty="0" err="1" smtClean="0"/>
              <a:t>Zuckenberg</a:t>
            </a:r>
            <a:r>
              <a:rPr lang="es-CO" dirty="0" smtClean="0"/>
              <a:t> estaba ayudando a unos compañeros de estudio en su página web de la fraternidad y la transformó en lo que es </a:t>
            </a:r>
            <a:r>
              <a:rPr lang="es-CO" dirty="0" smtClean="0">
                <a:hlinkClick r:id="rId4"/>
              </a:rPr>
              <a:t>Facebook</a:t>
            </a:r>
            <a:r>
              <a:rPr lang="es-CO" dirty="0" smtClean="0"/>
              <a:t>.</a:t>
            </a:r>
          </a:p>
          <a:p>
            <a:endParaRPr lang="es-CO" dirty="0" smtClean="0"/>
          </a:p>
          <a:p>
            <a:endParaRPr lang="es-CO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6673"/>
            <a:ext cx="6984776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515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CO" b="1" dirty="0"/>
              <a:t>5. Emprendedor oportunista</a:t>
            </a:r>
          </a:p>
          <a:p>
            <a:pPr marL="0" indent="0">
              <a:buNone/>
            </a:pPr>
            <a:r>
              <a:rPr lang="es-CO" dirty="0"/>
              <a:t>Ya hablamos de esto en los tipos de emprendimiento.</a:t>
            </a:r>
          </a:p>
          <a:p>
            <a:pPr marL="0" indent="0">
              <a:buNone/>
            </a:pPr>
            <a:r>
              <a:rPr lang="es-CO" dirty="0"/>
              <a:t>No es más que el emprendedor que logra identificar la oportunidad y desarrolla una solución a un problema en específico.</a:t>
            </a:r>
          </a:p>
          <a:p>
            <a:r>
              <a:rPr lang="es-CO" b="1" dirty="0"/>
              <a:t>6. Emprendedor inversionista</a:t>
            </a:r>
          </a:p>
          <a:p>
            <a:pPr marL="0" indent="0">
              <a:buNone/>
            </a:pPr>
            <a:r>
              <a:rPr lang="es-CO" dirty="0"/>
              <a:t>Es el que cuenta con los recursos y busca proyectos e ideas para poner dinero sobre ellas y lograr desarrollarlas.</a:t>
            </a:r>
          </a:p>
          <a:p>
            <a:pPr marL="0" indent="0">
              <a:buNone/>
            </a:pPr>
            <a:r>
              <a:rPr lang="es-CO" dirty="0"/>
              <a:t>No es quien dirige el negocio, actúa más bien como un socio capitalista.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8458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b="1" dirty="0" smtClean="0"/>
              <a:t>7. Emprendedor por necesidad</a:t>
            </a:r>
          </a:p>
          <a:p>
            <a:r>
              <a:rPr lang="es-CO" dirty="0" smtClean="0"/>
              <a:t>Son los emprendedores que luego de una situación desfavorable, como desempleo, situación económica y otras, deciden que iniciar un negocio es la manera de solventarlo.</a:t>
            </a:r>
          </a:p>
          <a:p>
            <a:r>
              <a:rPr lang="es-CO" dirty="0" smtClean="0"/>
              <a:t>Son los más comunes. En todos lados podemos encontrar personas que </a:t>
            </a:r>
            <a:r>
              <a:rPr lang="es-CO" b="1" dirty="0" smtClean="0"/>
              <a:t>no se conformaron con recibir un sueldo o no podrían acceder a mejores salarios </a:t>
            </a:r>
            <a:r>
              <a:rPr lang="es-CO" dirty="0" smtClean="0"/>
              <a:t>y decidieron satisfacer sus necesidades con un negocio.</a:t>
            </a:r>
          </a:p>
        </p:txBody>
      </p:sp>
      <p:pic>
        <p:nvPicPr>
          <p:cNvPr id="9218" name="Picture 2" descr="C:\Users\cpe\Desktop\IMAGENES\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0"/>
            <a:ext cx="5832648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514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O" b="1" dirty="0"/>
              <a:t>8. Emprendedor innovador o visionario</a:t>
            </a:r>
          </a:p>
          <a:p>
            <a:r>
              <a:rPr lang="es-CO" dirty="0"/>
              <a:t>Es aquel que busca nuevas maneras de solucionar un problema que sean más accesibles y económicas para un sector de la población.</a:t>
            </a:r>
          </a:p>
          <a:p>
            <a:r>
              <a:rPr lang="es-CO" dirty="0"/>
              <a:t>Piensa en proyectos de largo alcance y desarrolla planes para hacerlos rentables por décadas.</a:t>
            </a:r>
          </a:p>
          <a:p>
            <a:r>
              <a:rPr lang="es-CO" dirty="0"/>
              <a:t>Al fin y al cabo, todo </a:t>
            </a:r>
            <a:r>
              <a:rPr lang="es-CO" dirty="0">
                <a:hlinkClick r:id="rId2"/>
              </a:rPr>
              <a:t>emprendedor</a:t>
            </a:r>
            <a:r>
              <a:rPr lang="es-CO" dirty="0"/>
              <a:t> debe adaptarse a las tendencias.</a:t>
            </a:r>
          </a:p>
          <a:p>
            <a:r>
              <a:rPr lang="es-CO" dirty="0"/>
              <a:t>La tendencia de este momento son las </a:t>
            </a:r>
            <a:r>
              <a:rPr lang="es-CO" dirty="0">
                <a:hlinkClick r:id="rId3"/>
              </a:rPr>
              <a:t>plataformas digitales</a:t>
            </a:r>
            <a:r>
              <a:rPr lang="es-CO" dirty="0"/>
              <a:t> y para que no te quedes atrás, te invitamos a descargar nuestra</a:t>
            </a:r>
            <a:r>
              <a:rPr lang="es-CO" dirty="0">
                <a:hlinkClick r:id="rId4"/>
              </a:rPr>
              <a:t> Guía del emprendedor digital</a:t>
            </a:r>
            <a:r>
              <a:rPr lang="es-CO" dirty="0"/>
              <a:t> para que aprendas a invertir en productos digitales ¡No esperes más!</a:t>
            </a:r>
          </a:p>
          <a:p>
            <a:endParaRPr lang="es-CO" dirty="0"/>
          </a:p>
          <a:p>
            <a:endParaRPr lang="es-CO" dirty="0"/>
          </a:p>
        </p:txBody>
      </p:sp>
      <p:pic>
        <p:nvPicPr>
          <p:cNvPr id="8194" name="Picture 2" descr="C:\Users\cpe\Desktop\IMAGENES\07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88640"/>
            <a:ext cx="2981325" cy="153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570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DE CADA DIAPOSITIVA DEBE HACER SU PROPIO RESUMEN </a:t>
            </a:r>
          </a:p>
          <a:p>
            <a:endParaRPr lang="es-CO" dirty="0"/>
          </a:p>
          <a:p>
            <a:r>
              <a:rPr lang="es-CO" dirty="0" smtClean="0"/>
              <a:t>ELABORAR UN GENIALLY CON LA INFORMACION ANTERIOR </a:t>
            </a:r>
          </a:p>
          <a:p>
            <a:endParaRPr lang="es-CO" dirty="0" smtClean="0"/>
          </a:p>
          <a:p>
            <a:r>
              <a:rPr lang="es-CO" dirty="0" smtClean="0"/>
              <a:t>DEBE TENER IMÁGENES CREATIVAS </a:t>
            </a:r>
          </a:p>
          <a:p>
            <a:endParaRPr lang="es-CO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EVALUACION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85350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/>
          <a:lstStyle/>
          <a:p>
            <a:pPr algn="just"/>
            <a:r>
              <a:rPr lang="es-CO" dirty="0"/>
              <a:t>Los tipos de emprendimiento existentes hoy en día son los más distintos, pero todos tienen en común en objetivo de crear soluciones innovadoras y eficientes para los problemas humanos.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/>
          <a:lstStyle/>
          <a:p>
            <a:r>
              <a:rPr lang="es-CO" sz="4000" dirty="0" smtClean="0"/>
              <a:t>TIPOS DE EMPRENDIMIENTO</a:t>
            </a:r>
            <a:endParaRPr lang="es-CO" sz="4000" dirty="0"/>
          </a:p>
        </p:txBody>
      </p:sp>
      <p:pic>
        <p:nvPicPr>
          <p:cNvPr id="1026" name="Picture 2" descr="C:\Users\cpe\Desktop\IMAGENES\5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850571"/>
            <a:ext cx="3528392" cy="1189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755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O" b="1" dirty="0"/>
              <a:t>1. Pequeñas empresas</a:t>
            </a:r>
          </a:p>
          <a:p>
            <a:pPr algn="just"/>
            <a:r>
              <a:rPr lang="es-CO" dirty="0" smtClean="0"/>
              <a:t>En </a:t>
            </a:r>
            <a:r>
              <a:rPr lang="es-CO" dirty="0"/>
              <a:t>estos, el propietario es quien dirige la organización, quizá con un par de empleados a su mando.</a:t>
            </a:r>
          </a:p>
          <a:p>
            <a:pPr algn="just"/>
            <a:r>
              <a:rPr lang="es-CO" dirty="0"/>
              <a:t>Son los negocios que podemos ver en las calles o avenidas de nuestras ciudades y, que son apenas rentables para sus dueños. Son considerados exitosos si logran mantener las necesidades básicas de la familia.</a:t>
            </a:r>
          </a:p>
          <a:p>
            <a:endParaRPr lang="es-CO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/>
              <a:t>¿Qué tipos de emprendimiento existen?</a:t>
            </a:r>
            <a:br>
              <a:rPr lang="es-CO" b="1" dirty="0"/>
            </a:br>
            <a:endParaRPr lang="es-CO" dirty="0"/>
          </a:p>
        </p:txBody>
      </p:sp>
      <p:sp>
        <p:nvSpPr>
          <p:cNvPr id="4" name="AutoShape 2" descr="Iconos de computadora emprendimiento negocios, negocios, texto, mano png |  PNGEg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40768"/>
            <a:ext cx="1183779" cy="128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192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pe\Desktop\IMAGENES\0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76672"/>
            <a:ext cx="6336704" cy="474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861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99247" y="908721"/>
            <a:ext cx="7745505" cy="5217442"/>
          </a:xfrm>
        </p:spPr>
        <p:txBody>
          <a:bodyPr>
            <a:normAutofit/>
          </a:bodyPr>
          <a:lstStyle/>
          <a:p>
            <a:pPr algn="just"/>
            <a:r>
              <a:rPr lang="es-CO" b="1" dirty="0"/>
              <a:t>2. Empresas </a:t>
            </a:r>
            <a:r>
              <a:rPr lang="es-CO" b="1" dirty="0" smtClean="0"/>
              <a:t>escalables</a:t>
            </a:r>
          </a:p>
          <a:p>
            <a:pPr algn="just"/>
            <a:endParaRPr lang="es-CO" b="1" dirty="0"/>
          </a:p>
          <a:p>
            <a:pPr algn="just"/>
            <a:endParaRPr lang="es-CO" b="1" dirty="0"/>
          </a:p>
          <a:p>
            <a:pPr algn="just"/>
            <a:r>
              <a:rPr lang="es-CO" dirty="0"/>
              <a:t>Su propósito va más allá de solo producir lo suficiente para cubrir económicamente a su dueño. </a:t>
            </a:r>
            <a:r>
              <a:rPr lang="es-CO" b="1" dirty="0"/>
              <a:t>Son concebidos con la idea de generar grandes niveles de crecimiento</a:t>
            </a:r>
            <a:r>
              <a:rPr lang="es-CO" dirty="0"/>
              <a:t> gracias a la innovación y estrategias.</a:t>
            </a:r>
          </a:p>
          <a:p>
            <a:pPr algn="just"/>
            <a:r>
              <a:rPr lang="es-CO" dirty="0"/>
              <a:t>Los negocios tecnológicos, relacionados con el desarrollo de </a:t>
            </a:r>
            <a:r>
              <a:rPr lang="es-CO" dirty="0" err="1"/>
              <a:t>softwares</a:t>
            </a:r>
            <a:r>
              <a:rPr lang="es-CO" dirty="0"/>
              <a:t> y dispositivos electrónicos es un buen ejemplo de empresa enfocada en el concepto de </a:t>
            </a:r>
            <a:r>
              <a:rPr lang="es-CO" dirty="0">
                <a:solidFill>
                  <a:schemeClr val="tx1"/>
                </a:solidFill>
                <a:hlinkClick r:id="rId2"/>
              </a:rPr>
              <a:t>escalabilidad</a:t>
            </a:r>
            <a:r>
              <a:rPr lang="es-CO" dirty="0"/>
              <a:t>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9061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99247" y="908721"/>
            <a:ext cx="7745505" cy="5217442"/>
          </a:xfrm>
        </p:spPr>
        <p:txBody>
          <a:bodyPr>
            <a:normAutofit lnSpcReduction="10000"/>
          </a:bodyPr>
          <a:lstStyle/>
          <a:p>
            <a:pPr algn="just"/>
            <a:r>
              <a:rPr lang="es-CO" b="1" dirty="0"/>
              <a:t>3. Organizaciones </a:t>
            </a:r>
            <a:r>
              <a:rPr lang="es-CO" b="1" dirty="0" smtClean="0"/>
              <a:t>sociales</a:t>
            </a:r>
          </a:p>
          <a:p>
            <a:pPr algn="just"/>
            <a:endParaRPr lang="es-CO" b="1" dirty="0"/>
          </a:p>
          <a:p>
            <a:pPr algn="just"/>
            <a:endParaRPr lang="es-CO" b="1" dirty="0"/>
          </a:p>
          <a:p>
            <a:pPr algn="just"/>
            <a:r>
              <a:rPr lang="es-CO" dirty="0"/>
              <a:t>En estos, la intención principal no es generar dinero o tomar una cuota del mercado. Se trata de generar un impacto en el mundo.</a:t>
            </a:r>
          </a:p>
          <a:p>
            <a:pPr algn="just"/>
            <a:r>
              <a:rPr lang="es-CO" dirty="0"/>
              <a:t>Normalmente son empresas sin fines de lucro y se centran en sectores como la educación, derechos humanos, desarrollo humano, salud o medio ambiente.</a:t>
            </a:r>
          </a:p>
          <a:p>
            <a:pPr algn="just"/>
            <a:r>
              <a:rPr lang="es-CO" dirty="0"/>
              <a:t>Ahora bien,</a:t>
            </a:r>
            <a:r>
              <a:rPr lang="es-CO" b="1" dirty="0"/>
              <a:t> también podemos dividir los tipos de emprendimiento según su nivel de innovación.</a:t>
            </a:r>
            <a:endParaRPr lang="es-CO" dirty="0"/>
          </a:p>
          <a:p>
            <a:pPr algn="just"/>
            <a:r>
              <a:rPr lang="es-CO" dirty="0"/>
              <a:t>¿Estás preparado?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7362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99247" y="620689"/>
            <a:ext cx="7745505" cy="5505474"/>
          </a:xfrm>
        </p:spPr>
        <p:txBody>
          <a:bodyPr>
            <a:normAutofit lnSpcReduction="10000"/>
          </a:bodyPr>
          <a:lstStyle/>
          <a:p>
            <a:r>
              <a:rPr lang="es-CO" b="1" dirty="0"/>
              <a:t>4. Emprendimientos </a:t>
            </a:r>
            <a:r>
              <a:rPr lang="es-CO" b="1" dirty="0" smtClean="0"/>
              <a:t>novedosos</a:t>
            </a:r>
          </a:p>
          <a:p>
            <a:endParaRPr lang="es-CO" b="1" dirty="0" smtClean="0"/>
          </a:p>
          <a:p>
            <a:endParaRPr lang="es-CO" b="1" dirty="0"/>
          </a:p>
          <a:p>
            <a:pPr algn="just"/>
            <a:r>
              <a:rPr lang="es-CO" dirty="0"/>
              <a:t>Cuando un emprendimiento se basa en desarrollar e investigar para crear un</a:t>
            </a:r>
            <a:r>
              <a:rPr lang="es-CO" b="1" dirty="0"/>
              <a:t> </a:t>
            </a:r>
            <a:r>
              <a:rPr lang="es-CO" b="1" dirty="0">
                <a:hlinkClick r:id="rId2"/>
              </a:rPr>
              <a:t>producto o servicio</a:t>
            </a:r>
            <a:r>
              <a:rPr lang="es-CO" b="1" dirty="0"/>
              <a:t> innovador</a:t>
            </a:r>
            <a:r>
              <a:rPr lang="es-CO" dirty="0"/>
              <a:t>, se le puede catalogar como emprendimiento novedoso.</a:t>
            </a:r>
          </a:p>
          <a:p>
            <a:pPr algn="just"/>
            <a:r>
              <a:rPr lang="es-CO" dirty="0"/>
              <a:t>Estos son los que más impacto pueden generar de frente a un problema o necesidad del mercado.</a:t>
            </a:r>
          </a:p>
          <a:p>
            <a:pPr algn="just"/>
            <a:r>
              <a:rPr lang="es-CO" dirty="0"/>
              <a:t>Una de sus características principales es que al momento de generarse la idea innovadora, requieren de mucho capital para lograr desarrollar todo el proceso de investigación y luego la puesta en marcha del modelo de negocios.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9554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99247" y="836713"/>
            <a:ext cx="7745505" cy="5289450"/>
          </a:xfrm>
        </p:spPr>
        <p:txBody>
          <a:bodyPr>
            <a:normAutofit/>
          </a:bodyPr>
          <a:lstStyle/>
          <a:p>
            <a:r>
              <a:rPr lang="es-CO" b="1" dirty="0"/>
              <a:t>5. Negocios </a:t>
            </a:r>
            <a:r>
              <a:rPr lang="es-CO" b="1" dirty="0" smtClean="0"/>
              <a:t>oportunistas</a:t>
            </a:r>
          </a:p>
          <a:p>
            <a:endParaRPr lang="es-CO" b="1" dirty="0"/>
          </a:p>
          <a:p>
            <a:endParaRPr lang="es-CO" b="1" dirty="0"/>
          </a:p>
          <a:p>
            <a:r>
              <a:rPr lang="es-CO" dirty="0"/>
              <a:t>Estos </a:t>
            </a:r>
            <a:r>
              <a:rPr lang="es-CO" b="1" dirty="0"/>
              <a:t>atienden una necesidad específica en un momento determinado</a:t>
            </a:r>
            <a:r>
              <a:rPr lang="es-CO" dirty="0"/>
              <a:t> con una propuesta de negocios diseñada especialmente para esa oportunidad.</a:t>
            </a:r>
          </a:p>
          <a:p>
            <a:r>
              <a:rPr lang="es-CO" dirty="0"/>
              <a:t>Lo especial de este tipo de emprendimiento es que requiere de una gran visión por parte del emprendedor para detectar, desarrollar y ejecutar un modelo de negocio que satisfaga esa carencia del mercado.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70397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99247" y="1268761"/>
            <a:ext cx="7745505" cy="4857402"/>
          </a:xfrm>
        </p:spPr>
        <p:txBody>
          <a:bodyPr>
            <a:normAutofit/>
          </a:bodyPr>
          <a:lstStyle/>
          <a:p>
            <a:r>
              <a:rPr lang="es-CO" b="1" dirty="0" smtClean="0"/>
              <a:t>6</a:t>
            </a:r>
            <a:r>
              <a:rPr lang="es-CO" b="1" dirty="0"/>
              <a:t>. Emprendimientos </a:t>
            </a:r>
            <a:r>
              <a:rPr lang="es-CO" b="1" dirty="0" err="1" smtClean="0"/>
              <a:t>incubadores</a:t>
            </a:r>
            <a:endParaRPr lang="es-CO" b="1" dirty="0" smtClean="0"/>
          </a:p>
          <a:p>
            <a:endParaRPr lang="es-CO" b="1" dirty="0"/>
          </a:p>
          <a:p>
            <a:pPr algn="just"/>
            <a:r>
              <a:rPr lang="es-CO" dirty="0"/>
              <a:t>A diferencia de todos los anteriores, </a:t>
            </a:r>
            <a:r>
              <a:rPr lang="es-CO" b="1" dirty="0"/>
              <a:t>estas ideas permanecen un largo tiempo en investigación y desarrollo</a:t>
            </a:r>
            <a:r>
              <a:rPr lang="es-CO" dirty="0"/>
              <a:t>, con el objetivo de satisfacer una necesidad recurrente dentro de un nicho.</a:t>
            </a:r>
          </a:p>
          <a:p>
            <a:pPr algn="just"/>
            <a:r>
              <a:rPr lang="es-CO" dirty="0"/>
              <a:t>Las grandes empresas usan las incubadoras de ideas para generar suficientes datos y asegurarse que dicho negocio dará resultados.</a:t>
            </a:r>
          </a:p>
          <a:p>
            <a:pPr algn="just"/>
            <a:r>
              <a:rPr lang="es-CO" dirty="0"/>
              <a:t>Asimismo, son ejecutadas por organizaciones que tienen una porción del mercado y son usadas para mantenerse actualizadas con las tendencias.</a:t>
            </a:r>
          </a:p>
        </p:txBody>
      </p:sp>
    </p:spTree>
    <p:extLst>
      <p:ext uri="{BB962C8B-B14F-4D97-AF65-F5344CB8AC3E}">
        <p14:creationId xmlns:p14="http://schemas.microsoft.com/office/powerpoint/2010/main" val="146573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oné">
  <a:themeElements>
    <a:clrScheme name="Carton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arton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on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109</TotalTime>
  <Words>509</Words>
  <Application>Microsoft Office PowerPoint</Application>
  <PresentationFormat>Presentación en pantalla (4:3)</PresentationFormat>
  <Paragraphs>80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Cartoné</vt:lpstr>
      <vt:lpstr>QUE TIPOS DE EMPRENDIMIENTO EXISTEN</vt:lpstr>
      <vt:lpstr>TIPOS DE EMPRENDIMIENTO</vt:lpstr>
      <vt:lpstr>¿Qué tipos de emprendimiento existen?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EVALUACION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 TIPOS DE EMPRENDIMIENTO EXISTEN</dc:title>
  <dc:creator>cpe</dc:creator>
  <cp:lastModifiedBy>cpe</cp:lastModifiedBy>
  <cp:revision>17</cp:revision>
  <dcterms:created xsi:type="dcterms:W3CDTF">2021-04-16T15:31:13Z</dcterms:created>
  <dcterms:modified xsi:type="dcterms:W3CDTF">2021-04-19T12:17:20Z</dcterms:modified>
</cp:coreProperties>
</file>