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01242" y="940524"/>
            <a:ext cx="5695406" cy="757647"/>
          </a:xfrm>
        </p:spPr>
        <p:txBody>
          <a:bodyPr>
            <a:normAutofit fontScale="90000"/>
          </a:bodyPr>
          <a:lstStyle/>
          <a:p>
            <a:pPr algn="ctr">
              <a:lnSpc>
                <a:spcPct val="100000"/>
              </a:lnSpc>
            </a:pPr>
            <a:r>
              <a:rPr lang="es-ES" dirty="0" smtClean="0">
                <a:solidFill>
                  <a:schemeClr val="bg1"/>
                </a:solidFill>
              </a:rPr>
              <a:t>EL INFORME ESCRITO</a:t>
            </a:r>
            <a:endParaRPr lang="en-US" dirty="0">
              <a:solidFill>
                <a:schemeClr val="bg1"/>
              </a:solidFill>
            </a:endParaRPr>
          </a:p>
        </p:txBody>
      </p:sp>
      <p:sp>
        <p:nvSpPr>
          <p:cNvPr id="3" name="Subtítulo 2"/>
          <p:cNvSpPr>
            <a:spLocks noGrp="1"/>
          </p:cNvSpPr>
          <p:nvPr>
            <p:ph type="subTitle" idx="1"/>
          </p:nvPr>
        </p:nvSpPr>
        <p:spPr>
          <a:xfrm>
            <a:off x="1606733" y="2451163"/>
            <a:ext cx="9335588" cy="3899263"/>
          </a:xfrm>
        </p:spPr>
        <p:txBody>
          <a:bodyPr>
            <a:normAutofit/>
          </a:bodyPr>
          <a:lstStyle/>
          <a:p>
            <a:pPr marL="342900" indent="-342900" algn="just">
              <a:buFont typeface="Wingdings" panose="05000000000000000000" pitchFamily="2" charset="2"/>
              <a:buChar char="v"/>
            </a:pPr>
            <a:r>
              <a:rPr lang="es-ES" sz="2400" cap="none" dirty="0" smtClean="0">
                <a:solidFill>
                  <a:schemeClr val="bg1"/>
                </a:solidFill>
                <a:latin typeface="Comic Sans MS" panose="030F0702030302020204" pitchFamily="66" charset="0"/>
              </a:rPr>
              <a:t>Un informe presenta los resultados de una visita a un sitio de interés académico, las conclusiones de una sesión de laboratorio o de una investigación sobre un tema específico.</a:t>
            </a:r>
          </a:p>
          <a:p>
            <a:pPr marL="342900" indent="-342900" algn="just">
              <a:buFont typeface="Wingdings" panose="05000000000000000000" pitchFamily="2" charset="2"/>
              <a:buChar char="v"/>
            </a:pPr>
            <a:r>
              <a:rPr lang="es-ES" sz="2400" cap="none" dirty="0" smtClean="0">
                <a:solidFill>
                  <a:schemeClr val="bg1"/>
                </a:solidFill>
                <a:latin typeface="Comic Sans MS" panose="030F0702030302020204" pitchFamily="66" charset="0"/>
              </a:rPr>
              <a:t>Consiste en explicar, informar y describir las características, los conceptos y las relaciones que dicho tema propone.</a:t>
            </a:r>
          </a:p>
          <a:p>
            <a:pPr marL="342900" indent="-342900" algn="just">
              <a:buFont typeface="Wingdings" panose="05000000000000000000" pitchFamily="2" charset="2"/>
              <a:buChar char="v"/>
            </a:pPr>
            <a:r>
              <a:rPr lang="es-ES" sz="2400" cap="none" dirty="0" smtClean="0">
                <a:solidFill>
                  <a:schemeClr val="bg1"/>
                </a:solidFill>
                <a:latin typeface="Comic Sans MS" panose="030F0702030302020204" pitchFamily="66" charset="0"/>
              </a:rPr>
              <a:t>Se caracteriza por su lenguaje claro, conciso y objetivo;</a:t>
            </a:r>
            <a:endParaRPr lang="en-US" sz="2400" cap="none" dirty="0">
              <a:solidFill>
                <a:schemeClr val="bg1"/>
              </a:solidFill>
              <a:latin typeface="Comic Sans MS" panose="030F0702030302020204" pitchFamily="66" charset="0"/>
            </a:endParaRPr>
          </a:p>
        </p:txBody>
      </p:sp>
      <p:pic>
        <p:nvPicPr>
          <p:cNvPr id="1026" name="Picture 2" descr="Informe Escrito Línea Lleno Icono, Escribir Clipart, Línea De Iconos,  Iconos De Informe PNG y Vector para Descargar Gratis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31359">
            <a:off x="8308569" y="401181"/>
            <a:ext cx="1836328" cy="183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0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8721" y="431076"/>
            <a:ext cx="9405258" cy="431073"/>
          </a:xfrm>
        </p:spPr>
        <p:txBody>
          <a:bodyPr>
            <a:normAutofit fontScale="90000"/>
          </a:bodyPr>
          <a:lstStyle/>
          <a:p>
            <a:pPr algn="ctr">
              <a:lnSpc>
                <a:spcPct val="100000"/>
              </a:lnSpc>
            </a:pPr>
            <a:r>
              <a:rPr lang="es-ES" sz="2000" dirty="0" smtClean="0">
                <a:solidFill>
                  <a:schemeClr val="bg1"/>
                </a:solidFill>
                <a:latin typeface="Comic Sans MS" panose="030F0702030302020204" pitchFamily="66" charset="0"/>
              </a:rPr>
              <a:t>EJEMPLO EL INFORME ESCRITO</a:t>
            </a:r>
            <a:br>
              <a:rPr lang="es-ES" sz="2000" dirty="0" smtClean="0">
                <a:solidFill>
                  <a:schemeClr val="bg1"/>
                </a:solidFill>
                <a:latin typeface="Comic Sans MS" panose="030F0702030302020204" pitchFamily="66" charset="0"/>
              </a:rPr>
            </a:br>
            <a:endParaRPr lang="en-US" sz="2000" dirty="0">
              <a:solidFill>
                <a:schemeClr val="bg1"/>
              </a:solidFill>
              <a:latin typeface="Comic Sans MS" panose="030F0702030302020204" pitchFamily="66" charset="0"/>
            </a:endParaRPr>
          </a:p>
        </p:txBody>
      </p:sp>
      <p:sp>
        <p:nvSpPr>
          <p:cNvPr id="4" name="Rectángulo 3"/>
          <p:cNvSpPr/>
          <p:nvPr/>
        </p:nvSpPr>
        <p:spPr>
          <a:xfrm>
            <a:off x="1084217" y="862149"/>
            <a:ext cx="9718766" cy="5386090"/>
          </a:xfrm>
          <a:prstGeom prst="rect">
            <a:avLst/>
          </a:prstGeom>
        </p:spPr>
        <p:txBody>
          <a:bodyPr wrap="square">
            <a:spAutoFit/>
          </a:bodyPr>
          <a:lstStyle/>
          <a:p>
            <a:pPr algn="ctr"/>
            <a:r>
              <a:rPr lang="es-ES" sz="1400" b="1" dirty="0">
                <a:solidFill>
                  <a:schemeClr val="bg1"/>
                </a:solidFill>
              </a:rPr>
              <a:t>Informe sobre el artículo: </a:t>
            </a:r>
            <a:r>
              <a:rPr lang="es-ES" sz="1400" b="1" dirty="0" smtClean="0">
                <a:solidFill>
                  <a:schemeClr val="bg1"/>
                </a:solidFill>
              </a:rPr>
              <a:t>Narco televisión</a:t>
            </a:r>
          </a:p>
          <a:p>
            <a:pPr algn="just"/>
            <a:r>
              <a:rPr lang="es-ES" sz="1400" dirty="0" smtClean="0">
                <a:solidFill>
                  <a:schemeClr val="bg1"/>
                </a:solidFill>
              </a:rPr>
              <a:t> </a:t>
            </a:r>
            <a:r>
              <a:rPr lang="es-ES" sz="1500" dirty="0">
                <a:solidFill>
                  <a:schemeClr val="bg1"/>
                </a:solidFill>
              </a:rPr>
              <a:t>Este artículo nos muestra cómo la </a:t>
            </a:r>
            <a:r>
              <a:rPr lang="es-ES" sz="1500" dirty="0" smtClean="0">
                <a:solidFill>
                  <a:schemeClr val="bg1"/>
                </a:solidFill>
              </a:rPr>
              <a:t>narco televisión </a:t>
            </a:r>
            <a:r>
              <a:rPr lang="es-ES" sz="1500" dirty="0">
                <a:solidFill>
                  <a:schemeClr val="bg1"/>
                </a:solidFill>
              </a:rPr>
              <a:t>actualmente está posicionada en la mente de los televidentes; y cómo las historias de narcos y de dinero fácil logran sucumbir y fascinar a millones de personas que vibran con este tipo de historias. A su vez, nos muestra posiciones a favor y posiciones en contra – de políticos, intelectuales, periodistas y académicos- que despierta este tipo de televisión y en general este tipo de literatura. Este artículo se presenta de manera argumentativa y expositiva¸ ya que a lo largo de la lectura se nota claramente que existen varias posiciones al respecto y con mucha validez, cada una de las personas que intervienen en él, sientan su explicación, bien sea a favor o en contra. </a:t>
            </a:r>
            <a:endParaRPr lang="es-ES" sz="1500" dirty="0" smtClean="0">
              <a:solidFill>
                <a:schemeClr val="bg1"/>
              </a:solidFill>
            </a:endParaRPr>
          </a:p>
          <a:p>
            <a:pPr algn="just"/>
            <a:r>
              <a:rPr lang="es-ES" sz="1500" dirty="0" smtClean="0">
                <a:solidFill>
                  <a:schemeClr val="bg1"/>
                </a:solidFill>
              </a:rPr>
              <a:t>El </a:t>
            </a:r>
            <a:r>
              <a:rPr lang="es-ES" sz="1500" dirty="0">
                <a:solidFill>
                  <a:schemeClr val="bg1"/>
                </a:solidFill>
              </a:rPr>
              <a:t>artículo, Narcotelevisión, comienza por mostrar los altos rating que tienen las telenovelas actuales (Las muñecas de la mafia y El Capo) y las compara con novelas de hace varios años que fueron igualmente exitosas. </a:t>
            </a:r>
            <a:r>
              <a:rPr lang="es-ES" sz="1500" dirty="0" smtClean="0">
                <a:solidFill>
                  <a:schemeClr val="bg1"/>
                </a:solidFill>
              </a:rPr>
              <a:t> </a:t>
            </a:r>
            <a:r>
              <a:rPr lang="es-ES" sz="1500" dirty="0">
                <a:solidFill>
                  <a:schemeClr val="bg1"/>
                </a:solidFill>
              </a:rPr>
              <a:t>Nos señala la alta preocupación que enfrenta el gobierno nacional, ya que una parte del presupuesto nacional está siendo invertida en mejorar la imagen del país con su programa Colombia es pasión; pero no solo nos muestra la preocupación del gobierno, sino también de críticos, periodistas, académicos e intelectuales quienes se preguntan por qué este tipo de novelas son tan exitosos y cuál es la fascinación que despierta en el televidente este tipo de historias</a:t>
            </a:r>
            <a:r>
              <a:rPr lang="es-ES" sz="1500" dirty="0" smtClean="0">
                <a:solidFill>
                  <a:schemeClr val="bg1"/>
                </a:solidFill>
              </a:rPr>
              <a:t>.</a:t>
            </a:r>
          </a:p>
          <a:p>
            <a:pPr algn="just"/>
            <a:r>
              <a:rPr lang="es-ES" sz="1500" dirty="0" smtClean="0">
                <a:solidFill>
                  <a:schemeClr val="bg1"/>
                </a:solidFill>
              </a:rPr>
              <a:t> </a:t>
            </a:r>
            <a:r>
              <a:rPr lang="es-ES" sz="1500" dirty="0">
                <a:solidFill>
                  <a:schemeClr val="bg1"/>
                </a:solidFill>
              </a:rPr>
              <a:t>El señor Omar Rincón, critica duramente a la sociedad colombiana y le sugiere realizarse un autoexamen para saber hasta dónde ha impregnado el fenómeno de lo narco. Desde otro punto de vista, el señor, Andrés López, confeso narcotraficante y escritor de los libros El cartel de los sapos, y Las fantásticas (inspiradores de las novelas arriba mencionadas), contradice al crítico al sustentar que su pretensión radica en darle a la audiencia herramientas para que aprendan de las equivocaciones ajenas. Sin ponerse del lado del uno o del otro, el psiquiatra José Antonio Garciandía¸ dice que las telenovelas no están legitimando nada, simplemente muestran algo que ya está informalmente legitimado en la cultura nacional. También nos ilustra como este tipo de literatura ya se encuentra en nuestra sociedad, libros como Rosario Tijeras, Rodrigo D no futuro, La virgen de los sicarios entre otros. Finalmente, nos afirma que aunque muchos se sientan lejos de este mundo, las telenovelas se encuentran en todos los sectores de la sociedad, y que el tema del narcotráfico ya no es cuestión del pasado, sino que se convirtió en un mal silencioso que se instaló en los millones de televidentes. </a:t>
            </a:r>
            <a:endParaRPr lang="en-US" sz="1500" dirty="0">
              <a:solidFill>
                <a:schemeClr val="bg1"/>
              </a:solidFill>
            </a:endParaRPr>
          </a:p>
        </p:txBody>
      </p:sp>
    </p:spTree>
    <p:extLst>
      <p:ext uri="{BB962C8B-B14F-4D97-AF65-F5344CB8AC3E}">
        <p14:creationId xmlns:p14="http://schemas.microsoft.com/office/powerpoint/2010/main" val="74558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93224" y="770708"/>
            <a:ext cx="8895806" cy="744583"/>
          </a:xfrm>
        </p:spPr>
        <p:txBody>
          <a:bodyPr>
            <a:normAutofit fontScale="90000"/>
          </a:bodyPr>
          <a:lstStyle/>
          <a:p>
            <a:pPr algn="ctr">
              <a:lnSpc>
                <a:spcPct val="100000"/>
              </a:lnSpc>
            </a:pPr>
            <a:r>
              <a:rPr lang="es-ES" dirty="0" smtClean="0">
                <a:solidFill>
                  <a:schemeClr val="bg1"/>
                </a:solidFill>
              </a:rPr>
              <a:t>EL INFORME ESCRITO</a:t>
            </a:r>
            <a:endParaRPr lang="en-US" dirty="0">
              <a:solidFill>
                <a:schemeClr val="bg1"/>
              </a:solidFill>
            </a:endParaRPr>
          </a:p>
        </p:txBody>
      </p:sp>
      <p:pic>
        <p:nvPicPr>
          <p:cNvPr id="4" name="Imagen 3"/>
          <p:cNvPicPr>
            <a:picLocks noChangeAspect="1"/>
          </p:cNvPicPr>
          <p:nvPr/>
        </p:nvPicPr>
        <p:blipFill>
          <a:blip r:embed="rId2"/>
          <a:stretch>
            <a:fillRect/>
          </a:stretch>
        </p:blipFill>
        <p:spPr>
          <a:xfrm>
            <a:off x="1804852" y="2455817"/>
            <a:ext cx="8572596" cy="3709852"/>
          </a:xfrm>
          <a:prstGeom prst="rect">
            <a:avLst/>
          </a:prstGeom>
        </p:spPr>
      </p:pic>
      <p:sp>
        <p:nvSpPr>
          <p:cNvPr id="5" name="CuadroTexto 4"/>
          <p:cNvSpPr txBox="1"/>
          <p:nvPr/>
        </p:nvSpPr>
        <p:spPr>
          <a:xfrm>
            <a:off x="2011679" y="1800888"/>
            <a:ext cx="8365769" cy="369332"/>
          </a:xfrm>
          <a:prstGeom prst="rect">
            <a:avLst/>
          </a:prstGeom>
          <a:noFill/>
        </p:spPr>
        <p:txBody>
          <a:bodyPr wrap="square" rtlCol="0">
            <a:spAutoFit/>
          </a:bodyPr>
          <a:lstStyle/>
          <a:p>
            <a:r>
              <a:rPr lang="es-ES" dirty="0" smtClean="0">
                <a:solidFill>
                  <a:schemeClr val="bg1"/>
                </a:solidFill>
              </a:rPr>
              <a:t>MANOS  A LA OBRA . AQUÍ ALGUNAS IDEAS PARA HACER UN INFORME</a:t>
            </a:r>
            <a:endParaRPr lang="en-US" dirty="0">
              <a:solidFill>
                <a:schemeClr val="bg1"/>
              </a:solidFill>
            </a:endParaRPr>
          </a:p>
        </p:txBody>
      </p:sp>
    </p:spTree>
    <p:extLst>
      <p:ext uri="{BB962C8B-B14F-4D97-AF65-F5344CB8AC3E}">
        <p14:creationId xmlns:p14="http://schemas.microsoft.com/office/powerpoint/2010/main" val="6247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21132" y="365761"/>
            <a:ext cx="7014754" cy="1606731"/>
          </a:xfrm>
        </p:spPr>
        <p:txBody>
          <a:bodyPr>
            <a:normAutofit/>
          </a:bodyPr>
          <a:lstStyle/>
          <a:p>
            <a:pPr algn="ctr">
              <a:lnSpc>
                <a:spcPct val="100000"/>
              </a:lnSpc>
            </a:pPr>
            <a:r>
              <a:rPr lang="es-ES" dirty="0" smtClean="0">
                <a:solidFill>
                  <a:schemeClr val="bg1"/>
                </a:solidFill>
              </a:rPr>
              <a:t>EL INFORME ESCRITO</a:t>
            </a:r>
            <a:br>
              <a:rPr lang="es-ES" dirty="0" smtClean="0">
                <a:solidFill>
                  <a:schemeClr val="bg1"/>
                </a:solidFill>
              </a:rPr>
            </a:br>
            <a:r>
              <a:rPr lang="es-ES" dirty="0" smtClean="0">
                <a:solidFill>
                  <a:schemeClr val="bg1"/>
                </a:solidFill>
              </a:rPr>
              <a:t>utilidad</a:t>
            </a:r>
            <a:endParaRPr lang="en-US" dirty="0">
              <a:solidFill>
                <a:schemeClr val="bg1"/>
              </a:solidFill>
            </a:endParaRPr>
          </a:p>
        </p:txBody>
      </p:sp>
      <p:sp>
        <p:nvSpPr>
          <p:cNvPr id="3" name="Subtítulo 2"/>
          <p:cNvSpPr>
            <a:spLocks noGrp="1"/>
          </p:cNvSpPr>
          <p:nvPr>
            <p:ph type="subTitle" idx="1"/>
          </p:nvPr>
        </p:nvSpPr>
        <p:spPr>
          <a:xfrm>
            <a:off x="1567543" y="2255391"/>
            <a:ext cx="6100354" cy="2812998"/>
          </a:xfrm>
        </p:spPr>
        <p:txBody>
          <a:bodyPr>
            <a:normAutofit lnSpcReduction="10000"/>
          </a:bodyPr>
          <a:lstStyle/>
          <a:p>
            <a:pPr marL="342900" indent="-342900" algn="just">
              <a:buFont typeface="Wingdings" panose="05000000000000000000" pitchFamily="2" charset="2"/>
              <a:buChar char="v"/>
            </a:pPr>
            <a:r>
              <a:rPr lang="es-ES" cap="none" dirty="0" smtClean="0">
                <a:solidFill>
                  <a:schemeClr val="bg1"/>
                </a:solidFill>
                <a:latin typeface="Comic Sans MS" panose="030F0702030302020204" pitchFamily="66" charset="0"/>
              </a:rPr>
              <a:t>Permite al estudiante ampliar sus conocimientos, recoger información, estructurar su pensamiento, crearse un criterio propio.</a:t>
            </a:r>
          </a:p>
          <a:p>
            <a:pPr algn="just"/>
            <a:endParaRPr lang="es-ES" cap="none" dirty="0" smtClean="0">
              <a:solidFill>
                <a:schemeClr val="bg1"/>
              </a:solidFill>
              <a:latin typeface="Comic Sans MS" panose="030F0702030302020204" pitchFamily="66" charset="0"/>
            </a:endParaRPr>
          </a:p>
          <a:p>
            <a:pPr marL="342900" indent="-342900" algn="just">
              <a:buFont typeface="Wingdings" panose="05000000000000000000" pitchFamily="2" charset="2"/>
              <a:buChar char="v"/>
            </a:pPr>
            <a:r>
              <a:rPr lang="es-ES" cap="none" dirty="0" smtClean="0">
                <a:solidFill>
                  <a:schemeClr val="bg1"/>
                </a:solidFill>
                <a:latin typeface="Comic Sans MS" panose="030F0702030302020204" pitchFamily="66" charset="0"/>
              </a:rPr>
              <a:t>Ayuda a  prepararse para abordar otras formas de escritura más complejas </a:t>
            </a:r>
            <a:endParaRPr lang="en-US" cap="none" dirty="0">
              <a:solidFill>
                <a:schemeClr val="bg1"/>
              </a:solidFill>
              <a:latin typeface="Comic Sans MS" panose="030F0702030302020204" pitchFamily="66" charset="0"/>
            </a:endParaRPr>
          </a:p>
        </p:txBody>
      </p:sp>
      <p:sp>
        <p:nvSpPr>
          <p:cNvPr id="4" name="AutoShape 2" descr="LENGUAJE, COMUNICACIÓN Y CULTURA 2DO AÑO: Construcciones formales: informes,  fichas, artículos informativos, avisos, revistas"/>
          <p:cNvSpPr>
            <a:spLocks noChangeAspect="1" noChangeArrowheads="1"/>
          </p:cNvSpPr>
          <p:nvPr/>
        </p:nvSpPr>
        <p:spPr bwMode="auto">
          <a:xfrm>
            <a:off x="155575"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LENGUAJE, COMUNICACIÓN Y CULTURA 2DO AÑO: Construcciones formales: informes,  fichas, artículos informativos, avisos, revis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155" y="2289775"/>
            <a:ext cx="2577374" cy="259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21132" y="365761"/>
            <a:ext cx="7014754" cy="1606731"/>
          </a:xfrm>
        </p:spPr>
        <p:txBody>
          <a:bodyPr>
            <a:normAutofit/>
          </a:bodyPr>
          <a:lstStyle/>
          <a:p>
            <a:pPr algn="ctr">
              <a:lnSpc>
                <a:spcPct val="100000"/>
              </a:lnSpc>
            </a:pPr>
            <a:r>
              <a:rPr lang="es-ES" dirty="0" smtClean="0">
                <a:solidFill>
                  <a:schemeClr val="bg1"/>
                </a:solidFill>
              </a:rPr>
              <a:t>EL INFORME ESCRITO</a:t>
            </a:r>
            <a:br>
              <a:rPr lang="es-ES" dirty="0" smtClean="0">
                <a:solidFill>
                  <a:schemeClr val="bg1"/>
                </a:solidFill>
              </a:rPr>
            </a:br>
            <a:r>
              <a:rPr lang="es-ES" dirty="0" smtClean="0">
                <a:solidFill>
                  <a:schemeClr val="bg1"/>
                </a:solidFill>
              </a:rPr>
              <a:t>características</a:t>
            </a:r>
            <a:endParaRPr lang="en-US" dirty="0">
              <a:solidFill>
                <a:schemeClr val="bg1"/>
              </a:solidFill>
            </a:endParaRPr>
          </a:p>
        </p:txBody>
      </p:sp>
      <p:sp>
        <p:nvSpPr>
          <p:cNvPr id="3" name="Subtítulo 2"/>
          <p:cNvSpPr>
            <a:spLocks noGrp="1"/>
          </p:cNvSpPr>
          <p:nvPr>
            <p:ph type="subTitle" idx="1"/>
          </p:nvPr>
        </p:nvSpPr>
        <p:spPr>
          <a:xfrm>
            <a:off x="1476103" y="2207622"/>
            <a:ext cx="8961119" cy="3892731"/>
          </a:xfrm>
        </p:spPr>
        <p:txBody>
          <a:bodyPr>
            <a:normAutofit/>
          </a:bodyPr>
          <a:lstStyle/>
          <a:p>
            <a:pPr marL="342900" indent="-342900" algn="just">
              <a:buFont typeface="Wingdings" panose="05000000000000000000" pitchFamily="2" charset="2"/>
              <a:buChar char="v"/>
            </a:pPr>
            <a:r>
              <a:rPr lang="es-ES" cap="none" dirty="0" smtClean="0">
                <a:solidFill>
                  <a:schemeClr val="bg1"/>
                </a:solidFill>
                <a:latin typeface="Comic Sans MS" panose="030F0702030302020204" pitchFamily="66" charset="0"/>
              </a:rPr>
              <a:t>Se puede utilizar en distintos ámbitos: científico, literario, técnico, administrativo, entre otros. </a:t>
            </a:r>
          </a:p>
          <a:p>
            <a:pPr marL="342900" indent="-342900" algn="just">
              <a:buFont typeface="Wingdings" panose="05000000000000000000" pitchFamily="2" charset="2"/>
              <a:buChar char="v"/>
            </a:pPr>
            <a:r>
              <a:rPr lang="es-ES" cap="none" dirty="0" smtClean="0">
                <a:solidFill>
                  <a:schemeClr val="bg1"/>
                </a:solidFill>
                <a:latin typeface="Comic Sans MS" panose="030F0702030302020204" pitchFamily="66" charset="0"/>
              </a:rPr>
              <a:t>Debe ser un texto objetivo, es decir, el autor debe dedicarse a citar, proponer relaciones entre el tema principal y subtemas, aclarar conceptos, dar ejemplos, etcétera. Pero, no mostrará su opinión</a:t>
            </a:r>
          </a:p>
          <a:p>
            <a:pPr marL="342900" indent="-342900" algn="just">
              <a:buFont typeface="Wingdings" panose="05000000000000000000" pitchFamily="2" charset="2"/>
              <a:buChar char="v"/>
            </a:pPr>
            <a:r>
              <a:rPr lang="es-ES" cap="none" dirty="0" smtClean="0">
                <a:solidFill>
                  <a:schemeClr val="bg1"/>
                </a:solidFill>
                <a:latin typeface="Comic Sans MS" panose="030F0702030302020204" pitchFamily="66" charset="0"/>
              </a:rPr>
              <a:t>Es un texto expositivo cuya función principal es informar sobre un tema con la intención de ampliar los conocimientos. </a:t>
            </a:r>
          </a:p>
          <a:p>
            <a:pPr marL="342900" indent="-342900" algn="just">
              <a:buFont typeface="Wingdings" panose="05000000000000000000" pitchFamily="2" charset="2"/>
              <a:buChar char="v"/>
            </a:pPr>
            <a:r>
              <a:rPr lang="es-ES" cap="none" dirty="0" smtClean="0">
                <a:solidFill>
                  <a:schemeClr val="bg1"/>
                </a:solidFill>
                <a:latin typeface="Comic Sans MS" panose="030F0702030302020204" pitchFamily="66" charset="0"/>
              </a:rPr>
              <a:t>Se escribe en tercera persona.</a:t>
            </a:r>
          </a:p>
        </p:txBody>
      </p:sp>
    </p:spTree>
    <p:extLst>
      <p:ext uri="{BB962C8B-B14F-4D97-AF65-F5344CB8AC3E}">
        <p14:creationId xmlns:p14="http://schemas.microsoft.com/office/powerpoint/2010/main" val="278813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21132" y="365761"/>
            <a:ext cx="7014754" cy="849085"/>
          </a:xfrm>
        </p:spPr>
        <p:txBody>
          <a:bodyPr>
            <a:normAutofit fontScale="90000"/>
          </a:bodyPr>
          <a:lstStyle/>
          <a:p>
            <a:pPr algn="ctr">
              <a:lnSpc>
                <a:spcPct val="100000"/>
              </a:lnSpc>
            </a:pPr>
            <a:r>
              <a:rPr lang="es-ES" dirty="0" smtClean="0">
                <a:solidFill>
                  <a:schemeClr val="bg1"/>
                </a:solidFill>
              </a:rPr>
              <a:t>EL INFORME ESCRITO</a:t>
            </a:r>
            <a:r>
              <a:rPr lang="es-ES" sz="1600" dirty="0" smtClean="0">
                <a:solidFill>
                  <a:schemeClr val="bg1"/>
                </a:solidFill>
              </a:rPr>
              <a:t/>
            </a:r>
            <a:br>
              <a:rPr lang="es-ES" sz="1600" dirty="0" smtClean="0">
                <a:solidFill>
                  <a:schemeClr val="bg1"/>
                </a:solidFill>
              </a:rPr>
            </a:br>
            <a:endParaRPr lang="en-US" sz="1600" dirty="0">
              <a:solidFill>
                <a:schemeClr val="bg1"/>
              </a:solidFill>
            </a:endParaRPr>
          </a:p>
        </p:txBody>
      </p:sp>
      <p:sp>
        <p:nvSpPr>
          <p:cNvPr id="3" name="Subtítulo 2"/>
          <p:cNvSpPr>
            <a:spLocks noGrp="1"/>
          </p:cNvSpPr>
          <p:nvPr>
            <p:ph type="subTitle" idx="1"/>
          </p:nvPr>
        </p:nvSpPr>
        <p:spPr>
          <a:xfrm>
            <a:off x="1280161" y="1058092"/>
            <a:ext cx="9157062" cy="5042262"/>
          </a:xfrm>
        </p:spPr>
        <p:txBody>
          <a:bodyPr>
            <a:normAutofit/>
          </a:bodyPr>
          <a:lstStyle/>
          <a:p>
            <a:pPr algn="just"/>
            <a:r>
              <a:rPr lang="es-ES" cap="none" dirty="0" smtClean="0">
                <a:solidFill>
                  <a:schemeClr val="bg1"/>
                </a:solidFill>
                <a:latin typeface="Comic Sans MS" panose="030F0702030302020204" pitchFamily="66" charset="0"/>
              </a:rPr>
              <a:t> </a:t>
            </a:r>
          </a:p>
          <a:p>
            <a:pPr algn="just"/>
            <a:endParaRPr lang="es-ES" cap="none" dirty="0" smtClean="0">
              <a:solidFill>
                <a:schemeClr val="bg1"/>
              </a:solidFill>
              <a:latin typeface="Comic Sans MS" panose="030F0702030302020204" pitchFamily="66" charset="0"/>
            </a:endParaRPr>
          </a:p>
        </p:txBody>
      </p:sp>
      <p:pic>
        <p:nvPicPr>
          <p:cNvPr id="4" name="Imagen 3"/>
          <p:cNvPicPr>
            <a:picLocks noChangeAspect="1"/>
          </p:cNvPicPr>
          <p:nvPr/>
        </p:nvPicPr>
        <p:blipFill>
          <a:blip r:embed="rId2"/>
          <a:stretch>
            <a:fillRect/>
          </a:stretch>
        </p:blipFill>
        <p:spPr>
          <a:xfrm>
            <a:off x="1045029" y="1214846"/>
            <a:ext cx="9731828" cy="4885508"/>
          </a:xfrm>
          <a:prstGeom prst="rect">
            <a:avLst/>
          </a:prstGeom>
        </p:spPr>
      </p:pic>
    </p:spTree>
    <p:extLst>
      <p:ext uri="{BB962C8B-B14F-4D97-AF65-F5344CB8AC3E}">
        <p14:creationId xmlns:p14="http://schemas.microsoft.com/office/powerpoint/2010/main" val="198157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31028" y="940526"/>
            <a:ext cx="6204857" cy="946350"/>
          </a:xfrm>
        </p:spPr>
        <p:txBody>
          <a:bodyPr>
            <a:normAutofit fontScale="90000"/>
          </a:bodyPr>
          <a:lstStyle/>
          <a:p>
            <a:pPr algn="ctr">
              <a:lnSpc>
                <a:spcPct val="100000"/>
              </a:lnSpc>
            </a:pPr>
            <a:r>
              <a:rPr lang="es-ES" dirty="0" smtClean="0">
                <a:solidFill>
                  <a:schemeClr val="bg1"/>
                </a:solidFill>
              </a:rPr>
              <a:t>EL INFORME ESCRITO</a:t>
            </a:r>
            <a:br>
              <a:rPr lang="es-ES" dirty="0" smtClean="0">
                <a:solidFill>
                  <a:schemeClr val="bg1"/>
                </a:solidFill>
              </a:rPr>
            </a:br>
            <a:endParaRPr lang="en-US" dirty="0">
              <a:solidFill>
                <a:schemeClr val="bg1"/>
              </a:solidFill>
            </a:endParaRPr>
          </a:p>
        </p:txBody>
      </p:sp>
      <p:sp>
        <p:nvSpPr>
          <p:cNvPr id="3" name="Subtítulo 2"/>
          <p:cNvSpPr>
            <a:spLocks noGrp="1"/>
          </p:cNvSpPr>
          <p:nvPr>
            <p:ph type="subTitle" idx="1"/>
          </p:nvPr>
        </p:nvSpPr>
        <p:spPr>
          <a:xfrm>
            <a:off x="1476103" y="2207622"/>
            <a:ext cx="8961119" cy="3892731"/>
          </a:xfrm>
        </p:spPr>
        <p:txBody>
          <a:bodyPr>
            <a:normAutofit/>
          </a:bodyPr>
          <a:lstStyle/>
          <a:p>
            <a:pPr algn="just"/>
            <a:endParaRPr lang="es-ES" cap="none" dirty="0" smtClean="0">
              <a:solidFill>
                <a:schemeClr val="bg1"/>
              </a:solidFill>
              <a:latin typeface="Comic Sans MS" panose="030F0702030302020204" pitchFamily="66" charset="0"/>
            </a:endParaRPr>
          </a:p>
        </p:txBody>
      </p:sp>
      <p:pic>
        <p:nvPicPr>
          <p:cNvPr id="4" name="Imagen 3"/>
          <p:cNvPicPr>
            <a:picLocks noChangeAspect="1"/>
          </p:cNvPicPr>
          <p:nvPr/>
        </p:nvPicPr>
        <p:blipFill>
          <a:blip r:embed="rId2"/>
          <a:stretch>
            <a:fillRect/>
          </a:stretch>
        </p:blipFill>
        <p:spPr>
          <a:xfrm>
            <a:off x="1476103" y="1413701"/>
            <a:ext cx="8961119" cy="4213478"/>
          </a:xfrm>
          <a:prstGeom prst="rect">
            <a:avLst/>
          </a:prstGeom>
        </p:spPr>
      </p:pic>
    </p:spTree>
    <p:extLst>
      <p:ext uri="{BB962C8B-B14F-4D97-AF65-F5344CB8AC3E}">
        <p14:creationId xmlns:p14="http://schemas.microsoft.com/office/powerpoint/2010/main" val="103303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30138" y="431074"/>
            <a:ext cx="6805748" cy="1110343"/>
          </a:xfrm>
        </p:spPr>
        <p:txBody>
          <a:bodyPr>
            <a:normAutofit fontScale="90000"/>
          </a:bodyPr>
          <a:lstStyle/>
          <a:p>
            <a:pPr algn="ctr">
              <a:lnSpc>
                <a:spcPct val="100000"/>
              </a:lnSpc>
            </a:pPr>
            <a:r>
              <a:rPr lang="es-ES" dirty="0" smtClean="0">
                <a:solidFill>
                  <a:schemeClr val="bg1"/>
                </a:solidFill>
              </a:rPr>
              <a:t>EL INFORME ESCRITO</a:t>
            </a:r>
            <a:br>
              <a:rPr lang="es-ES" dirty="0" smtClean="0">
                <a:solidFill>
                  <a:schemeClr val="bg1"/>
                </a:solidFill>
              </a:rPr>
            </a:br>
            <a:r>
              <a:rPr lang="es-ES" dirty="0" smtClean="0">
                <a:solidFill>
                  <a:schemeClr val="bg1"/>
                </a:solidFill>
              </a:rPr>
              <a:t>PASO 1</a:t>
            </a:r>
            <a:endParaRPr lang="en-US" dirty="0">
              <a:solidFill>
                <a:schemeClr val="bg1"/>
              </a:solidFill>
            </a:endParaRPr>
          </a:p>
        </p:txBody>
      </p:sp>
      <p:sp>
        <p:nvSpPr>
          <p:cNvPr id="3" name="Subtítulo 2"/>
          <p:cNvSpPr>
            <a:spLocks noGrp="1"/>
          </p:cNvSpPr>
          <p:nvPr>
            <p:ph type="subTitle" idx="1"/>
          </p:nvPr>
        </p:nvSpPr>
        <p:spPr>
          <a:xfrm>
            <a:off x="1476103" y="2207622"/>
            <a:ext cx="8961119" cy="3892731"/>
          </a:xfrm>
        </p:spPr>
        <p:txBody>
          <a:bodyPr>
            <a:normAutofit/>
          </a:bodyPr>
          <a:lstStyle/>
          <a:p>
            <a:pPr algn="just"/>
            <a:endParaRPr lang="es-ES" cap="none" dirty="0" smtClean="0">
              <a:solidFill>
                <a:schemeClr val="bg1"/>
              </a:solidFill>
              <a:latin typeface="Comic Sans MS" panose="030F0702030302020204" pitchFamily="66" charset="0"/>
            </a:endParaRPr>
          </a:p>
        </p:txBody>
      </p:sp>
      <p:pic>
        <p:nvPicPr>
          <p:cNvPr id="5" name="Imagen 4"/>
          <p:cNvPicPr>
            <a:picLocks noChangeAspect="1"/>
          </p:cNvPicPr>
          <p:nvPr/>
        </p:nvPicPr>
        <p:blipFill>
          <a:blip r:embed="rId2"/>
          <a:stretch>
            <a:fillRect/>
          </a:stretch>
        </p:blipFill>
        <p:spPr>
          <a:xfrm>
            <a:off x="1593668" y="1856854"/>
            <a:ext cx="8948057" cy="4021432"/>
          </a:xfrm>
          <a:prstGeom prst="rect">
            <a:avLst/>
          </a:prstGeom>
        </p:spPr>
      </p:pic>
    </p:spTree>
    <p:extLst>
      <p:ext uri="{BB962C8B-B14F-4D97-AF65-F5344CB8AC3E}">
        <p14:creationId xmlns:p14="http://schemas.microsoft.com/office/powerpoint/2010/main" val="69161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30138" y="431074"/>
            <a:ext cx="6805748" cy="1110343"/>
          </a:xfrm>
        </p:spPr>
        <p:txBody>
          <a:bodyPr>
            <a:normAutofit fontScale="90000"/>
          </a:bodyPr>
          <a:lstStyle/>
          <a:p>
            <a:pPr algn="ctr">
              <a:lnSpc>
                <a:spcPct val="100000"/>
              </a:lnSpc>
            </a:pPr>
            <a:r>
              <a:rPr lang="es-ES" dirty="0" smtClean="0">
                <a:solidFill>
                  <a:schemeClr val="bg1"/>
                </a:solidFill>
              </a:rPr>
              <a:t>EL INFORME ESCRITO</a:t>
            </a:r>
            <a:br>
              <a:rPr lang="es-ES" dirty="0" smtClean="0">
                <a:solidFill>
                  <a:schemeClr val="bg1"/>
                </a:solidFill>
              </a:rPr>
            </a:br>
            <a:r>
              <a:rPr lang="es-ES" dirty="0" smtClean="0">
                <a:solidFill>
                  <a:schemeClr val="bg1"/>
                </a:solidFill>
              </a:rPr>
              <a:t>PASO 2</a:t>
            </a:r>
            <a:endParaRPr lang="en-US" dirty="0">
              <a:solidFill>
                <a:schemeClr val="bg1"/>
              </a:solidFill>
            </a:endParaRPr>
          </a:p>
        </p:txBody>
      </p:sp>
      <p:sp>
        <p:nvSpPr>
          <p:cNvPr id="3" name="Subtítulo 2"/>
          <p:cNvSpPr>
            <a:spLocks noGrp="1"/>
          </p:cNvSpPr>
          <p:nvPr>
            <p:ph type="subTitle" idx="1"/>
          </p:nvPr>
        </p:nvSpPr>
        <p:spPr>
          <a:xfrm>
            <a:off x="1476103" y="2207622"/>
            <a:ext cx="8961119" cy="3892731"/>
          </a:xfrm>
        </p:spPr>
        <p:txBody>
          <a:bodyPr>
            <a:normAutofit/>
          </a:bodyPr>
          <a:lstStyle/>
          <a:p>
            <a:pPr algn="just"/>
            <a:endParaRPr lang="es-ES" cap="none" dirty="0" smtClean="0">
              <a:solidFill>
                <a:schemeClr val="bg1"/>
              </a:solidFill>
              <a:latin typeface="Comic Sans MS" panose="030F0702030302020204" pitchFamily="66" charset="0"/>
            </a:endParaRPr>
          </a:p>
        </p:txBody>
      </p:sp>
      <p:pic>
        <p:nvPicPr>
          <p:cNvPr id="4" name="Imagen 3"/>
          <p:cNvPicPr>
            <a:picLocks noChangeAspect="1"/>
          </p:cNvPicPr>
          <p:nvPr/>
        </p:nvPicPr>
        <p:blipFill>
          <a:blip r:embed="rId2"/>
          <a:stretch>
            <a:fillRect/>
          </a:stretch>
        </p:blipFill>
        <p:spPr>
          <a:xfrm>
            <a:off x="1417319" y="1850796"/>
            <a:ext cx="9078685" cy="4249557"/>
          </a:xfrm>
          <a:prstGeom prst="rect">
            <a:avLst/>
          </a:prstGeom>
        </p:spPr>
      </p:pic>
    </p:spTree>
    <p:extLst>
      <p:ext uri="{BB962C8B-B14F-4D97-AF65-F5344CB8AC3E}">
        <p14:creationId xmlns:p14="http://schemas.microsoft.com/office/powerpoint/2010/main" val="285936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30138" y="431074"/>
            <a:ext cx="6805748" cy="1110343"/>
          </a:xfrm>
        </p:spPr>
        <p:txBody>
          <a:bodyPr>
            <a:normAutofit fontScale="90000"/>
          </a:bodyPr>
          <a:lstStyle/>
          <a:p>
            <a:pPr algn="ctr">
              <a:lnSpc>
                <a:spcPct val="100000"/>
              </a:lnSpc>
            </a:pPr>
            <a:r>
              <a:rPr lang="es-ES" dirty="0" smtClean="0">
                <a:solidFill>
                  <a:schemeClr val="bg1"/>
                </a:solidFill>
              </a:rPr>
              <a:t>EL INFORME ESCRITO</a:t>
            </a:r>
            <a:br>
              <a:rPr lang="es-ES" dirty="0" smtClean="0">
                <a:solidFill>
                  <a:schemeClr val="bg1"/>
                </a:solidFill>
              </a:rPr>
            </a:br>
            <a:r>
              <a:rPr lang="es-ES" dirty="0" smtClean="0">
                <a:solidFill>
                  <a:schemeClr val="bg1"/>
                </a:solidFill>
              </a:rPr>
              <a:t>PASO 3</a:t>
            </a:r>
            <a:endParaRPr lang="en-US" dirty="0">
              <a:solidFill>
                <a:schemeClr val="bg1"/>
              </a:solidFill>
            </a:endParaRPr>
          </a:p>
        </p:txBody>
      </p:sp>
      <p:pic>
        <p:nvPicPr>
          <p:cNvPr id="5" name="Imagen 4"/>
          <p:cNvPicPr>
            <a:picLocks noChangeAspect="1"/>
          </p:cNvPicPr>
          <p:nvPr/>
        </p:nvPicPr>
        <p:blipFill>
          <a:blip r:embed="rId2"/>
          <a:stretch>
            <a:fillRect/>
          </a:stretch>
        </p:blipFill>
        <p:spPr>
          <a:xfrm>
            <a:off x="1828801" y="1800729"/>
            <a:ext cx="8961119" cy="4182059"/>
          </a:xfrm>
          <a:prstGeom prst="rect">
            <a:avLst/>
          </a:prstGeom>
        </p:spPr>
      </p:pic>
    </p:spTree>
    <p:extLst>
      <p:ext uri="{BB962C8B-B14F-4D97-AF65-F5344CB8AC3E}">
        <p14:creationId xmlns:p14="http://schemas.microsoft.com/office/powerpoint/2010/main" val="347210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59428" y="496390"/>
            <a:ext cx="8229601" cy="1332410"/>
          </a:xfrm>
        </p:spPr>
        <p:txBody>
          <a:bodyPr>
            <a:normAutofit fontScale="90000"/>
          </a:bodyPr>
          <a:lstStyle/>
          <a:p>
            <a:pPr algn="ctr">
              <a:lnSpc>
                <a:spcPct val="100000"/>
              </a:lnSpc>
            </a:pPr>
            <a:r>
              <a:rPr lang="es-ES" dirty="0" smtClean="0">
                <a:solidFill>
                  <a:schemeClr val="bg1"/>
                </a:solidFill>
              </a:rPr>
              <a:t>EJEMPLO EL INFORME ESCRITO</a:t>
            </a:r>
            <a:br>
              <a:rPr lang="es-ES" dirty="0" smtClean="0">
                <a:solidFill>
                  <a:schemeClr val="bg1"/>
                </a:solidFill>
              </a:rPr>
            </a:br>
            <a:endParaRPr lang="en-US" dirty="0">
              <a:solidFill>
                <a:schemeClr val="bg1"/>
              </a:solidFill>
            </a:endParaRPr>
          </a:p>
        </p:txBody>
      </p:sp>
      <p:pic>
        <p:nvPicPr>
          <p:cNvPr id="3" name="Imagen 2"/>
          <p:cNvPicPr>
            <a:picLocks noChangeAspect="1"/>
          </p:cNvPicPr>
          <p:nvPr/>
        </p:nvPicPr>
        <p:blipFill>
          <a:blip r:embed="rId2"/>
          <a:stretch>
            <a:fillRect/>
          </a:stretch>
        </p:blipFill>
        <p:spPr>
          <a:xfrm>
            <a:off x="1436914" y="1325687"/>
            <a:ext cx="9144000" cy="4565662"/>
          </a:xfrm>
          <a:prstGeom prst="rect">
            <a:avLst/>
          </a:prstGeom>
        </p:spPr>
      </p:pic>
    </p:spTree>
    <p:extLst>
      <p:ext uri="{BB962C8B-B14F-4D97-AF65-F5344CB8AC3E}">
        <p14:creationId xmlns:p14="http://schemas.microsoft.com/office/powerpoint/2010/main" val="3033682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36</TotalTime>
  <Words>702</Words>
  <Application>Microsoft Office PowerPoint</Application>
  <PresentationFormat>Panorámica</PresentationFormat>
  <Paragraphs>27</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Comic Sans MS</vt:lpstr>
      <vt:lpstr>Trebuchet MS</vt:lpstr>
      <vt:lpstr>Tw Cen MT</vt:lpstr>
      <vt:lpstr>Wingdings</vt:lpstr>
      <vt:lpstr>Circuito</vt:lpstr>
      <vt:lpstr>EL INFORME ESCRITO</vt:lpstr>
      <vt:lpstr>EL INFORME ESCRITO utilidad</vt:lpstr>
      <vt:lpstr>EL INFORME ESCRITO características</vt:lpstr>
      <vt:lpstr>EL INFORME ESCRITO </vt:lpstr>
      <vt:lpstr>EL INFORME ESCRITO </vt:lpstr>
      <vt:lpstr>EL INFORME ESCRITO PASO 1</vt:lpstr>
      <vt:lpstr>EL INFORME ESCRITO PASO 2</vt:lpstr>
      <vt:lpstr>EL INFORME ESCRITO PASO 3</vt:lpstr>
      <vt:lpstr>EJEMPLO EL INFORME ESCRITO </vt:lpstr>
      <vt:lpstr>EJEMPLO EL INFORME ESCRITO </vt:lpstr>
      <vt:lpstr>EL INFORME ESCRITO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9</cp:revision>
  <dcterms:created xsi:type="dcterms:W3CDTF">2021-04-14T16:06:41Z</dcterms:created>
  <dcterms:modified xsi:type="dcterms:W3CDTF">2021-04-14T16:43:36Z</dcterms:modified>
</cp:coreProperties>
</file>