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48"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42653881-1B58-4D80-B4A7-D52EE4306CB5}" type="datetimeFigureOut">
              <a:rPr lang="es-CO" smtClean="0"/>
              <a:t>3/05/2020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3ADEF80-D7AB-4761-AA15-CC79AA0EFB23}" type="slidenum">
              <a:rPr lang="es-CO" smtClean="0"/>
              <a:t>‹Nº›</a:t>
            </a:fld>
            <a:endParaRPr lang="es-CO"/>
          </a:p>
        </p:txBody>
      </p:sp>
    </p:spTree>
    <p:extLst>
      <p:ext uri="{BB962C8B-B14F-4D97-AF65-F5344CB8AC3E}">
        <p14:creationId xmlns:p14="http://schemas.microsoft.com/office/powerpoint/2010/main" val="3912664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42653881-1B58-4D80-B4A7-D52EE4306CB5}" type="datetimeFigureOut">
              <a:rPr lang="es-CO" smtClean="0"/>
              <a:t>3/05/2020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3ADEF80-D7AB-4761-AA15-CC79AA0EFB23}" type="slidenum">
              <a:rPr lang="es-CO" smtClean="0"/>
              <a:t>‹Nº›</a:t>
            </a:fld>
            <a:endParaRPr lang="es-CO"/>
          </a:p>
        </p:txBody>
      </p:sp>
    </p:spTree>
    <p:extLst>
      <p:ext uri="{BB962C8B-B14F-4D97-AF65-F5344CB8AC3E}">
        <p14:creationId xmlns:p14="http://schemas.microsoft.com/office/powerpoint/2010/main" val="3560041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42653881-1B58-4D80-B4A7-D52EE4306CB5}" type="datetimeFigureOut">
              <a:rPr lang="es-CO" smtClean="0"/>
              <a:t>3/05/2020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3ADEF80-D7AB-4761-AA15-CC79AA0EFB23}" type="slidenum">
              <a:rPr lang="es-CO" smtClean="0"/>
              <a:t>‹Nº›</a:t>
            </a:fld>
            <a:endParaRPr lang="es-CO"/>
          </a:p>
        </p:txBody>
      </p:sp>
    </p:spTree>
    <p:extLst>
      <p:ext uri="{BB962C8B-B14F-4D97-AF65-F5344CB8AC3E}">
        <p14:creationId xmlns:p14="http://schemas.microsoft.com/office/powerpoint/2010/main" val="77309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42653881-1B58-4D80-B4A7-D52EE4306CB5}" type="datetimeFigureOut">
              <a:rPr lang="es-CO" smtClean="0"/>
              <a:t>3/05/2020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3ADEF80-D7AB-4761-AA15-CC79AA0EFB23}" type="slidenum">
              <a:rPr lang="es-CO" smtClean="0"/>
              <a:t>‹Nº›</a:t>
            </a:fld>
            <a:endParaRPr lang="es-CO"/>
          </a:p>
        </p:txBody>
      </p:sp>
    </p:spTree>
    <p:extLst>
      <p:ext uri="{BB962C8B-B14F-4D97-AF65-F5344CB8AC3E}">
        <p14:creationId xmlns:p14="http://schemas.microsoft.com/office/powerpoint/2010/main" val="3388492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42653881-1B58-4D80-B4A7-D52EE4306CB5}" type="datetimeFigureOut">
              <a:rPr lang="es-CO" smtClean="0"/>
              <a:t>3/05/2020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3ADEF80-D7AB-4761-AA15-CC79AA0EFB23}" type="slidenum">
              <a:rPr lang="es-CO" smtClean="0"/>
              <a:t>‹Nº›</a:t>
            </a:fld>
            <a:endParaRPr lang="es-CO"/>
          </a:p>
        </p:txBody>
      </p:sp>
    </p:spTree>
    <p:extLst>
      <p:ext uri="{BB962C8B-B14F-4D97-AF65-F5344CB8AC3E}">
        <p14:creationId xmlns:p14="http://schemas.microsoft.com/office/powerpoint/2010/main" val="1190624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42653881-1B58-4D80-B4A7-D52EE4306CB5}" type="datetimeFigureOut">
              <a:rPr lang="es-CO" smtClean="0"/>
              <a:t>3/05/2020</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E3ADEF80-D7AB-4761-AA15-CC79AA0EFB23}" type="slidenum">
              <a:rPr lang="es-CO" smtClean="0"/>
              <a:t>‹Nº›</a:t>
            </a:fld>
            <a:endParaRPr lang="es-CO"/>
          </a:p>
        </p:txBody>
      </p:sp>
    </p:spTree>
    <p:extLst>
      <p:ext uri="{BB962C8B-B14F-4D97-AF65-F5344CB8AC3E}">
        <p14:creationId xmlns:p14="http://schemas.microsoft.com/office/powerpoint/2010/main" val="3959246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42653881-1B58-4D80-B4A7-D52EE4306CB5}" type="datetimeFigureOut">
              <a:rPr lang="es-CO" smtClean="0"/>
              <a:t>3/05/2020</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E3ADEF80-D7AB-4761-AA15-CC79AA0EFB23}" type="slidenum">
              <a:rPr lang="es-CO" smtClean="0"/>
              <a:t>‹Nº›</a:t>
            </a:fld>
            <a:endParaRPr lang="es-CO"/>
          </a:p>
        </p:txBody>
      </p:sp>
    </p:spTree>
    <p:extLst>
      <p:ext uri="{BB962C8B-B14F-4D97-AF65-F5344CB8AC3E}">
        <p14:creationId xmlns:p14="http://schemas.microsoft.com/office/powerpoint/2010/main" val="1781597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42653881-1B58-4D80-B4A7-D52EE4306CB5}" type="datetimeFigureOut">
              <a:rPr lang="es-CO" smtClean="0"/>
              <a:t>3/05/2020</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E3ADEF80-D7AB-4761-AA15-CC79AA0EFB23}" type="slidenum">
              <a:rPr lang="es-CO" smtClean="0"/>
              <a:t>‹Nº›</a:t>
            </a:fld>
            <a:endParaRPr lang="es-CO"/>
          </a:p>
        </p:txBody>
      </p:sp>
    </p:spTree>
    <p:extLst>
      <p:ext uri="{BB962C8B-B14F-4D97-AF65-F5344CB8AC3E}">
        <p14:creationId xmlns:p14="http://schemas.microsoft.com/office/powerpoint/2010/main" val="1646949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2653881-1B58-4D80-B4A7-D52EE4306CB5}" type="datetimeFigureOut">
              <a:rPr lang="es-CO" smtClean="0"/>
              <a:t>3/05/2020</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E3ADEF80-D7AB-4761-AA15-CC79AA0EFB23}" type="slidenum">
              <a:rPr lang="es-CO" smtClean="0"/>
              <a:t>‹Nº›</a:t>
            </a:fld>
            <a:endParaRPr lang="es-CO"/>
          </a:p>
        </p:txBody>
      </p:sp>
    </p:spTree>
    <p:extLst>
      <p:ext uri="{BB962C8B-B14F-4D97-AF65-F5344CB8AC3E}">
        <p14:creationId xmlns:p14="http://schemas.microsoft.com/office/powerpoint/2010/main" val="3269696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42653881-1B58-4D80-B4A7-D52EE4306CB5}" type="datetimeFigureOut">
              <a:rPr lang="es-CO" smtClean="0"/>
              <a:t>3/05/2020</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E3ADEF80-D7AB-4761-AA15-CC79AA0EFB23}" type="slidenum">
              <a:rPr lang="es-CO" smtClean="0"/>
              <a:t>‹Nº›</a:t>
            </a:fld>
            <a:endParaRPr lang="es-CO"/>
          </a:p>
        </p:txBody>
      </p:sp>
    </p:spTree>
    <p:extLst>
      <p:ext uri="{BB962C8B-B14F-4D97-AF65-F5344CB8AC3E}">
        <p14:creationId xmlns:p14="http://schemas.microsoft.com/office/powerpoint/2010/main" val="2257028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42653881-1B58-4D80-B4A7-D52EE4306CB5}" type="datetimeFigureOut">
              <a:rPr lang="es-CO" smtClean="0"/>
              <a:t>3/05/2020</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E3ADEF80-D7AB-4761-AA15-CC79AA0EFB23}" type="slidenum">
              <a:rPr lang="es-CO" smtClean="0"/>
              <a:t>‹Nº›</a:t>
            </a:fld>
            <a:endParaRPr lang="es-CO"/>
          </a:p>
        </p:txBody>
      </p:sp>
    </p:spTree>
    <p:extLst>
      <p:ext uri="{BB962C8B-B14F-4D97-AF65-F5344CB8AC3E}">
        <p14:creationId xmlns:p14="http://schemas.microsoft.com/office/powerpoint/2010/main" val="3619761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653881-1B58-4D80-B4A7-D52EE4306CB5}" type="datetimeFigureOut">
              <a:rPr lang="es-CO" smtClean="0"/>
              <a:t>3/05/2020</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ADEF80-D7AB-4761-AA15-CC79AA0EFB23}" type="slidenum">
              <a:rPr lang="es-CO" smtClean="0"/>
              <a:t>‹Nº›</a:t>
            </a:fld>
            <a:endParaRPr lang="es-CO"/>
          </a:p>
        </p:txBody>
      </p:sp>
    </p:spTree>
    <p:extLst>
      <p:ext uri="{BB962C8B-B14F-4D97-AF65-F5344CB8AC3E}">
        <p14:creationId xmlns:p14="http://schemas.microsoft.com/office/powerpoint/2010/main" val="498371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m para fundo para powerpoint Fondos De Pantalla De Power Point, Fondos Para Power Point, Bordes De Diplomas, Diseño De Diplomas, Fondos Para Diapositivas Elegantes, Diseño De Diapositivas, Plantillas Para Diapositivas, Plantillas Gratuitas, Plantilla Power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53662" y="0"/>
            <a:ext cx="12191999" cy="7315199"/>
          </a:xfrm>
          <a:prstGeom prst="rect">
            <a:avLst/>
          </a:prstGeom>
          <a:blipFill>
            <a:blip r:embed="rId3"/>
            <a:tile tx="0" ty="0" sx="100000" sy="100000" flip="none" algn="tl"/>
          </a:blipFill>
        </p:spPr>
      </p:pic>
      <p:sp>
        <p:nvSpPr>
          <p:cNvPr id="5" name="Título 1"/>
          <p:cNvSpPr txBox="1">
            <a:spLocks noGrp="1"/>
          </p:cNvSpPr>
          <p:nvPr>
            <p:ph type="ctrTitle"/>
          </p:nvPr>
        </p:nvSpPr>
        <p:spPr>
          <a:xfrm>
            <a:off x="635359" y="231823"/>
            <a:ext cx="11068961" cy="553790"/>
          </a:xfrm>
          <a:prstGeom prst="rect">
            <a:avLst/>
          </a:prstGeom>
          <a:solidFill>
            <a:schemeClr val="bg1"/>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O" sz="2000" dirty="0" smtClean="0">
                <a:solidFill>
                  <a:srgbClr val="FF0000"/>
                </a:solidFill>
                <a:latin typeface="Arial Black" panose="020B0A04020102020204" pitchFamily="34" charset="0"/>
              </a:rPr>
              <a:t>AHORA PUEDES PRACTICAR LO APRENDIDO ACERCA DE LA HISTORIETA:</a:t>
            </a:r>
            <a:endParaRPr lang="es-CO" sz="2000" dirty="0">
              <a:solidFill>
                <a:srgbClr val="FF0000"/>
              </a:solidFill>
              <a:latin typeface="Arial Black" panose="020B0A04020102020204" pitchFamily="34" charset="0"/>
            </a:endParaRPr>
          </a:p>
        </p:txBody>
      </p:sp>
      <p:sp>
        <p:nvSpPr>
          <p:cNvPr id="8" name="Título 1"/>
          <p:cNvSpPr txBox="1">
            <a:spLocks/>
          </p:cNvSpPr>
          <p:nvPr/>
        </p:nvSpPr>
        <p:spPr>
          <a:xfrm>
            <a:off x="107325" y="1017437"/>
            <a:ext cx="12084675" cy="97879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CO" sz="2400" dirty="0">
              <a:solidFill>
                <a:schemeClr val="bg1"/>
              </a:solidFill>
              <a:latin typeface="Bauhaus 93" panose="04030905020B02020C02" pitchFamily="82" charset="0"/>
            </a:endParaRPr>
          </a:p>
        </p:txBody>
      </p:sp>
      <p:pic>
        <p:nvPicPr>
          <p:cNvPr id="1027" name="Imagen 2" descr="histo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15983" y="1017437"/>
            <a:ext cx="5331854" cy="5135183"/>
          </a:xfrm>
          <a:prstGeom prst="rect">
            <a:avLst/>
          </a:prstGeom>
          <a:noFill/>
          <a:ln w="76200">
            <a:solidFill>
              <a:srgbClr val="FF0000"/>
            </a:solidFill>
          </a:ln>
          <a:extLst>
            <a:ext uri="{909E8E84-426E-40DD-AFC4-6F175D3DCCD1}">
              <a14:hiddenFill xmlns:a14="http://schemas.microsoft.com/office/drawing/2010/main">
                <a:solidFill>
                  <a:srgbClr val="FFFFFF"/>
                </a:solidFill>
              </a14:hiddenFill>
            </a:ext>
          </a:extLst>
        </p:spPr>
      </p:pic>
      <p:sp>
        <p:nvSpPr>
          <p:cNvPr id="12" name="Rectangle 4"/>
          <p:cNvSpPr>
            <a:spLocks noChangeArrowheads="1"/>
          </p:cNvSpPr>
          <p:nvPr/>
        </p:nvSpPr>
        <p:spPr bwMode="auto">
          <a:xfrm>
            <a:off x="492617" y="1776670"/>
            <a:ext cx="5825543"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tabLst/>
            </a:pPr>
            <a:r>
              <a:rPr kumimoji="0" lang="es-CO" sz="2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 Las viñetas hacen mucho más clara la idea de la sucesión en el tiempo que posee  toda narración. Observa las siguientes viñetas, enuméralas en el orden cronológico correcto en que se desarrolla la historia</a:t>
            </a:r>
            <a:r>
              <a:rPr kumimoji="0" lang="es-CO" sz="28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r>
              <a:rPr kumimoji="0" lang="es-CO" sz="28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es-CO" sz="2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CO" sz="2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9414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m para fundo para powerpoint Fondos De Pantalla De Power Point, Fondos Para Power Point, Bordes De Diplomas, Diseño De Diplomas, Fondos Para Diapositivas Elegantes, Diseño De Diapositivas, Plantillas Para Diapositivas, Plantillas Gratuitas, Plantilla Power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53662" y="0"/>
            <a:ext cx="12191999" cy="7315199"/>
          </a:xfrm>
          <a:prstGeom prst="rect">
            <a:avLst/>
          </a:prstGeom>
          <a:noFill/>
          <a:extLst>
            <a:ext uri="{909E8E84-426E-40DD-AFC4-6F175D3DCCD1}">
              <a14:hiddenFill xmlns:a14="http://schemas.microsoft.com/office/drawing/2010/main">
                <a:solidFill>
                  <a:srgbClr val="FFFFFF"/>
                </a:solidFill>
              </a14:hiddenFill>
            </a:ext>
          </a:extLst>
        </p:spPr>
      </p:pic>
      <p:sp>
        <p:nvSpPr>
          <p:cNvPr id="5" name="Título 1"/>
          <p:cNvSpPr txBox="1">
            <a:spLocks noGrp="1"/>
          </p:cNvSpPr>
          <p:nvPr>
            <p:ph type="ctrTitle"/>
          </p:nvPr>
        </p:nvSpPr>
        <p:spPr>
          <a:xfrm>
            <a:off x="635359" y="231823"/>
            <a:ext cx="10298805" cy="553790"/>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O" sz="2400" dirty="0" smtClean="0">
                <a:solidFill>
                  <a:srgbClr val="FF0000"/>
                </a:solidFill>
                <a:latin typeface="Bauhaus 93" panose="04030905020B02020C02" pitchFamily="82" charset="0"/>
              </a:rPr>
              <a:t>AHORA PUEDES PRACTICAR LO APRENDIDO ACERCA DE LA HISTORIETA:</a:t>
            </a:r>
            <a:endParaRPr lang="es-CO" sz="2400" dirty="0">
              <a:solidFill>
                <a:srgbClr val="FF0000"/>
              </a:solidFill>
              <a:latin typeface="Bauhaus 93" panose="04030905020B02020C02" pitchFamily="82" charset="0"/>
            </a:endParaRPr>
          </a:p>
        </p:txBody>
      </p:sp>
      <p:sp>
        <p:nvSpPr>
          <p:cNvPr id="8" name="Título 1"/>
          <p:cNvSpPr txBox="1">
            <a:spLocks/>
          </p:cNvSpPr>
          <p:nvPr/>
        </p:nvSpPr>
        <p:spPr>
          <a:xfrm>
            <a:off x="107325" y="1017437"/>
            <a:ext cx="12084675" cy="97879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CO" sz="2400" dirty="0">
              <a:solidFill>
                <a:schemeClr val="bg1"/>
              </a:solidFill>
              <a:latin typeface="Bauhaus 93" panose="04030905020B02020C02" pitchFamily="82" charset="0"/>
            </a:endParaRPr>
          </a:p>
        </p:txBody>
      </p:sp>
      <p:sp>
        <p:nvSpPr>
          <p:cNvPr id="2" name="Rectángulo 1"/>
          <p:cNvSpPr/>
          <p:nvPr/>
        </p:nvSpPr>
        <p:spPr>
          <a:xfrm>
            <a:off x="357388" y="1152886"/>
            <a:ext cx="11149984" cy="1068369"/>
          </a:xfrm>
          <a:prstGeom prst="rect">
            <a:avLst/>
          </a:prstGeom>
        </p:spPr>
        <p:txBody>
          <a:bodyPr wrap="square">
            <a:spAutoFit/>
          </a:bodyPr>
          <a:lstStyle/>
          <a:p>
            <a:pPr>
              <a:lnSpc>
                <a:spcPts val="1800"/>
              </a:lnSpc>
              <a:spcAft>
                <a:spcPts val="1125"/>
              </a:spcAft>
            </a:pPr>
            <a:r>
              <a:rPr lang="es-CO" sz="2800" dirty="0" smtClean="0">
                <a:effectLst/>
                <a:latin typeface="Arial" panose="020B0604020202020204" pitchFamily="34" charset="0"/>
                <a:ea typeface="Times New Roman" panose="02020603050405020304" pitchFamily="18" charset="0"/>
                <a:cs typeface="Times New Roman" panose="02020603050405020304" pitchFamily="18" charset="0"/>
              </a:rPr>
              <a:t>2. Una vez ordenada, narra la historia, como si fuera un cuento o una</a:t>
            </a:r>
          </a:p>
          <a:p>
            <a:pPr>
              <a:lnSpc>
                <a:spcPts val="1800"/>
              </a:lnSpc>
              <a:spcAft>
                <a:spcPts val="1125"/>
              </a:spcAft>
            </a:pPr>
            <a:r>
              <a:rPr lang="es-CO" sz="2800" dirty="0" smtClean="0">
                <a:effectLst/>
                <a:latin typeface="Arial" panose="020B0604020202020204" pitchFamily="34" charset="0"/>
                <a:ea typeface="Times New Roman" panose="02020603050405020304" pitchFamily="18" charset="0"/>
                <a:cs typeface="Times New Roman" panose="02020603050405020304" pitchFamily="18" charset="0"/>
              </a:rPr>
              <a:t> anécdota.</a:t>
            </a:r>
          </a:p>
          <a:p>
            <a:pPr>
              <a:lnSpc>
                <a:spcPts val="1800"/>
              </a:lnSpc>
              <a:spcAft>
                <a:spcPts val="1125"/>
              </a:spcAft>
            </a:pPr>
            <a:r>
              <a:rPr lang="es-CO" sz="2800" dirty="0" smtClean="0">
                <a:latin typeface="Arial" panose="020B0604020202020204" pitchFamily="34" charset="0"/>
                <a:ea typeface="Times New Roman" panose="02020603050405020304" pitchFamily="18" charset="0"/>
                <a:cs typeface="Times New Roman" panose="02020603050405020304" pitchFamily="18" charset="0"/>
              </a:rPr>
              <a:t>3. Completa los diálogos escribiendo en los globos.</a:t>
            </a:r>
            <a:r>
              <a:rPr lang="es-CO"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s-CO"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Imagen 8" descr="histo2"/>
          <p:cNvPicPr/>
          <p:nvPr/>
        </p:nvPicPr>
        <p:blipFill rotWithShape="1">
          <a:blip r:embed="rId3">
            <a:extLst>
              <a:ext uri="{28A0092B-C50C-407E-A947-70E740481C1C}">
                <a14:useLocalDpi xmlns:a14="http://schemas.microsoft.com/office/drawing/2010/main" val="0"/>
              </a:ext>
            </a:extLst>
          </a:blip>
          <a:srcRect l="918" t="4179" r="725" b="2795"/>
          <a:stretch/>
        </p:blipFill>
        <p:spPr bwMode="auto">
          <a:xfrm>
            <a:off x="424110" y="2356704"/>
            <a:ext cx="11451101" cy="3277773"/>
          </a:xfrm>
          <a:prstGeom prst="rect">
            <a:avLst/>
          </a:prstGeom>
          <a:noFill/>
          <a:ln w="57150">
            <a:solidFill>
              <a:srgbClr val="FF0000"/>
            </a:solidFill>
          </a:ln>
        </p:spPr>
      </p:pic>
    </p:spTree>
    <p:extLst>
      <p:ext uri="{BB962C8B-B14F-4D97-AF65-F5344CB8AC3E}">
        <p14:creationId xmlns:p14="http://schemas.microsoft.com/office/powerpoint/2010/main" val="1124418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m para fundo para powerpoint Fondos De Pantalla De Power Point, Fondos Para Power Point, Bordes De Diplomas, Diseño De Diplomas, Fondos Para Diapositivas Elegantes, Diseño De Diapositivas, Plantillas Para Diapositivas, Plantillas Gratuitas, Plantilla Power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53662" y="0"/>
            <a:ext cx="12191999" cy="7315199"/>
          </a:xfrm>
          <a:prstGeom prst="rect">
            <a:avLst/>
          </a:prstGeom>
          <a:blipFill>
            <a:blip r:embed="rId3"/>
            <a:tile tx="0" ty="0" sx="100000" sy="100000" flip="none" algn="tl"/>
          </a:blipFill>
        </p:spPr>
      </p:pic>
      <p:sp>
        <p:nvSpPr>
          <p:cNvPr id="5" name="Título 1"/>
          <p:cNvSpPr txBox="1">
            <a:spLocks noGrp="1"/>
          </p:cNvSpPr>
          <p:nvPr>
            <p:ph type="ctrTitle"/>
          </p:nvPr>
        </p:nvSpPr>
        <p:spPr>
          <a:xfrm>
            <a:off x="635359" y="231823"/>
            <a:ext cx="11068961" cy="553790"/>
          </a:xfrm>
          <a:prstGeom prst="rect">
            <a:avLst/>
          </a:prstGeom>
          <a:solidFill>
            <a:schemeClr val="bg1"/>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O" sz="2000" dirty="0" smtClean="0">
                <a:solidFill>
                  <a:srgbClr val="FF0000"/>
                </a:solidFill>
                <a:latin typeface="Arial Black" panose="020B0A04020102020204" pitchFamily="34" charset="0"/>
              </a:rPr>
              <a:t>AHORA PUEDES PRACTICAR LO APRENDIDO ACERCA DE LA HISTORIETA:</a:t>
            </a:r>
            <a:endParaRPr lang="es-CO" sz="2000" dirty="0">
              <a:solidFill>
                <a:srgbClr val="FF0000"/>
              </a:solidFill>
              <a:latin typeface="Arial Black" panose="020B0A04020102020204" pitchFamily="34" charset="0"/>
            </a:endParaRPr>
          </a:p>
        </p:txBody>
      </p:sp>
      <p:sp>
        <p:nvSpPr>
          <p:cNvPr id="8" name="Título 1"/>
          <p:cNvSpPr txBox="1">
            <a:spLocks/>
          </p:cNvSpPr>
          <p:nvPr/>
        </p:nvSpPr>
        <p:spPr>
          <a:xfrm>
            <a:off x="107325" y="1017437"/>
            <a:ext cx="12084675" cy="97879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CO" sz="2400" dirty="0">
              <a:solidFill>
                <a:schemeClr val="bg1"/>
              </a:solidFill>
              <a:latin typeface="Bauhaus 93" panose="04030905020B02020C02" pitchFamily="82" charset="0"/>
            </a:endParaRPr>
          </a:p>
        </p:txBody>
      </p:sp>
      <p:sp>
        <p:nvSpPr>
          <p:cNvPr id="2" name="Rectángulo 1"/>
          <p:cNvSpPr/>
          <p:nvPr/>
        </p:nvSpPr>
        <p:spPr>
          <a:xfrm>
            <a:off x="6340367" y="1944523"/>
            <a:ext cx="6096000" cy="2677656"/>
          </a:xfrm>
          <a:prstGeom prst="rect">
            <a:avLst/>
          </a:prstGeom>
        </p:spPr>
        <p:txBody>
          <a:bodyPr>
            <a:spAutoFit/>
          </a:bodyPr>
          <a:lstStyle/>
          <a:p>
            <a:pPr lvl="0" fontAlgn="base">
              <a:spcAft>
                <a:spcPts val="0"/>
              </a:spcAft>
            </a:pPr>
            <a:r>
              <a:rPr lang="es-CO" sz="2800" dirty="0">
                <a:latin typeface="Times New Roman" panose="02020603050405020304" pitchFamily="18" charset="0"/>
                <a:ea typeface="Times New Roman" panose="02020603050405020304" pitchFamily="18" charset="0"/>
              </a:rPr>
              <a:t>4</a:t>
            </a:r>
            <a:r>
              <a:rPr lang="es-CO" sz="2000" dirty="0" smtClean="0">
                <a:latin typeface="Times New Roman" panose="02020603050405020304" pitchFamily="18" charset="0"/>
                <a:ea typeface="Times New Roman" panose="02020603050405020304" pitchFamily="18" charset="0"/>
              </a:rPr>
              <a:t>.</a:t>
            </a:r>
            <a:r>
              <a:rPr lang="es-CO" sz="2000" dirty="0" smtClean="0">
                <a:solidFill>
                  <a:srgbClr val="444444"/>
                </a:solidFill>
                <a:effectLst/>
                <a:latin typeface="Arial" panose="020B0604020202020204" pitchFamily="34" charset="0"/>
                <a:ea typeface="Times New Roman" panose="02020603050405020304" pitchFamily="18" charset="0"/>
                <a:cs typeface="Arial" panose="020B0604020202020204" pitchFamily="34" charset="0"/>
              </a:rPr>
              <a:t>¿</a:t>
            </a:r>
            <a:r>
              <a:rPr lang="es-CO" sz="2800" dirty="0" smtClean="0">
                <a:solidFill>
                  <a:srgbClr val="444444"/>
                </a:solidFill>
                <a:effectLst/>
                <a:latin typeface="Arial" panose="020B0604020202020204" pitchFamily="34" charset="0"/>
                <a:ea typeface="Times New Roman" panose="02020603050405020304" pitchFamily="18" charset="0"/>
                <a:cs typeface="Arial" panose="020B0604020202020204" pitchFamily="34" charset="0"/>
              </a:rPr>
              <a:t>Define con tus palabras que es la historieta?</a:t>
            </a:r>
            <a:endParaRPr lang="es-CO" sz="2800" dirty="0">
              <a:latin typeface="Arial" panose="020B0604020202020204" pitchFamily="34" charset="0"/>
              <a:ea typeface="Times New Roman" panose="02020603050405020304" pitchFamily="18" charset="0"/>
              <a:cs typeface="Arial" panose="020B0604020202020204" pitchFamily="34" charset="0"/>
            </a:endParaRPr>
          </a:p>
          <a:p>
            <a:pPr lvl="0" fontAlgn="base">
              <a:spcAft>
                <a:spcPts val="0"/>
              </a:spcAft>
            </a:pPr>
            <a:r>
              <a:rPr lang="es-CO" sz="2800" dirty="0" smtClean="0">
                <a:solidFill>
                  <a:srgbClr val="444444"/>
                </a:solidFill>
                <a:effectLst/>
                <a:latin typeface="Arial" panose="020B0604020202020204" pitchFamily="34" charset="0"/>
                <a:ea typeface="Times New Roman" panose="02020603050405020304" pitchFamily="18" charset="0"/>
                <a:cs typeface="Arial" panose="020B0604020202020204" pitchFamily="34" charset="0"/>
              </a:rPr>
              <a:t>5. Elabora un mapa conceptual con los elementos de la historieta.</a:t>
            </a:r>
          </a:p>
          <a:p>
            <a:pPr lvl="0" fontAlgn="base">
              <a:spcAft>
                <a:spcPts val="0"/>
              </a:spcAft>
            </a:pPr>
            <a:r>
              <a:rPr lang="es-CO" sz="2800" dirty="0" smtClean="0">
                <a:solidFill>
                  <a:srgbClr val="444444"/>
                </a:solidFill>
                <a:latin typeface="Arial" panose="020B0604020202020204" pitchFamily="34" charset="0"/>
                <a:ea typeface="Times New Roman" panose="02020603050405020304" pitchFamily="18" charset="0"/>
                <a:cs typeface="Arial" panose="020B0604020202020204" pitchFamily="34" charset="0"/>
              </a:rPr>
              <a:t>6. E</a:t>
            </a:r>
            <a:r>
              <a:rPr lang="es-CO" sz="2800" dirty="0" smtClean="0">
                <a:solidFill>
                  <a:srgbClr val="444444"/>
                </a:solidFill>
                <a:effectLst/>
                <a:latin typeface="Arial" panose="020B0604020202020204" pitchFamily="34" charset="0"/>
                <a:ea typeface="Times New Roman" panose="02020603050405020304" pitchFamily="18" charset="0"/>
                <a:cs typeface="Arial" panose="020B0604020202020204" pitchFamily="34" charset="0"/>
              </a:rPr>
              <a:t>scribe  el texto en la siguiente historieta:</a:t>
            </a:r>
            <a:endParaRPr lang="es-CO" sz="2800" dirty="0">
              <a:effectLst/>
              <a:latin typeface="Arial" panose="020B0604020202020204" pitchFamily="34" charset="0"/>
              <a:ea typeface="Times New Roman" panose="02020603050405020304" pitchFamily="18" charset="0"/>
              <a:cs typeface="Arial" panose="020B0604020202020204" pitchFamily="34" charset="0"/>
            </a:endParaRPr>
          </a:p>
        </p:txBody>
      </p:sp>
      <p:pic>
        <p:nvPicPr>
          <p:cNvPr id="9" name="Imagen 8" descr="abf4a61f9e596a9594ff19eeff09089f"/>
          <p:cNvPicPr/>
          <p:nvPr/>
        </p:nvPicPr>
        <p:blipFill>
          <a:blip r:embed="rId4">
            <a:extLst>
              <a:ext uri="{28A0092B-C50C-407E-A947-70E740481C1C}">
                <a14:useLocalDpi xmlns:a14="http://schemas.microsoft.com/office/drawing/2010/main" val="0"/>
              </a:ext>
            </a:extLst>
          </a:blip>
          <a:srcRect b="6538"/>
          <a:stretch>
            <a:fillRect/>
          </a:stretch>
        </p:blipFill>
        <p:spPr bwMode="auto">
          <a:xfrm>
            <a:off x="351692" y="785613"/>
            <a:ext cx="5797969" cy="6220098"/>
          </a:xfrm>
          <a:prstGeom prst="rect">
            <a:avLst/>
          </a:prstGeom>
          <a:noFill/>
          <a:ln w="57150">
            <a:solidFill>
              <a:srgbClr val="FF0000"/>
            </a:solidFill>
          </a:ln>
        </p:spPr>
      </p:pic>
    </p:spTree>
    <p:extLst>
      <p:ext uri="{BB962C8B-B14F-4D97-AF65-F5344CB8AC3E}">
        <p14:creationId xmlns:p14="http://schemas.microsoft.com/office/powerpoint/2010/main" val="38264244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133</Words>
  <Application>Microsoft Office PowerPoint</Application>
  <PresentationFormat>Panorámica</PresentationFormat>
  <Paragraphs>10</Paragraphs>
  <Slides>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vt:i4>
      </vt:variant>
    </vt:vector>
  </HeadingPairs>
  <TitlesOfParts>
    <vt:vector size="10" baseType="lpstr">
      <vt:lpstr>Arial</vt:lpstr>
      <vt:lpstr>Arial Black</vt:lpstr>
      <vt:lpstr>Bauhaus 93</vt:lpstr>
      <vt:lpstr>Calibri</vt:lpstr>
      <vt:lpstr>Calibri Light</vt:lpstr>
      <vt:lpstr>Times New Roman</vt:lpstr>
      <vt:lpstr>Tema de Office</vt:lpstr>
      <vt:lpstr>AHORA PUEDES PRACTICAR LO APRENDIDO ACERCA DE LA HISTORIETA:</vt:lpstr>
      <vt:lpstr>AHORA PUEDES PRACTICAR LO APRENDIDO ACERCA DE LA HISTORIETA:</vt:lpstr>
      <vt:lpstr>AHORA PUEDES PRACTICAR LO APRENDIDO ACERCA DE LA HISTORIETA: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AHORA ES TIEMPO DE QUE PONGAS EN PRACTICA LO APRENDIDO ACERCA DE LA HISTORIETA:</dc:title>
  <dc:creator>Lenovo</dc:creator>
  <cp:lastModifiedBy>Lenovo</cp:lastModifiedBy>
  <cp:revision>4</cp:revision>
  <dcterms:created xsi:type="dcterms:W3CDTF">2020-05-03T21:38:42Z</dcterms:created>
  <dcterms:modified xsi:type="dcterms:W3CDTF">2020-05-03T22:00:26Z</dcterms:modified>
</cp:coreProperties>
</file>