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DA5FF7D6-DDFC-44C2-95B0-D3BD5D871515}" type="datetimeFigureOut">
              <a:rPr lang="es-CO" smtClean="0"/>
              <a:pPr/>
              <a:t>22/05/2020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B33ED3B-89A4-4C02-8336-A46A2E713780}"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DA5FF7D6-DDFC-44C2-95B0-D3BD5D871515}" type="datetimeFigureOut">
              <a:rPr lang="es-CO" smtClean="0"/>
              <a:pPr/>
              <a:t>22/05/2020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B33ED3B-89A4-4C02-8336-A46A2E713780}"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DA5FF7D6-DDFC-44C2-95B0-D3BD5D871515}" type="datetimeFigureOut">
              <a:rPr lang="es-CO" smtClean="0"/>
              <a:pPr/>
              <a:t>22/05/2020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B33ED3B-89A4-4C02-8336-A46A2E713780}"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DA5FF7D6-DDFC-44C2-95B0-D3BD5D871515}" type="datetimeFigureOut">
              <a:rPr lang="es-CO" smtClean="0"/>
              <a:pPr/>
              <a:t>22/05/2020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B33ED3B-89A4-4C02-8336-A46A2E713780}"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A5FF7D6-DDFC-44C2-95B0-D3BD5D871515}" type="datetimeFigureOut">
              <a:rPr lang="es-CO" smtClean="0"/>
              <a:pPr/>
              <a:t>22/05/2020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B33ED3B-89A4-4C02-8336-A46A2E713780}"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DA5FF7D6-DDFC-44C2-95B0-D3BD5D871515}" type="datetimeFigureOut">
              <a:rPr lang="es-CO" smtClean="0"/>
              <a:pPr/>
              <a:t>22/05/2020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3B33ED3B-89A4-4C02-8336-A46A2E713780}"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DA5FF7D6-DDFC-44C2-95B0-D3BD5D871515}" type="datetimeFigureOut">
              <a:rPr lang="es-CO" smtClean="0"/>
              <a:pPr/>
              <a:t>22/05/2020</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3B33ED3B-89A4-4C02-8336-A46A2E713780}"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DA5FF7D6-DDFC-44C2-95B0-D3BD5D871515}" type="datetimeFigureOut">
              <a:rPr lang="es-CO" smtClean="0"/>
              <a:pPr/>
              <a:t>22/05/2020</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3B33ED3B-89A4-4C02-8336-A46A2E713780}"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A5FF7D6-DDFC-44C2-95B0-D3BD5D871515}" type="datetimeFigureOut">
              <a:rPr lang="es-CO" smtClean="0"/>
              <a:pPr/>
              <a:t>22/05/2020</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3B33ED3B-89A4-4C02-8336-A46A2E713780}"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A5FF7D6-DDFC-44C2-95B0-D3BD5D871515}" type="datetimeFigureOut">
              <a:rPr lang="es-CO" smtClean="0"/>
              <a:pPr/>
              <a:t>22/05/2020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3B33ED3B-89A4-4C02-8336-A46A2E713780}"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A5FF7D6-DDFC-44C2-95B0-D3BD5D871515}" type="datetimeFigureOut">
              <a:rPr lang="es-CO" smtClean="0"/>
              <a:pPr/>
              <a:t>22/05/2020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3B33ED3B-89A4-4C02-8336-A46A2E713780}"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5FF7D6-DDFC-44C2-95B0-D3BD5D871515}" type="datetimeFigureOut">
              <a:rPr lang="es-CO" smtClean="0"/>
              <a:pPr/>
              <a:t>22/05/2020</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33ED3B-89A4-4C02-8336-A46A2E713780}"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14282" y="214290"/>
            <a:ext cx="8643998" cy="1428760"/>
          </a:xfrm>
        </p:spPr>
        <p:txBody>
          <a:bodyPr>
            <a:normAutofit fontScale="90000"/>
          </a:bodyPr>
          <a:lstStyle/>
          <a:p>
            <a:r>
              <a:rPr lang="es-CO" sz="1800" dirty="0"/>
              <a:t>Si te fijas, el uso del futuro con </a:t>
            </a:r>
            <a:r>
              <a:rPr lang="es-CO" sz="1800" dirty="0" err="1"/>
              <a:t>will</a:t>
            </a:r>
            <a:r>
              <a:rPr lang="es-CO" sz="1800" dirty="0"/>
              <a:t> y </a:t>
            </a:r>
            <a:r>
              <a:rPr lang="es-CO" sz="1800" dirty="0" err="1"/>
              <a:t>going</a:t>
            </a:r>
            <a:r>
              <a:rPr lang="es-CO" sz="1800" dirty="0"/>
              <a:t> </a:t>
            </a:r>
            <a:r>
              <a:rPr lang="es-CO" sz="1800" dirty="0" err="1"/>
              <a:t>to</a:t>
            </a:r>
            <a:r>
              <a:rPr lang="es-CO" sz="1800" dirty="0"/>
              <a:t> se resume a nuestra necesidad de hablar de:</a:t>
            </a:r>
            <a:br>
              <a:rPr lang="es-CO" sz="1800" dirty="0"/>
            </a:br>
            <a:r>
              <a:rPr lang="es-CO" sz="1800" dirty="0"/>
              <a:t>Predicciones o sucesos que creemos que pasarán.</a:t>
            </a:r>
            <a:br>
              <a:rPr lang="es-CO" sz="1800" dirty="0"/>
            </a:br>
            <a:r>
              <a:rPr lang="es-CO" sz="1800" dirty="0"/>
              <a:t>Decisiones que tomamos sobre la marcha.</a:t>
            </a:r>
            <a:br>
              <a:rPr lang="es-CO" sz="1800" dirty="0"/>
            </a:br>
            <a:r>
              <a:rPr lang="es-CO" sz="1800" dirty="0"/>
              <a:t>Acontecimientos que sabemos con certeza que se producirán.</a:t>
            </a:r>
            <a:r>
              <a:rPr lang="es-CO" dirty="0"/>
              <a:t/>
            </a:r>
            <a:br>
              <a:rPr lang="es-CO" dirty="0"/>
            </a:br>
            <a:endParaRPr lang="es-CO" sz="2000" dirty="0"/>
          </a:p>
        </p:txBody>
      </p:sp>
      <p:sp>
        <p:nvSpPr>
          <p:cNvPr id="3" name="2 Subtítulo"/>
          <p:cNvSpPr>
            <a:spLocks noGrp="1"/>
          </p:cNvSpPr>
          <p:nvPr>
            <p:ph type="subTitle" idx="1"/>
          </p:nvPr>
        </p:nvSpPr>
        <p:spPr>
          <a:xfrm>
            <a:off x="214282" y="1500174"/>
            <a:ext cx="8715436" cy="5072098"/>
          </a:xfrm>
        </p:spPr>
        <p:txBody>
          <a:bodyPr>
            <a:normAutofit lnSpcReduction="10000"/>
          </a:bodyPr>
          <a:lstStyle/>
          <a:p>
            <a:r>
              <a:rPr lang="es-CO" b="1" dirty="0" smtClean="0"/>
              <a:t>¿Cuándo usar «</a:t>
            </a:r>
            <a:r>
              <a:rPr lang="es-CO" b="1" dirty="0" err="1" smtClean="0"/>
              <a:t>Will</a:t>
            </a:r>
            <a:r>
              <a:rPr lang="es-CO" b="1" dirty="0" smtClean="0"/>
              <a:t>» y «</a:t>
            </a:r>
            <a:r>
              <a:rPr lang="es-CO" b="1" dirty="0" err="1" smtClean="0"/>
              <a:t>going</a:t>
            </a:r>
            <a:r>
              <a:rPr lang="es-CO" b="1" dirty="0" smtClean="0"/>
              <a:t> </a:t>
            </a:r>
            <a:r>
              <a:rPr lang="es-CO" b="1" dirty="0" err="1" smtClean="0"/>
              <a:t>to</a:t>
            </a:r>
            <a:r>
              <a:rPr lang="es-CO" b="1" dirty="0" smtClean="0"/>
              <a:t>»?</a:t>
            </a:r>
            <a:br>
              <a:rPr lang="es-CO" b="1" dirty="0" smtClean="0"/>
            </a:br>
            <a:r>
              <a:rPr lang="es-CO" dirty="0" smtClean="0"/>
              <a:t>Muchas veces, la elección de una palabra u otra depende del </a:t>
            </a:r>
            <a:r>
              <a:rPr lang="es-CO" b="1" dirty="0" smtClean="0"/>
              <a:t>matiz</a:t>
            </a:r>
            <a:r>
              <a:rPr lang="es-CO" dirty="0" smtClean="0"/>
              <a:t> que queramos darle, por lo que en una misma frase pueden ser correctas ambas, solo que con significados diferentes. Mientras que «</a:t>
            </a:r>
            <a:r>
              <a:rPr lang="es-CO" dirty="0" err="1" smtClean="0"/>
              <a:t>will</a:t>
            </a:r>
            <a:r>
              <a:rPr lang="es-CO" dirty="0" smtClean="0"/>
              <a:t>» expresa </a:t>
            </a:r>
            <a:r>
              <a:rPr lang="es-CO" b="1" dirty="0" smtClean="0"/>
              <a:t>certeza</a:t>
            </a:r>
            <a:r>
              <a:rPr lang="es-CO" dirty="0" smtClean="0"/>
              <a:t> o </a:t>
            </a:r>
            <a:r>
              <a:rPr lang="es-CO" b="1" dirty="0" smtClean="0"/>
              <a:t>convicción fuerte</a:t>
            </a:r>
            <a:r>
              <a:rPr lang="es-CO" dirty="0" smtClean="0"/>
              <a:t> de que algo va a ocurrir, «</a:t>
            </a:r>
            <a:r>
              <a:rPr lang="es-CO" dirty="0" err="1" smtClean="0"/>
              <a:t>going</a:t>
            </a:r>
            <a:r>
              <a:rPr lang="es-CO" dirty="0" smtClean="0"/>
              <a:t> </a:t>
            </a:r>
            <a:r>
              <a:rPr lang="es-CO" dirty="0" err="1" smtClean="0"/>
              <a:t>to</a:t>
            </a:r>
            <a:r>
              <a:rPr lang="es-CO" dirty="0" smtClean="0"/>
              <a:t>» expresa </a:t>
            </a:r>
            <a:r>
              <a:rPr lang="es-CO" b="1" dirty="0" smtClean="0"/>
              <a:t>intención</a:t>
            </a:r>
            <a:r>
              <a:rPr lang="es-CO" dirty="0" smtClean="0"/>
              <a:t> o </a:t>
            </a:r>
            <a:r>
              <a:rPr lang="es-CO" b="1" dirty="0" smtClean="0"/>
              <a:t>planes</a:t>
            </a:r>
            <a:r>
              <a:rPr lang="es-CO" dirty="0" smtClean="0"/>
              <a:t>, aunque también puede utilizarse para </a:t>
            </a:r>
            <a:r>
              <a:rPr lang="es-CO" b="1" dirty="0" smtClean="0"/>
              <a:t>predecir</a:t>
            </a:r>
            <a:r>
              <a:rPr lang="es-CO" dirty="0" smtClean="0"/>
              <a:t> </a:t>
            </a:r>
            <a:r>
              <a:rPr lang="es-CO" b="1" dirty="0" smtClean="0"/>
              <a:t>eventos</a:t>
            </a:r>
            <a:r>
              <a:rPr lang="es-CO" dirty="0" smtClean="0"/>
              <a:t> </a:t>
            </a:r>
            <a:r>
              <a:rPr lang="es-CO" b="1" dirty="0" smtClean="0"/>
              <a:t>basándonos en indicios</a:t>
            </a:r>
            <a:r>
              <a:rPr lang="es-CO" dirty="0" smtClean="0"/>
              <a:t> que podemos percibir. «</a:t>
            </a:r>
            <a:r>
              <a:rPr lang="es-CO" i="1" dirty="0" err="1" smtClean="0"/>
              <a:t>Going</a:t>
            </a:r>
            <a:r>
              <a:rPr lang="es-CO" i="1" dirty="0" smtClean="0"/>
              <a:t> </a:t>
            </a:r>
            <a:r>
              <a:rPr lang="es-CO" i="1" dirty="0" err="1" smtClean="0"/>
              <a:t>to</a:t>
            </a:r>
            <a:r>
              <a:rPr lang="es-CO" dirty="0" smtClean="0"/>
              <a:t>» es especialmente común en </a:t>
            </a:r>
            <a:r>
              <a:rPr lang="es-CO" b="1" dirty="0" smtClean="0"/>
              <a:t>contextos informales</a:t>
            </a:r>
            <a:r>
              <a:rPr lang="es-CO" dirty="0" smtClean="0"/>
              <a:t>.</a:t>
            </a:r>
            <a:endParaRPr lang="es-C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2654296"/>
          </a:xfrm>
        </p:spPr>
        <p:txBody>
          <a:bodyPr>
            <a:normAutofit fontScale="90000"/>
          </a:bodyPr>
          <a:lstStyle/>
          <a:p>
            <a:r>
              <a:rPr lang="es-CO" sz="1800" dirty="0"/>
              <a:t>Otros usos de </a:t>
            </a:r>
            <a:r>
              <a:rPr lang="es-CO" sz="1800" dirty="0" err="1"/>
              <a:t>will</a:t>
            </a:r>
            <a:r>
              <a:rPr lang="es-CO" sz="1800" dirty="0"/>
              <a:t/>
            </a:r>
            <a:br>
              <a:rPr lang="es-CO" sz="1800" dirty="0"/>
            </a:br>
            <a:r>
              <a:rPr lang="es-CO" sz="1800" dirty="0"/>
              <a:t>Hay otros contextos en los que solo puede utilizarse «</a:t>
            </a:r>
            <a:r>
              <a:rPr lang="es-CO" sz="1800" i="1" dirty="0" err="1"/>
              <a:t>will</a:t>
            </a:r>
            <a:r>
              <a:rPr lang="es-CO" sz="1800" dirty="0"/>
              <a:t>»:</a:t>
            </a:r>
            <a:br>
              <a:rPr lang="es-CO" sz="1800" dirty="0"/>
            </a:br>
            <a:r>
              <a:rPr lang="es-CO" sz="1800" b="1" dirty="0"/>
              <a:t>Predicciones</a:t>
            </a:r>
            <a:r>
              <a:rPr lang="es-CO" sz="1800" dirty="0"/>
              <a:t> basadas en algo que no estamos percibiendo en el momento.</a:t>
            </a:r>
            <a:br>
              <a:rPr lang="es-CO" sz="1800" dirty="0"/>
            </a:br>
            <a:r>
              <a:rPr lang="es-CO" sz="1800" b="1" dirty="0"/>
              <a:t>Primer condicional</a:t>
            </a:r>
            <a:r>
              <a:rPr lang="es-CO" sz="1800" dirty="0"/>
              <a:t>.</a:t>
            </a:r>
            <a:br>
              <a:rPr lang="es-CO" sz="1800" dirty="0"/>
            </a:br>
            <a:r>
              <a:rPr lang="es-CO" sz="1800" b="1" dirty="0"/>
              <a:t>Decisiones </a:t>
            </a:r>
            <a:r>
              <a:rPr lang="es-CO" sz="1800" dirty="0"/>
              <a:t>tomadas en el momento.</a:t>
            </a:r>
            <a:br>
              <a:rPr lang="es-CO" sz="1800" dirty="0"/>
            </a:br>
            <a:r>
              <a:rPr lang="es-CO" sz="1800" dirty="0"/>
              <a:t>Demostrar </a:t>
            </a:r>
            <a:r>
              <a:rPr lang="es-CO" sz="1800" b="1" dirty="0"/>
              <a:t>disposición</a:t>
            </a:r>
            <a:r>
              <a:rPr lang="es-CO" sz="1800" dirty="0"/>
              <a:t> a hacer algo u </a:t>
            </a:r>
            <a:r>
              <a:rPr lang="es-CO" sz="1800" b="1" dirty="0"/>
              <a:t>ofrecer ayuda</a:t>
            </a:r>
            <a:r>
              <a:rPr lang="es-CO" sz="1800" dirty="0"/>
              <a:t>.</a:t>
            </a:r>
            <a:br>
              <a:rPr lang="es-CO" sz="1800" dirty="0"/>
            </a:br>
            <a:r>
              <a:rPr lang="es-CO" sz="1800" dirty="0"/>
              <a:t>Pero la mejor </a:t>
            </a:r>
            <a:r>
              <a:rPr lang="es-CO" sz="1800" dirty="0" smtClean="0"/>
              <a:t> </a:t>
            </a:r>
            <a:r>
              <a:rPr lang="es-CO" sz="1800" dirty="0" smtClean="0"/>
              <a:t>manera de </a:t>
            </a:r>
            <a:r>
              <a:rPr lang="es-CO" sz="1800" dirty="0" smtClean="0"/>
              <a:t>aprender </a:t>
            </a:r>
            <a:r>
              <a:rPr lang="es-CO" sz="1800" dirty="0"/>
              <a:t>a usar cada forma donde </a:t>
            </a:r>
            <a:r>
              <a:rPr lang="es-CO" sz="1800" dirty="0" smtClean="0"/>
              <a:t>corresponde, </a:t>
            </a:r>
            <a:r>
              <a:rPr lang="es-CO" sz="1800" dirty="0"/>
              <a:t>es ponerlo en práctica. Repásate lo que necesites y prueba a hacer estos ejercicios. Tienes las respuestas al final. Recuerda que, en los casos en los que haya más de una opción válida, el significado cambiará según la estructura que elijas. </a:t>
            </a:r>
            <a:r>
              <a:rPr lang="es-CO" sz="1800" i="1" dirty="0" err="1"/>
              <a:t>Good</a:t>
            </a:r>
            <a:r>
              <a:rPr lang="es-CO" sz="1800" i="1" dirty="0"/>
              <a:t> </a:t>
            </a:r>
            <a:r>
              <a:rPr lang="es-CO" sz="1800" i="1" dirty="0" err="1"/>
              <a:t>luck</a:t>
            </a:r>
            <a:r>
              <a:rPr lang="es-CO" sz="1800" i="1" dirty="0"/>
              <a:t>!</a:t>
            </a:r>
            <a:endParaRPr lang="es-CO" sz="1800" dirty="0"/>
          </a:p>
        </p:txBody>
      </p:sp>
      <p:sp>
        <p:nvSpPr>
          <p:cNvPr id="3" name="2 Marcador de contenido"/>
          <p:cNvSpPr>
            <a:spLocks noGrp="1"/>
          </p:cNvSpPr>
          <p:nvPr>
            <p:ph idx="1"/>
          </p:nvPr>
        </p:nvSpPr>
        <p:spPr>
          <a:xfrm>
            <a:off x="457200" y="3000372"/>
            <a:ext cx="8229600" cy="3286148"/>
          </a:xfrm>
        </p:spPr>
        <p:txBody>
          <a:bodyPr>
            <a:normAutofit fontScale="47500" lnSpcReduction="20000"/>
          </a:bodyPr>
          <a:lstStyle/>
          <a:p>
            <a:r>
              <a:rPr lang="es-CO" sz="4800" dirty="0"/>
              <a:t>Ejemplos de </a:t>
            </a:r>
            <a:r>
              <a:rPr lang="es-CO" sz="4800" dirty="0" err="1"/>
              <a:t>will</a:t>
            </a:r>
            <a:r>
              <a:rPr lang="es-CO" sz="4800" dirty="0"/>
              <a:t> y </a:t>
            </a:r>
            <a:r>
              <a:rPr lang="es-CO" sz="4800" dirty="0" err="1"/>
              <a:t>going</a:t>
            </a:r>
            <a:r>
              <a:rPr lang="es-CO" sz="4800" dirty="0"/>
              <a:t> </a:t>
            </a:r>
            <a:r>
              <a:rPr lang="es-CO" sz="4800" dirty="0" err="1"/>
              <a:t>to</a:t>
            </a:r>
            <a:endParaRPr lang="es-CO" sz="4800" dirty="0"/>
          </a:p>
          <a:p>
            <a:r>
              <a:rPr lang="es-CO" sz="4800" i="1" dirty="0" err="1"/>
              <a:t>I’m</a:t>
            </a:r>
            <a:r>
              <a:rPr lang="es-CO" sz="4800" i="1" dirty="0"/>
              <a:t> </a:t>
            </a:r>
            <a:r>
              <a:rPr lang="es-CO" sz="4800" i="1" dirty="0" err="1"/>
              <a:t>going</a:t>
            </a:r>
            <a:r>
              <a:rPr lang="es-CO" sz="4800" i="1" dirty="0"/>
              <a:t> </a:t>
            </a:r>
            <a:r>
              <a:rPr lang="es-CO" sz="4800" i="1" dirty="0" err="1"/>
              <a:t>to</a:t>
            </a:r>
            <a:r>
              <a:rPr lang="es-CO" sz="4800" i="1" dirty="0"/>
              <a:t> </a:t>
            </a:r>
            <a:r>
              <a:rPr lang="es-CO" sz="4800" i="1" dirty="0" err="1"/>
              <a:t>work</a:t>
            </a:r>
            <a:r>
              <a:rPr lang="es-CO" sz="4800" i="1" dirty="0"/>
              <a:t> </a:t>
            </a:r>
            <a:r>
              <a:rPr lang="es-CO" sz="4800" i="1" dirty="0" err="1"/>
              <a:t>tomorrow</a:t>
            </a:r>
            <a:r>
              <a:rPr lang="es-CO" sz="4800" dirty="0"/>
              <a:t> – Voy a trabajar mañana. (un plan que se cumplirá)</a:t>
            </a:r>
          </a:p>
          <a:p>
            <a:r>
              <a:rPr lang="es-CO" sz="4800" i="1" dirty="0" err="1"/>
              <a:t>Is</a:t>
            </a:r>
            <a:r>
              <a:rPr lang="es-CO" sz="4800" i="1" dirty="0"/>
              <a:t> Elisa </a:t>
            </a:r>
            <a:r>
              <a:rPr lang="es-CO" sz="4800" i="1" dirty="0" err="1"/>
              <a:t>finally</a:t>
            </a:r>
            <a:r>
              <a:rPr lang="es-CO" sz="4800" i="1" dirty="0"/>
              <a:t> </a:t>
            </a:r>
            <a:r>
              <a:rPr lang="es-CO" sz="4800" i="1" dirty="0" err="1"/>
              <a:t>going</a:t>
            </a:r>
            <a:r>
              <a:rPr lang="es-CO" sz="4800" i="1" dirty="0"/>
              <a:t> </a:t>
            </a:r>
            <a:r>
              <a:rPr lang="es-CO" sz="4800" i="1" dirty="0" err="1"/>
              <a:t>to</a:t>
            </a:r>
            <a:r>
              <a:rPr lang="es-CO" sz="4800" i="1" dirty="0"/>
              <a:t> </a:t>
            </a:r>
            <a:r>
              <a:rPr lang="es-CO" sz="4800" i="1" dirty="0" err="1"/>
              <a:t>visit</a:t>
            </a:r>
            <a:r>
              <a:rPr lang="es-CO" sz="4800" i="1" dirty="0"/>
              <a:t> </a:t>
            </a:r>
            <a:r>
              <a:rPr lang="es-CO" sz="4800" i="1" dirty="0" err="1"/>
              <a:t>her</a:t>
            </a:r>
            <a:r>
              <a:rPr lang="es-CO" sz="4800" i="1" dirty="0"/>
              <a:t> </a:t>
            </a:r>
            <a:r>
              <a:rPr lang="es-CO" sz="4800" i="1" dirty="0" err="1"/>
              <a:t>mother</a:t>
            </a:r>
            <a:r>
              <a:rPr lang="es-CO" sz="4800" i="1" dirty="0"/>
              <a:t> </a:t>
            </a:r>
            <a:r>
              <a:rPr lang="es-CO" sz="4800" i="1" dirty="0" err="1"/>
              <a:t>next</a:t>
            </a:r>
            <a:r>
              <a:rPr lang="es-CO" sz="4800" i="1" dirty="0"/>
              <a:t> </a:t>
            </a:r>
            <a:r>
              <a:rPr lang="es-CO" sz="4800" i="1" dirty="0" err="1"/>
              <a:t>week</a:t>
            </a:r>
            <a:r>
              <a:rPr lang="es-CO" sz="4800" i="1" dirty="0"/>
              <a:t>?</a:t>
            </a:r>
            <a:r>
              <a:rPr lang="es-CO" sz="4800" dirty="0"/>
              <a:t> – ¿Elisa va a visitar finalmente a su madre la semana que viene? (se pregunta acerca de un plan)</a:t>
            </a:r>
          </a:p>
          <a:p>
            <a:r>
              <a:rPr lang="es-CO" sz="4800" i="1" dirty="0"/>
              <a:t>Tim </a:t>
            </a:r>
            <a:r>
              <a:rPr lang="es-CO" sz="4800" i="1" dirty="0" err="1"/>
              <a:t>will</a:t>
            </a:r>
            <a:r>
              <a:rPr lang="es-CO" sz="4800" i="1" dirty="0"/>
              <a:t> </a:t>
            </a:r>
            <a:r>
              <a:rPr lang="es-CO" sz="4800" i="1" dirty="0" err="1"/>
              <a:t>be</a:t>
            </a:r>
            <a:r>
              <a:rPr lang="es-CO" sz="4800" i="1" dirty="0"/>
              <a:t> 21 </a:t>
            </a:r>
            <a:r>
              <a:rPr lang="es-CO" sz="4800" i="1" dirty="0" err="1"/>
              <a:t>next</a:t>
            </a:r>
            <a:r>
              <a:rPr lang="es-CO" sz="4800" i="1" dirty="0"/>
              <a:t> </a:t>
            </a:r>
            <a:r>
              <a:rPr lang="es-CO" sz="4800" i="1" dirty="0" err="1"/>
              <a:t>summer</a:t>
            </a:r>
            <a:r>
              <a:rPr lang="es-CO" sz="4800" dirty="0"/>
              <a:t> – Tim cumplirá 21 el próximo verano. (ocurrirá con total seguridad)</a:t>
            </a:r>
          </a:p>
          <a:p>
            <a:r>
              <a:rPr lang="es-CO" sz="4800" i="1" dirty="0" err="1"/>
              <a:t>Please</a:t>
            </a:r>
            <a:r>
              <a:rPr lang="es-CO" sz="4800" i="1" dirty="0"/>
              <a:t>, I </a:t>
            </a:r>
            <a:r>
              <a:rPr lang="es-CO" sz="4800" i="1" dirty="0" err="1"/>
              <a:t>will</a:t>
            </a:r>
            <a:r>
              <a:rPr lang="es-CO" sz="4800" i="1" dirty="0"/>
              <a:t> </a:t>
            </a:r>
            <a:r>
              <a:rPr lang="es-CO" sz="4800" i="1" dirty="0" err="1"/>
              <a:t>have</a:t>
            </a:r>
            <a:r>
              <a:rPr lang="es-CO" sz="4800" i="1" dirty="0"/>
              <a:t> a soda.</a:t>
            </a:r>
            <a:r>
              <a:rPr lang="es-CO" sz="4800" dirty="0"/>
              <a:t> – Por favor, tomaré una soda (</a:t>
            </a:r>
            <a:r>
              <a:rPr lang="es-CO" sz="4800" dirty="0" err="1"/>
              <a:t>desición</a:t>
            </a:r>
            <a:r>
              <a:rPr lang="es-CO" sz="4800" dirty="0"/>
              <a:t> del momento)</a:t>
            </a:r>
          </a:p>
          <a:p>
            <a:pPr>
              <a:buNone/>
            </a:pPr>
            <a:endParaRPr lang="es-CO" sz="4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57166"/>
            <a:ext cx="8229600" cy="785818"/>
          </a:xfrm>
        </p:spPr>
        <p:txBody>
          <a:bodyPr/>
          <a:lstStyle/>
          <a:p>
            <a:r>
              <a:rPr lang="en-US" dirty="0" err="1" smtClean="0"/>
              <a:t>Ejercicios</a:t>
            </a:r>
            <a:r>
              <a:rPr lang="en-US" dirty="0" smtClean="0"/>
              <a:t> will y going to</a:t>
            </a:r>
            <a:endParaRPr lang="en-US" dirty="0"/>
          </a:p>
        </p:txBody>
      </p:sp>
      <p:sp>
        <p:nvSpPr>
          <p:cNvPr id="3" name="2 Marcador de contenido"/>
          <p:cNvSpPr>
            <a:spLocks noGrp="1"/>
          </p:cNvSpPr>
          <p:nvPr>
            <p:ph idx="1"/>
          </p:nvPr>
        </p:nvSpPr>
        <p:spPr>
          <a:xfrm>
            <a:off x="457200" y="1142984"/>
            <a:ext cx="8472518" cy="4983179"/>
          </a:xfrm>
        </p:spPr>
        <p:txBody>
          <a:bodyPr>
            <a:normAutofit fontScale="62500" lnSpcReduction="20000"/>
          </a:bodyPr>
          <a:lstStyle/>
          <a:p>
            <a:pPr>
              <a:buNone/>
            </a:pPr>
            <a:endParaRPr lang="en-US" dirty="0"/>
          </a:p>
          <a:p>
            <a:r>
              <a:rPr lang="en-US" i="1" dirty="0"/>
              <a:t>I think we should stay at home. Look at those clouds, it </a:t>
            </a:r>
            <a:r>
              <a:rPr lang="en-US" i="1" dirty="0" smtClean="0"/>
              <a:t>____________ </a:t>
            </a:r>
            <a:r>
              <a:rPr lang="en-US" i="1" dirty="0"/>
              <a:t>(</a:t>
            </a:r>
            <a:r>
              <a:rPr lang="en-US" b="1" i="1" dirty="0"/>
              <a:t>rain</a:t>
            </a:r>
            <a:r>
              <a:rPr lang="en-US" i="1" dirty="0"/>
              <a:t>)</a:t>
            </a:r>
            <a:r>
              <a:rPr lang="en-US" dirty="0"/>
              <a:t>.</a:t>
            </a:r>
          </a:p>
          <a:p>
            <a:r>
              <a:rPr lang="en-US" i="1" dirty="0"/>
              <a:t>Can’t you open the jar? Don’t worry, I </a:t>
            </a:r>
            <a:r>
              <a:rPr lang="en-US" i="1" dirty="0" smtClean="0"/>
              <a:t>_________________ </a:t>
            </a:r>
            <a:r>
              <a:rPr lang="en-US" i="1" dirty="0"/>
              <a:t>(</a:t>
            </a:r>
            <a:r>
              <a:rPr lang="en-US" b="1" i="1" dirty="0"/>
              <a:t>open</a:t>
            </a:r>
            <a:r>
              <a:rPr lang="en-US" i="1" dirty="0"/>
              <a:t>) it for you</a:t>
            </a:r>
            <a:r>
              <a:rPr lang="en-US" dirty="0"/>
              <a:t>.</a:t>
            </a:r>
          </a:p>
          <a:p>
            <a:r>
              <a:rPr lang="en-US" i="1" dirty="0"/>
              <a:t>I ___________________ (</a:t>
            </a:r>
            <a:r>
              <a:rPr lang="en-US" b="1" i="1" dirty="0"/>
              <a:t>take</a:t>
            </a:r>
            <a:r>
              <a:rPr lang="en-US" i="1" dirty="0"/>
              <a:t>) my children to the theme park soon</a:t>
            </a:r>
            <a:r>
              <a:rPr lang="en-US" dirty="0"/>
              <a:t>.</a:t>
            </a:r>
          </a:p>
          <a:p>
            <a:r>
              <a:rPr lang="en-US" i="1" dirty="0"/>
              <a:t>We ___________________ (</a:t>
            </a:r>
            <a:r>
              <a:rPr lang="en-US" b="1" i="1" dirty="0"/>
              <a:t>not be</a:t>
            </a:r>
            <a:r>
              <a:rPr lang="en-US" i="1" dirty="0"/>
              <a:t>) in time for the show if we don’t hurry! It’s almost eight now</a:t>
            </a:r>
            <a:r>
              <a:rPr lang="en-US" i="1" dirty="0" smtClean="0"/>
              <a:t>!</a:t>
            </a:r>
          </a:p>
          <a:p>
            <a:endParaRPr lang="en-US" dirty="0"/>
          </a:p>
          <a:p>
            <a:r>
              <a:rPr lang="en-US" i="1" dirty="0"/>
              <a:t>There seems to be a traffic jam further up that road, se we </a:t>
            </a:r>
            <a:r>
              <a:rPr lang="en-US" i="1" dirty="0" smtClean="0"/>
              <a:t>______________ </a:t>
            </a:r>
            <a:r>
              <a:rPr lang="en-US" i="1" dirty="0"/>
              <a:t>(</a:t>
            </a:r>
            <a:r>
              <a:rPr lang="en-US" b="1" i="1" dirty="0"/>
              <a:t>take</a:t>
            </a:r>
            <a:r>
              <a:rPr lang="en-US" i="1" dirty="0"/>
              <a:t>) the other one</a:t>
            </a:r>
            <a:r>
              <a:rPr lang="en-US" dirty="0"/>
              <a:t>.</a:t>
            </a:r>
          </a:p>
          <a:p>
            <a:r>
              <a:rPr lang="en-US" i="1" dirty="0"/>
              <a:t>The cat has been acting weird for a few days so I </a:t>
            </a:r>
            <a:r>
              <a:rPr lang="en-US" i="1" dirty="0" smtClean="0"/>
              <a:t>______________________ </a:t>
            </a:r>
            <a:r>
              <a:rPr lang="en-US" i="1" dirty="0"/>
              <a:t>(</a:t>
            </a:r>
            <a:r>
              <a:rPr lang="en-US" b="1" i="1" dirty="0"/>
              <a:t>take</a:t>
            </a:r>
            <a:r>
              <a:rPr lang="en-US" i="1" dirty="0"/>
              <a:t>) it to the vet</a:t>
            </a:r>
            <a:r>
              <a:rPr lang="en-US" dirty="0"/>
              <a:t>.</a:t>
            </a:r>
          </a:p>
          <a:p>
            <a:r>
              <a:rPr lang="en-US" i="1" dirty="0"/>
              <a:t>She has bought some comic books for my brother. I’m sure he </a:t>
            </a:r>
            <a:r>
              <a:rPr lang="en-US" i="1" dirty="0" smtClean="0"/>
              <a:t>____________ </a:t>
            </a:r>
            <a:r>
              <a:rPr lang="en-US" i="1" dirty="0"/>
              <a:t>(</a:t>
            </a:r>
            <a:r>
              <a:rPr lang="en-US" b="1" i="1" dirty="0"/>
              <a:t>like</a:t>
            </a:r>
            <a:r>
              <a:rPr lang="en-US" i="1" dirty="0"/>
              <a:t>) them</a:t>
            </a:r>
            <a:r>
              <a:rPr lang="en-US" dirty="0"/>
              <a:t>.</a:t>
            </a:r>
          </a:p>
          <a:p>
            <a:r>
              <a:rPr lang="en-US" i="1" dirty="0"/>
              <a:t>I ______________________ (</a:t>
            </a:r>
            <a:r>
              <a:rPr lang="en-US" b="1" i="1" dirty="0"/>
              <a:t>not</a:t>
            </a:r>
            <a:r>
              <a:rPr lang="en-US" i="1" dirty="0"/>
              <a:t> </a:t>
            </a:r>
            <a:r>
              <a:rPr lang="en-US" b="1" i="1" dirty="0"/>
              <a:t>clean</a:t>
            </a:r>
            <a:r>
              <a:rPr lang="en-US" i="1" dirty="0"/>
              <a:t>) up your mess again</a:t>
            </a:r>
            <a:r>
              <a:rPr lang="en-US" dirty="0"/>
              <a:t>.</a:t>
            </a:r>
          </a:p>
          <a:p>
            <a:r>
              <a:rPr lang="en-US" i="1" dirty="0"/>
              <a:t>Watch out! You ___________________ (</a:t>
            </a:r>
            <a:r>
              <a:rPr lang="en-US" b="1" i="1" dirty="0"/>
              <a:t>fall</a:t>
            </a:r>
            <a:r>
              <a:rPr lang="en-US" i="1" dirty="0"/>
              <a:t>) into that hole</a:t>
            </a:r>
            <a:r>
              <a:rPr lang="en-US" dirty="0"/>
              <a:t>.</a:t>
            </a:r>
          </a:p>
          <a:p>
            <a:r>
              <a:rPr lang="en-US" i="1" dirty="0"/>
              <a:t>This year I ___________________ (</a:t>
            </a:r>
            <a:r>
              <a:rPr lang="en-US" b="1" i="1" dirty="0"/>
              <a:t>win</a:t>
            </a:r>
            <a:r>
              <a:rPr lang="en-US" i="1" dirty="0"/>
              <a:t>) the lottery for sure, I have a hunch</a:t>
            </a:r>
            <a:r>
              <a:rPr lang="en-US" dirty="0"/>
              <a:t>.</a:t>
            </a:r>
          </a:p>
          <a:p>
            <a:pPr>
              <a:buNone/>
            </a:pPr>
            <a:endParaRPr lang="en-US" dirty="0"/>
          </a:p>
          <a:p>
            <a:endParaRPr lang="es-C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85728"/>
            <a:ext cx="8229600" cy="1428760"/>
          </a:xfrm>
        </p:spPr>
        <p:txBody>
          <a:bodyPr>
            <a:normAutofit fontScale="90000"/>
          </a:bodyPr>
          <a:lstStyle/>
          <a:p>
            <a:r>
              <a:rPr lang="en-US" dirty="0" err="1" smtClean="0"/>
              <a:t>Respuesta</a:t>
            </a:r>
            <a:r>
              <a:rPr lang="en-US" dirty="0" smtClean="0"/>
              <a:t/>
            </a:r>
            <a:br>
              <a:rPr lang="en-US" dirty="0" smtClean="0"/>
            </a:br>
            <a:endParaRPr lang="es-CO" dirty="0"/>
          </a:p>
        </p:txBody>
      </p:sp>
      <p:sp>
        <p:nvSpPr>
          <p:cNvPr id="3" name="2 Marcador de contenido"/>
          <p:cNvSpPr>
            <a:spLocks noGrp="1"/>
          </p:cNvSpPr>
          <p:nvPr>
            <p:ph idx="1"/>
          </p:nvPr>
        </p:nvSpPr>
        <p:spPr>
          <a:xfrm>
            <a:off x="457200" y="1214422"/>
            <a:ext cx="8229600" cy="4911741"/>
          </a:xfrm>
        </p:spPr>
        <p:txBody>
          <a:bodyPr>
            <a:normAutofit fontScale="55000" lnSpcReduction="20000"/>
          </a:bodyPr>
          <a:lstStyle/>
          <a:p>
            <a:pPr>
              <a:buNone/>
            </a:pPr>
            <a:endParaRPr lang="en-US" dirty="0"/>
          </a:p>
          <a:p>
            <a:r>
              <a:rPr lang="en-US" sz="3800" i="1" dirty="0"/>
              <a:t>I think we should stay at home. Look at those clouds, it </a:t>
            </a:r>
            <a:r>
              <a:rPr lang="en-US" sz="3800" b="1" i="1" dirty="0"/>
              <a:t>is going to rain</a:t>
            </a:r>
            <a:r>
              <a:rPr lang="en-US" sz="3800" i="1" dirty="0"/>
              <a:t>.</a:t>
            </a:r>
            <a:endParaRPr lang="en-US" sz="3800" dirty="0"/>
          </a:p>
          <a:p>
            <a:r>
              <a:rPr lang="en-US" sz="3800" i="1" smtClean="0"/>
              <a:t>C</a:t>
            </a:r>
            <a:r>
              <a:rPr lang="en-US" sz="3800" i="1" smtClean="0"/>
              <a:t>an’t  </a:t>
            </a:r>
            <a:r>
              <a:rPr lang="en-US" sz="3800" i="1" smtClean="0"/>
              <a:t>you </a:t>
            </a:r>
            <a:r>
              <a:rPr lang="en-US" sz="3800" i="1" smtClean="0"/>
              <a:t>open </a:t>
            </a:r>
            <a:r>
              <a:rPr lang="en-US" sz="3800" i="1" dirty="0"/>
              <a:t>the jar? Don’t worry, I’</a:t>
            </a:r>
            <a:r>
              <a:rPr lang="en-US" sz="3800" b="1" i="1" dirty="0"/>
              <a:t>ll</a:t>
            </a:r>
            <a:r>
              <a:rPr lang="en-US" sz="3800" i="1" dirty="0"/>
              <a:t> </a:t>
            </a:r>
            <a:r>
              <a:rPr lang="en-US" sz="3800" b="1" i="1" dirty="0"/>
              <a:t>open</a:t>
            </a:r>
            <a:r>
              <a:rPr lang="en-US" sz="3800" i="1" dirty="0"/>
              <a:t> it for you.</a:t>
            </a:r>
            <a:endParaRPr lang="en-US" sz="3800" dirty="0"/>
          </a:p>
          <a:p>
            <a:r>
              <a:rPr lang="en-US" sz="3800" i="1" dirty="0"/>
              <a:t>I’</a:t>
            </a:r>
            <a:r>
              <a:rPr lang="en-US" sz="3800" b="1" i="1" dirty="0"/>
              <a:t>m going to take / will take</a:t>
            </a:r>
            <a:r>
              <a:rPr lang="en-US" sz="3800" i="1" dirty="0"/>
              <a:t> my children to the theme park soon.</a:t>
            </a:r>
            <a:endParaRPr lang="en-US" sz="3800" dirty="0"/>
          </a:p>
          <a:p>
            <a:r>
              <a:rPr lang="en-US" sz="3800" i="1" dirty="0"/>
              <a:t>We </a:t>
            </a:r>
            <a:r>
              <a:rPr lang="en-US" sz="3800" b="1" i="1" dirty="0"/>
              <a:t>won’t</a:t>
            </a:r>
            <a:r>
              <a:rPr lang="en-US" sz="3800" i="1" dirty="0"/>
              <a:t> </a:t>
            </a:r>
            <a:r>
              <a:rPr lang="en-US" sz="3800" b="1" i="1" dirty="0"/>
              <a:t>be</a:t>
            </a:r>
            <a:r>
              <a:rPr lang="en-US" sz="3800" i="1" dirty="0"/>
              <a:t> in time for the show if we don’t hurry! It’s almost eight now!</a:t>
            </a:r>
            <a:endParaRPr lang="en-US" sz="3800" dirty="0"/>
          </a:p>
          <a:p>
            <a:r>
              <a:rPr lang="en-US" sz="3800" i="1" dirty="0"/>
              <a:t>There seems to be a traffic jam further up that road, so we</a:t>
            </a:r>
            <a:r>
              <a:rPr lang="en-US" sz="3800" b="1" i="1" dirty="0"/>
              <a:t>‘ll take / are going to take</a:t>
            </a:r>
            <a:r>
              <a:rPr lang="en-US" sz="3800" i="1" dirty="0"/>
              <a:t> the other one.</a:t>
            </a:r>
            <a:endParaRPr lang="en-US" sz="3800" dirty="0"/>
          </a:p>
          <a:p>
            <a:r>
              <a:rPr lang="en-US" sz="3800" i="1" dirty="0"/>
              <a:t>The cat has been acting weird for a few days so I</a:t>
            </a:r>
            <a:r>
              <a:rPr lang="en-US" sz="3800" b="1" i="1" dirty="0"/>
              <a:t>‘m going to take</a:t>
            </a:r>
            <a:r>
              <a:rPr lang="en-US" sz="3800" i="1" dirty="0"/>
              <a:t> it to the vet.</a:t>
            </a:r>
            <a:endParaRPr lang="en-US" sz="3800" dirty="0"/>
          </a:p>
          <a:p>
            <a:r>
              <a:rPr lang="en-US" sz="3800" i="1" dirty="0"/>
              <a:t>She has bought some comic books for my brother. I’m sure he’</a:t>
            </a:r>
            <a:r>
              <a:rPr lang="en-US" sz="3800" b="1" i="1" dirty="0"/>
              <a:t>ll like</a:t>
            </a:r>
            <a:r>
              <a:rPr lang="en-US" sz="3800" i="1" dirty="0"/>
              <a:t> them.</a:t>
            </a:r>
            <a:endParaRPr lang="en-US" sz="3800" dirty="0"/>
          </a:p>
          <a:p>
            <a:r>
              <a:rPr lang="en-US" sz="3800" i="1" dirty="0"/>
              <a:t>I</a:t>
            </a:r>
            <a:r>
              <a:rPr lang="en-US" sz="3800" b="1" i="1" dirty="0"/>
              <a:t>‘m not going to clean / won’t clean</a:t>
            </a:r>
            <a:r>
              <a:rPr lang="en-US" sz="3800" i="1" dirty="0"/>
              <a:t> up your mess again.</a:t>
            </a:r>
            <a:endParaRPr lang="en-US" sz="3800" dirty="0"/>
          </a:p>
          <a:p>
            <a:r>
              <a:rPr lang="en-US" sz="3800" i="1" dirty="0"/>
              <a:t>Watch out! You’</a:t>
            </a:r>
            <a:r>
              <a:rPr lang="en-US" sz="3800" b="1" i="1" dirty="0"/>
              <a:t>re going to fall /’</a:t>
            </a:r>
            <a:r>
              <a:rPr lang="en-US" sz="3800" b="1" i="1" dirty="0" err="1"/>
              <a:t>ll</a:t>
            </a:r>
            <a:r>
              <a:rPr lang="en-US" sz="3800" b="1" i="1" dirty="0"/>
              <a:t> fall</a:t>
            </a:r>
            <a:r>
              <a:rPr lang="en-US" sz="3800" i="1" dirty="0"/>
              <a:t> into that hole.</a:t>
            </a:r>
            <a:endParaRPr lang="en-US" sz="3800" dirty="0"/>
          </a:p>
          <a:p>
            <a:r>
              <a:rPr lang="en-US" sz="3800" i="1" dirty="0"/>
              <a:t>This year </a:t>
            </a:r>
            <a:r>
              <a:rPr lang="en-US" sz="3800" b="1" i="1" dirty="0"/>
              <a:t>I’ll win</a:t>
            </a:r>
            <a:r>
              <a:rPr lang="en-US" sz="3800" i="1" dirty="0"/>
              <a:t> the lottery for sure, I have a hunch.</a:t>
            </a:r>
            <a:endParaRPr lang="en-US" sz="3800"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204</Words>
  <Application>Microsoft Office PowerPoint</Application>
  <PresentationFormat>Presentación en pantalla (4:3)</PresentationFormat>
  <Paragraphs>33</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Si te fijas, el uso del futuro con will y going to se resume a nuestra necesidad de hablar de: Predicciones o sucesos que creemos que pasarán. Decisiones que tomamos sobre la marcha. Acontecimientos que sabemos con certeza que se producirán. </vt:lpstr>
      <vt:lpstr>Otros usos de will Hay otros contextos en los que solo puede utilizarse «will»: Predicciones basadas en algo que no estamos percibiendo en el momento. Primer condicional. Decisiones tomadas en el momento. Demostrar disposición a hacer algo u ofrecer ayuda. Pero la mejor  manera de aprender a usar cada forma donde corresponde, es ponerlo en práctica. Repásate lo que necesites y prueba a hacer estos ejercicios. Tienes las respuestas al final. Recuerda que, en los casos en los que haya más de una opción válida, el significado cambiará según la estructura que elijas. Good luck!</vt:lpstr>
      <vt:lpstr>Ejercicios will y going to</vt:lpstr>
      <vt:lpstr>Respuesta </vt:lpstr>
    </vt:vector>
  </TitlesOfParts>
  <Company>Windows XP Titan Ultimate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 te fijas, el uso del futuro con will y going to se resume a nuestra necesidad de hablar de: Predicciones o sucesos que creemos que pasarán. Decisiones que tomamos sobre la marcha. Acontecimientos que sabemos con certeza que se producirán.</dc:title>
  <dc:creator>lenovo</dc:creator>
  <cp:lastModifiedBy>lenovo</cp:lastModifiedBy>
  <cp:revision>4</cp:revision>
  <dcterms:created xsi:type="dcterms:W3CDTF">2020-05-22T00:36:23Z</dcterms:created>
  <dcterms:modified xsi:type="dcterms:W3CDTF">2020-05-22T15:07:07Z</dcterms:modified>
</cp:coreProperties>
</file>