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C2D5-8BED-4F85-A3B2-1084B3074928}" type="datetimeFigureOut">
              <a:rPr lang="es-CO" smtClean="0"/>
              <a:t>13/05/2020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EA48-5BD0-4AAD-B114-57FE2A55ED0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/>
          <a:lstStyle/>
          <a:p>
            <a:r>
              <a:rPr lang="es-CO" dirty="0" smtClean="0"/>
              <a:t>PLANNING MY FREE-TIME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GRAMMAR STURCTURES OF FUTURE:</a:t>
            </a:r>
          </a:p>
          <a:p>
            <a:r>
              <a:rPr lang="es-CO" dirty="0" smtClean="0"/>
              <a:t>…GOING TO: </a:t>
            </a:r>
            <a:r>
              <a:rPr lang="es-CO" dirty="0"/>
              <a:t>ú</a:t>
            </a:r>
            <a:r>
              <a:rPr lang="es-CO" dirty="0" smtClean="0"/>
              <a:t>salo para expresar planes a corto plazo, como voy a ir a la playa, voy a preparar X alimento, </a:t>
            </a:r>
          </a:p>
          <a:p>
            <a:endParaRPr lang="es-CO" dirty="0" smtClean="0"/>
          </a:p>
          <a:p>
            <a:r>
              <a:rPr lang="es-CO" dirty="0" smtClean="0"/>
              <a:t>… WILL:  es un auxiliar que indica acciones futuras, más no predicciones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GOING TO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883153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SE NECESITA DE VERBO AUXILIAR  “TO BE”  GOING TO Y DE VERBO PRINCIPAL. VEAMOS=  </a:t>
            </a:r>
            <a:r>
              <a:rPr lang="es-CO" dirty="0" smtClean="0">
                <a:solidFill>
                  <a:srgbClr val="0070C0"/>
                </a:solidFill>
              </a:rPr>
              <a:t>TO BE:</a:t>
            </a: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   I</a:t>
            </a:r>
            <a:r>
              <a:rPr lang="es-CO" dirty="0" smtClean="0">
                <a:solidFill>
                  <a:srgbClr val="FF0000"/>
                </a:solidFill>
              </a:rPr>
              <a:t>    </a:t>
            </a:r>
            <a:r>
              <a:rPr lang="es-CO" dirty="0" smtClean="0"/>
              <a:t>(yo) </a:t>
            </a:r>
            <a:r>
              <a:rPr lang="es-CO" dirty="0" smtClean="0">
                <a:solidFill>
                  <a:srgbClr val="00B0F0"/>
                </a:solidFill>
              </a:rPr>
              <a:t>AM</a:t>
            </a:r>
            <a:r>
              <a:rPr lang="es-CO" dirty="0" smtClean="0"/>
              <a:t>    I AM  = I´M  </a:t>
            </a:r>
            <a:r>
              <a:rPr lang="es-CO" sz="4100" dirty="0" smtClean="0"/>
              <a:t>+ </a:t>
            </a:r>
            <a:r>
              <a:rPr lang="es-CO" sz="2800" dirty="0" smtClean="0">
                <a:solidFill>
                  <a:srgbClr val="FF0000"/>
                </a:solidFill>
              </a:rPr>
              <a:t>GOING TO  </a:t>
            </a:r>
            <a:r>
              <a:rPr lang="es-CO" sz="4100" dirty="0" smtClean="0"/>
              <a:t>+ verbo principal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YOU</a:t>
            </a:r>
            <a:r>
              <a:rPr lang="es-CO" dirty="0" smtClean="0"/>
              <a:t> (usted-s)               YOU ARE = YOU´RE  </a:t>
            </a: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WE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(nosotros) </a:t>
            </a:r>
            <a:r>
              <a:rPr lang="es-CO" dirty="0" smtClean="0">
                <a:solidFill>
                  <a:srgbClr val="00B0F0"/>
                </a:solidFill>
              </a:rPr>
              <a:t>ARE</a:t>
            </a:r>
            <a:r>
              <a:rPr lang="es-CO" dirty="0" smtClean="0"/>
              <a:t>       WE ARE =  WE´RE     </a:t>
            </a:r>
            <a:r>
              <a:rPr lang="es-CO" sz="4100" dirty="0" smtClean="0"/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GOING TO</a:t>
            </a:r>
            <a:r>
              <a:rPr lang="es-CO" sz="4100" dirty="0">
                <a:solidFill>
                  <a:srgbClr val="FF0000"/>
                </a:solidFill>
              </a:rPr>
              <a:t> </a:t>
            </a:r>
            <a:r>
              <a:rPr lang="es-CO" sz="4100" dirty="0" smtClean="0"/>
              <a:t>+ </a:t>
            </a:r>
            <a:r>
              <a:rPr lang="es-CO" sz="2400" b="1" dirty="0" smtClean="0"/>
              <a:t>VERB</a:t>
            </a:r>
            <a:endParaRPr lang="es-CO" sz="4100" b="1" dirty="0" smtClean="0"/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THEY</a:t>
            </a:r>
            <a:r>
              <a:rPr lang="es-CO" dirty="0" smtClean="0"/>
              <a:t>( ELLOS)                THEY ARE= THEY´RE</a:t>
            </a:r>
          </a:p>
          <a:p>
            <a:pPr>
              <a:buNone/>
            </a:pPr>
            <a:endParaRPr lang="es-CO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 SHE </a:t>
            </a:r>
            <a:r>
              <a:rPr lang="es-CO" dirty="0" smtClean="0"/>
              <a:t>(ELLA)        SHE IS = SHE´S   </a:t>
            </a:r>
            <a:endParaRPr lang="es-CO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s-CO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CO" dirty="0" smtClean="0">
                <a:solidFill>
                  <a:srgbClr val="00B050"/>
                </a:solidFill>
              </a:rPr>
              <a:t>HE   </a:t>
            </a:r>
            <a:r>
              <a:rPr lang="es-CO" dirty="0" smtClean="0"/>
              <a:t>(ÉL)     </a:t>
            </a:r>
            <a:r>
              <a:rPr lang="es-CO" sz="3800" dirty="0" smtClean="0">
                <a:solidFill>
                  <a:srgbClr val="00B0F0"/>
                </a:solidFill>
              </a:rPr>
              <a:t>IS </a:t>
            </a:r>
            <a:r>
              <a:rPr lang="es-CO" dirty="0" smtClean="0"/>
              <a:t>  HE IS    =  HE´S      </a:t>
            </a:r>
            <a:r>
              <a:rPr lang="es-CO" dirty="0" smtClean="0">
                <a:solidFill>
                  <a:srgbClr val="FF0000"/>
                </a:solidFill>
              </a:rPr>
              <a:t>GOING TO </a:t>
            </a:r>
            <a:r>
              <a:rPr lang="es-CO" sz="4100" dirty="0" smtClean="0"/>
              <a:t>+ </a:t>
            </a:r>
            <a:r>
              <a:rPr lang="es-CO" sz="3600" dirty="0" smtClean="0"/>
              <a:t>VERB</a:t>
            </a: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 IT     </a:t>
            </a:r>
            <a:r>
              <a:rPr lang="es-CO" dirty="0" smtClean="0"/>
              <a:t>(ESO)          IT IS    =   IT´S</a:t>
            </a:r>
            <a:endParaRPr lang="es-CO" dirty="0"/>
          </a:p>
          <a:p>
            <a:pPr>
              <a:buNone/>
            </a:pP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           </a:t>
            </a:r>
            <a:endParaRPr lang="es-CO" dirty="0"/>
          </a:p>
        </p:txBody>
      </p:sp>
      <p:sp>
        <p:nvSpPr>
          <p:cNvPr id="15" name="14 Cerrar llave"/>
          <p:cNvSpPr/>
          <p:nvPr/>
        </p:nvSpPr>
        <p:spPr>
          <a:xfrm flipH="1">
            <a:off x="3071802" y="2714620"/>
            <a:ext cx="71438" cy="12144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errar llave"/>
          <p:cNvSpPr/>
          <p:nvPr/>
        </p:nvSpPr>
        <p:spPr>
          <a:xfrm flipH="1">
            <a:off x="2357422" y="4286256"/>
            <a:ext cx="71438" cy="1214446"/>
          </a:xfrm>
          <a:prstGeom prst="rightBrace">
            <a:avLst>
              <a:gd name="adj1" fmla="val 38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Cerrar llave"/>
          <p:cNvSpPr/>
          <p:nvPr/>
        </p:nvSpPr>
        <p:spPr>
          <a:xfrm>
            <a:off x="2143108" y="1857364"/>
            <a:ext cx="214314" cy="5715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Abrir llave"/>
          <p:cNvSpPr/>
          <p:nvPr/>
        </p:nvSpPr>
        <p:spPr>
          <a:xfrm>
            <a:off x="5857884" y="2786058"/>
            <a:ext cx="214314" cy="121444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Abrir llave"/>
          <p:cNvSpPr/>
          <p:nvPr/>
        </p:nvSpPr>
        <p:spPr>
          <a:xfrm>
            <a:off x="4429124" y="4357694"/>
            <a:ext cx="214314" cy="11287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00B050"/>
                </a:solidFill>
              </a:rPr>
              <a:t>SUBJECT</a:t>
            </a:r>
            <a:r>
              <a:rPr lang="es-CO" dirty="0" smtClean="0"/>
              <a:t> + </a:t>
            </a:r>
            <a:r>
              <a:rPr lang="es-CO" dirty="0" smtClean="0">
                <a:solidFill>
                  <a:srgbClr val="00B0F0"/>
                </a:solidFill>
              </a:rPr>
              <a:t>TO BE </a:t>
            </a:r>
            <a:r>
              <a:rPr lang="es-CO" dirty="0" smtClean="0"/>
              <a:t>+ </a:t>
            </a:r>
            <a:r>
              <a:rPr lang="es-CO" dirty="0" smtClean="0">
                <a:solidFill>
                  <a:srgbClr val="FF0000"/>
                </a:solidFill>
              </a:rPr>
              <a:t>GOING TO </a:t>
            </a:r>
            <a:r>
              <a:rPr lang="es-CO" dirty="0" smtClean="0"/>
              <a:t>+ </a:t>
            </a:r>
            <a:r>
              <a:rPr lang="es-CO" dirty="0" smtClean="0">
                <a:solidFill>
                  <a:srgbClr val="FFC000"/>
                </a:solidFill>
              </a:rPr>
              <a:t>VERB</a:t>
            </a:r>
            <a:r>
              <a:rPr lang="es-CO" dirty="0">
                <a:solidFill>
                  <a:srgbClr val="FFC000"/>
                </a:solidFill>
              </a:rPr>
              <a:t> </a:t>
            </a:r>
            <a:r>
              <a:rPr lang="es-CO" dirty="0" smtClean="0"/>
              <a:t>+ </a:t>
            </a:r>
            <a:r>
              <a:rPr lang="es-CO" dirty="0" smtClean="0">
                <a:solidFill>
                  <a:srgbClr val="7030A0"/>
                </a:solidFill>
              </a:rPr>
              <a:t>COMPLEMENT</a:t>
            </a:r>
            <a:endParaRPr lang="es-CO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EXAMPLES:</a:t>
            </a: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I</a:t>
            </a:r>
            <a:r>
              <a:rPr lang="es-CO" dirty="0" smtClean="0">
                <a:solidFill>
                  <a:srgbClr val="00B0F0"/>
                </a:solidFill>
              </a:rPr>
              <a:t>´M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GOING TO </a:t>
            </a:r>
            <a:r>
              <a:rPr lang="es-CO" dirty="0" smtClean="0">
                <a:solidFill>
                  <a:srgbClr val="FFC000"/>
                </a:solidFill>
              </a:rPr>
              <a:t>PREPARE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MY BREAKFAST!</a:t>
            </a:r>
          </a:p>
          <a:p>
            <a:pPr>
              <a:buNone/>
            </a:pPr>
            <a:endParaRPr lang="es-CO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s-CO" dirty="0" smtClean="0">
                <a:solidFill>
                  <a:srgbClr val="00B050"/>
                </a:solidFill>
              </a:rPr>
              <a:t>YOU</a:t>
            </a:r>
            <a:r>
              <a:rPr lang="es-CO" dirty="0" smtClean="0">
                <a:solidFill>
                  <a:srgbClr val="00B0F0"/>
                </a:solidFill>
              </a:rPr>
              <a:t>´RE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smtClean="0">
                <a:solidFill>
                  <a:srgbClr val="FF0000"/>
                </a:solidFill>
              </a:rPr>
              <a:t>GOING TO </a:t>
            </a:r>
            <a:r>
              <a:rPr lang="es-CO" dirty="0" smtClean="0">
                <a:solidFill>
                  <a:srgbClr val="FFC000"/>
                </a:solidFill>
              </a:rPr>
              <a:t>GO </a:t>
            </a:r>
            <a:r>
              <a:rPr lang="es-CO" dirty="0" smtClean="0">
                <a:solidFill>
                  <a:srgbClr val="7030A0"/>
                </a:solidFill>
              </a:rPr>
              <a:t>TO THE MOVIES.</a:t>
            </a:r>
          </a:p>
          <a:p>
            <a:pPr>
              <a:buNone/>
            </a:pPr>
            <a:endParaRPr lang="es-CO" sz="28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s-CO" sz="2800" dirty="0" smtClean="0">
                <a:solidFill>
                  <a:srgbClr val="00B050"/>
                </a:solidFill>
              </a:rPr>
              <a:t>MY FAMILY AND ME </a:t>
            </a:r>
            <a:r>
              <a:rPr lang="es-CO" sz="2800" dirty="0" smtClean="0">
                <a:solidFill>
                  <a:srgbClr val="00B0F0"/>
                </a:solidFill>
              </a:rPr>
              <a:t>ARE</a:t>
            </a:r>
            <a:r>
              <a:rPr lang="es-CO" sz="2800" dirty="0" smtClean="0"/>
              <a:t> </a:t>
            </a:r>
            <a:r>
              <a:rPr lang="es-CO" sz="2800" dirty="0" smtClean="0">
                <a:solidFill>
                  <a:srgbClr val="FF0000"/>
                </a:solidFill>
              </a:rPr>
              <a:t>GOING TO </a:t>
            </a:r>
            <a:r>
              <a:rPr lang="es-CO" sz="2800" dirty="0" smtClean="0">
                <a:solidFill>
                  <a:srgbClr val="FFC000"/>
                </a:solidFill>
              </a:rPr>
              <a:t>STAY</a:t>
            </a:r>
            <a:r>
              <a:rPr lang="es-CO" sz="2800" dirty="0" smtClean="0"/>
              <a:t> </a:t>
            </a:r>
            <a:r>
              <a:rPr lang="es-CO" sz="2800" dirty="0" smtClean="0">
                <a:solidFill>
                  <a:srgbClr val="7030A0"/>
                </a:solidFill>
              </a:rPr>
              <a:t>AT HOME.</a:t>
            </a:r>
          </a:p>
          <a:p>
            <a:pPr>
              <a:buNone/>
            </a:pPr>
            <a:endParaRPr lang="es-CO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s-CO" sz="2800" dirty="0" smtClean="0">
                <a:solidFill>
                  <a:srgbClr val="00B050"/>
                </a:solidFill>
              </a:rPr>
              <a:t>WE</a:t>
            </a:r>
            <a:r>
              <a:rPr lang="es-CO" sz="2800" dirty="0" smtClean="0">
                <a:solidFill>
                  <a:srgbClr val="00B0F0"/>
                </a:solidFill>
              </a:rPr>
              <a:t>´RE </a:t>
            </a:r>
            <a:r>
              <a:rPr lang="es-CO" sz="2800" dirty="0" smtClean="0">
                <a:solidFill>
                  <a:srgbClr val="FF0000"/>
                </a:solidFill>
              </a:rPr>
              <a:t>GOING TO </a:t>
            </a:r>
            <a:r>
              <a:rPr lang="es-CO" sz="2800" dirty="0" smtClean="0">
                <a:solidFill>
                  <a:srgbClr val="FFC000"/>
                </a:solidFill>
              </a:rPr>
              <a:t>LISTEN</a:t>
            </a:r>
            <a:r>
              <a:rPr lang="es-CO" sz="2800" dirty="0" smtClean="0"/>
              <a:t> </a:t>
            </a:r>
            <a:r>
              <a:rPr lang="es-CO" sz="2800" dirty="0" smtClean="0">
                <a:solidFill>
                  <a:srgbClr val="7030A0"/>
                </a:solidFill>
              </a:rPr>
              <a:t>TO</a:t>
            </a:r>
            <a:r>
              <a:rPr lang="es-CO" sz="2800" dirty="0" smtClean="0"/>
              <a:t> </a:t>
            </a:r>
            <a:r>
              <a:rPr lang="es-CO" sz="2800" dirty="0" smtClean="0">
                <a:solidFill>
                  <a:srgbClr val="7030A0"/>
                </a:solidFill>
              </a:rPr>
              <a:t>THE ENGLISH CLASS.</a:t>
            </a:r>
            <a:endParaRPr lang="es-CO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WILL 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Como auxiliar modal, acompañado de un </a:t>
            </a:r>
            <a:r>
              <a:rPr lang="es-CO" dirty="0" smtClean="0">
                <a:solidFill>
                  <a:srgbClr val="00B0F0"/>
                </a:solidFill>
              </a:rPr>
              <a:t>verbo</a:t>
            </a:r>
            <a:r>
              <a:rPr lang="es-CO" dirty="0" smtClean="0"/>
              <a:t>, se utiliza  para expresar una decisión tomada al momento de hablar,  intenciones futuras. </a:t>
            </a:r>
          </a:p>
          <a:p>
            <a:r>
              <a:rPr lang="es-CO" dirty="0" smtClean="0"/>
              <a:t>Por si solo es un sustantivo y significa voluntad.</a:t>
            </a:r>
          </a:p>
          <a:p>
            <a:pPr>
              <a:buNone/>
            </a:pPr>
            <a:r>
              <a:rPr lang="es-CO" dirty="0" smtClean="0"/>
              <a:t>Veamos:</a:t>
            </a:r>
          </a:p>
          <a:p>
            <a:pPr>
              <a:buNone/>
            </a:pPr>
            <a:r>
              <a:rPr lang="es-CO" dirty="0" smtClean="0"/>
              <a:t> - </a:t>
            </a:r>
            <a:r>
              <a:rPr lang="es-CO" dirty="0" smtClean="0">
                <a:solidFill>
                  <a:srgbClr val="00B050"/>
                </a:solidFill>
              </a:rPr>
              <a:t>I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will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00B0F0"/>
                </a:solidFill>
              </a:rPr>
              <a:t>help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00B050"/>
                </a:solidFill>
              </a:rPr>
              <a:t>you</a:t>
            </a:r>
            <a:r>
              <a:rPr lang="es-CO" dirty="0" smtClean="0"/>
              <a:t>, Te ayudaré.</a:t>
            </a:r>
          </a:p>
          <a:p>
            <a:pPr>
              <a:buNone/>
            </a:pPr>
            <a:r>
              <a:rPr lang="es-CO" dirty="0" smtClean="0"/>
              <a:t> - </a:t>
            </a:r>
            <a:r>
              <a:rPr lang="es-CO" dirty="0" smtClean="0">
                <a:solidFill>
                  <a:srgbClr val="00B050"/>
                </a:solidFill>
              </a:rPr>
              <a:t>I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00B0F0"/>
                </a:solidFill>
              </a:rPr>
              <a:t>have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00B0F0"/>
                </a:solidFill>
              </a:rPr>
              <a:t>represented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7030A0"/>
                </a:solidFill>
              </a:rPr>
              <a:t>the</a:t>
            </a:r>
            <a:r>
              <a:rPr lang="es-CO" dirty="0" smtClean="0">
                <a:solidFill>
                  <a:srgbClr val="7030A0"/>
                </a:solidFill>
              </a:rPr>
              <a:t> </a:t>
            </a:r>
            <a:r>
              <a:rPr lang="es-CO" dirty="0" err="1" smtClean="0">
                <a:solidFill>
                  <a:srgbClr val="7030A0"/>
                </a:solidFill>
              </a:rPr>
              <a:t>will</a:t>
            </a:r>
            <a:r>
              <a:rPr lang="es-CO" dirty="0" smtClean="0">
                <a:solidFill>
                  <a:srgbClr val="7030A0"/>
                </a:solidFill>
              </a:rPr>
              <a:t> of </a:t>
            </a:r>
            <a:r>
              <a:rPr lang="es-CO" dirty="0" err="1" smtClean="0">
                <a:solidFill>
                  <a:srgbClr val="7030A0"/>
                </a:solidFill>
              </a:rPr>
              <a:t>the</a:t>
            </a:r>
            <a:r>
              <a:rPr lang="es-CO" dirty="0" smtClean="0">
                <a:solidFill>
                  <a:srgbClr val="7030A0"/>
                </a:solidFill>
              </a:rPr>
              <a:t> </a:t>
            </a:r>
            <a:r>
              <a:rPr lang="es-CO" dirty="0" err="1" smtClean="0">
                <a:solidFill>
                  <a:srgbClr val="7030A0"/>
                </a:solidFill>
              </a:rPr>
              <a:t>people</a:t>
            </a:r>
            <a:r>
              <a:rPr lang="es-CO" dirty="0" smtClean="0"/>
              <a:t>. He representado la </a:t>
            </a:r>
            <a:r>
              <a:rPr lang="es-CO" dirty="0" smtClean="0">
                <a:solidFill>
                  <a:srgbClr val="7030A0"/>
                </a:solidFill>
              </a:rPr>
              <a:t>voluntad</a:t>
            </a:r>
            <a:r>
              <a:rPr lang="es-CO" dirty="0" smtClean="0"/>
              <a:t> de la gente.</a:t>
            </a:r>
          </a:p>
          <a:p>
            <a:pPr>
              <a:buNone/>
            </a:pPr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 smtClean="0">
                <a:solidFill>
                  <a:srgbClr val="00B050"/>
                </a:solidFill>
              </a:rPr>
              <a:t>Subject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smtClean="0"/>
              <a:t> + </a:t>
            </a:r>
            <a:r>
              <a:rPr lang="es-CO" dirty="0" err="1" smtClean="0">
                <a:solidFill>
                  <a:srgbClr val="FF0000"/>
                </a:solidFill>
              </a:rPr>
              <a:t>will</a:t>
            </a:r>
            <a:r>
              <a:rPr lang="es-CO" dirty="0" smtClean="0"/>
              <a:t>+ </a:t>
            </a:r>
            <a:r>
              <a:rPr lang="es-CO" dirty="0" err="1" smtClean="0">
                <a:solidFill>
                  <a:srgbClr val="00B0F0"/>
                </a:solidFill>
              </a:rPr>
              <a:t>verb</a:t>
            </a:r>
            <a:r>
              <a:rPr lang="es-CO" dirty="0" smtClean="0"/>
              <a:t> + </a:t>
            </a:r>
            <a:r>
              <a:rPr lang="es-CO" dirty="0" err="1" smtClean="0">
                <a:solidFill>
                  <a:srgbClr val="7030A0"/>
                </a:solidFill>
              </a:rPr>
              <a:t>complement</a:t>
            </a:r>
            <a:r>
              <a:rPr lang="es-CO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B050"/>
                </a:solidFill>
              </a:rPr>
              <a:t>MARY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WILL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F0"/>
                </a:solidFill>
              </a:rPr>
              <a:t>HELP </a:t>
            </a:r>
            <a:r>
              <a:rPr lang="es-CO" dirty="0" smtClean="0">
                <a:solidFill>
                  <a:srgbClr val="00B050"/>
                </a:solidFill>
              </a:rPr>
              <a:t>YOU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WITH YOURS CHORES.</a:t>
            </a:r>
          </a:p>
          <a:p>
            <a:r>
              <a:rPr lang="es-CO" dirty="0" smtClean="0">
                <a:solidFill>
                  <a:srgbClr val="00B050"/>
                </a:solidFill>
              </a:rPr>
              <a:t>MY FATHER </a:t>
            </a:r>
            <a:r>
              <a:rPr lang="es-CO" dirty="0" smtClean="0">
                <a:solidFill>
                  <a:srgbClr val="FF0000"/>
                </a:solidFill>
              </a:rPr>
              <a:t>WILL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F0"/>
                </a:solidFill>
              </a:rPr>
              <a:t>RUN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IN THE NEXT COMPETITION.</a:t>
            </a:r>
          </a:p>
          <a:p>
            <a:r>
              <a:rPr lang="es-CO" dirty="0" smtClean="0">
                <a:solidFill>
                  <a:srgbClr val="7030A0"/>
                </a:solidFill>
              </a:rPr>
              <a:t>TOMORROW, </a:t>
            </a:r>
            <a:r>
              <a:rPr lang="es-CO" dirty="0" smtClean="0">
                <a:solidFill>
                  <a:srgbClr val="00B050"/>
                </a:solidFill>
              </a:rPr>
              <a:t>I </a:t>
            </a:r>
            <a:r>
              <a:rPr lang="es-CO" dirty="0" smtClean="0">
                <a:solidFill>
                  <a:srgbClr val="FF0000"/>
                </a:solidFill>
              </a:rPr>
              <a:t>WILL </a:t>
            </a:r>
            <a:r>
              <a:rPr lang="es-CO" dirty="0" smtClean="0">
                <a:solidFill>
                  <a:srgbClr val="00B0F0"/>
                </a:solidFill>
              </a:rPr>
              <a:t>TEACH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OTHER TOPIC.</a:t>
            </a:r>
            <a:r>
              <a:rPr lang="es-CO" dirty="0" smtClean="0"/>
              <a:t> Puedes utilizar formas contrastadas: </a:t>
            </a:r>
            <a:r>
              <a:rPr lang="es-CO" dirty="0" err="1" smtClean="0">
                <a:solidFill>
                  <a:srgbClr val="FF0000"/>
                </a:solidFill>
              </a:rPr>
              <a:t>I´ll</a:t>
            </a:r>
            <a:r>
              <a:rPr lang="es-CO" dirty="0" smtClean="0"/>
              <a:t> con los pronombres. </a:t>
            </a:r>
            <a:r>
              <a:rPr lang="es-CO" dirty="0" smtClean="0">
                <a:solidFill>
                  <a:srgbClr val="00B050"/>
                </a:solidFill>
              </a:rPr>
              <a:t>SHE</a:t>
            </a:r>
            <a:r>
              <a:rPr lang="es-CO" dirty="0" smtClean="0">
                <a:solidFill>
                  <a:srgbClr val="FF0000"/>
                </a:solidFill>
              </a:rPr>
              <a:t>´LL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F0"/>
                </a:solidFill>
              </a:rPr>
              <a:t>HELP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YOU</a:t>
            </a:r>
            <a:r>
              <a:rPr lang="es-CO" dirty="0" smtClean="0">
                <a:solidFill>
                  <a:srgbClr val="7030A0"/>
                </a:solidFill>
              </a:rPr>
              <a:t>…</a:t>
            </a:r>
          </a:p>
          <a:p>
            <a:r>
              <a:rPr lang="es-CO" dirty="0" smtClean="0"/>
              <a:t>Para la tercera persona, </a:t>
            </a:r>
            <a:r>
              <a:rPr lang="es-CO" dirty="0" smtClean="0">
                <a:solidFill>
                  <a:srgbClr val="0070C0"/>
                </a:solidFill>
              </a:rPr>
              <a:t>no se requiere </a:t>
            </a:r>
            <a:r>
              <a:rPr lang="es-CO" dirty="0" smtClean="0"/>
              <a:t>colocar  la </a:t>
            </a:r>
            <a:r>
              <a:rPr lang="es-CO" dirty="0" smtClean="0">
                <a:solidFill>
                  <a:srgbClr val="00B0F0"/>
                </a:solidFill>
              </a:rPr>
              <a:t>S</a:t>
            </a:r>
            <a:r>
              <a:rPr lang="es-CO" dirty="0" smtClean="0"/>
              <a:t> o </a:t>
            </a:r>
            <a:r>
              <a:rPr lang="es-CO" dirty="0" smtClean="0">
                <a:solidFill>
                  <a:srgbClr val="00B0F0"/>
                </a:solidFill>
              </a:rPr>
              <a:t>Es</a:t>
            </a:r>
            <a:r>
              <a:rPr lang="es-CO" dirty="0" smtClean="0"/>
              <a:t> al verbo principal.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330</Words>
  <Application>Microsoft Office PowerPoint</Application>
  <PresentationFormat>Presentación en pantalla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PLANNING MY FREE-TIME</vt:lpstr>
      <vt:lpstr>GOING TO STRUCTURE</vt:lpstr>
      <vt:lpstr>SUBJECT + TO BE + GOING TO + VERB + COMPLEMENT</vt:lpstr>
      <vt:lpstr>WILL  STRUCTURE</vt:lpstr>
      <vt:lpstr>Subject  + will+ verb + complement.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MY FREE-TIME</dc:title>
  <dc:creator>lenovo</dc:creator>
  <cp:lastModifiedBy>lenovo</cp:lastModifiedBy>
  <cp:revision>15</cp:revision>
  <dcterms:created xsi:type="dcterms:W3CDTF">2020-05-13T20:02:52Z</dcterms:created>
  <dcterms:modified xsi:type="dcterms:W3CDTF">2020-05-13T22:23:58Z</dcterms:modified>
</cp:coreProperties>
</file>