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s-CO"/>
              <a:t>¿Qué acostumbra hacer en un centro comercial?</a:t>
            </a:r>
          </a:p>
          <a:p>
            <a:pPr>
              <a:defRPr/>
            </a:pPr>
            <a:endParaRPr lang="es-CO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s-CO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Hoja1!$A$2:$A$8</c:f>
              <c:strCache>
                <c:ptCount val="7"/>
                <c:pt idx="0">
                  <c:v>Conciertos </c:v>
                </c:pt>
                <c:pt idx="1">
                  <c:v>Ir a bancos </c:v>
                </c:pt>
                <c:pt idx="2">
                  <c:v>Diversón </c:v>
                </c:pt>
                <c:pt idx="3">
                  <c:v>Ir a cine</c:v>
                </c:pt>
                <c:pt idx="4">
                  <c:v>Caminar </c:v>
                </c:pt>
                <c:pt idx="5">
                  <c:v>Correr </c:v>
                </c:pt>
                <c:pt idx="6">
                  <c:v>Ir de compras </c:v>
                </c:pt>
              </c:strCache>
            </c:strRef>
          </c:cat>
          <c:val>
            <c:numRef>
              <c:f>Hoja1!$B$2:$B$8</c:f>
              <c:numCache>
                <c:formatCode>0%</c:formatCode>
                <c:ptCount val="7"/>
                <c:pt idx="0">
                  <c:v>0.05</c:v>
                </c:pt>
                <c:pt idx="1">
                  <c:v>0.05</c:v>
                </c:pt>
                <c:pt idx="2">
                  <c:v>0.1</c:v>
                </c:pt>
                <c:pt idx="3">
                  <c:v>0.15</c:v>
                </c:pt>
                <c:pt idx="4">
                  <c:v>0.2</c:v>
                </c:pt>
                <c:pt idx="5">
                  <c:v>0.15</c:v>
                </c:pt>
                <c:pt idx="6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F5-4A88-887E-B8CCACDE8047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Serie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Hoja1!$A$2:$A$8</c:f>
              <c:strCache>
                <c:ptCount val="7"/>
                <c:pt idx="0">
                  <c:v>Conciertos </c:v>
                </c:pt>
                <c:pt idx="1">
                  <c:v>Ir a bancos </c:v>
                </c:pt>
                <c:pt idx="2">
                  <c:v>Diversón </c:v>
                </c:pt>
                <c:pt idx="3">
                  <c:v>Ir a cine</c:v>
                </c:pt>
                <c:pt idx="4">
                  <c:v>Caminar </c:v>
                </c:pt>
                <c:pt idx="5">
                  <c:v>Correr </c:v>
                </c:pt>
                <c:pt idx="6">
                  <c:v>Ir de compras </c:v>
                </c:pt>
              </c:strCache>
            </c:strRef>
          </c:cat>
          <c:val>
            <c:numRef>
              <c:f>Hoja1!$C$2:$C$8</c:f>
              <c:numCache>
                <c:formatCode>General</c:formatCode>
                <c:ptCount val="7"/>
              </c:numCache>
            </c:numRef>
          </c:val>
          <c:extLst>
            <c:ext xmlns:c16="http://schemas.microsoft.com/office/drawing/2014/chart" uri="{C3380CC4-5D6E-409C-BE32-E72D297353CC}">
              <c16:uniqueId val="{00000001-8AF5-4A88-887E-B8CCACDE8047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Serie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Hoja1!$A$2:$A$8</c:f>
              <c:strCache>
                <c:ptCount val="7"/>
                <c:pt idx="0">
                  <c:v>Conciertos </c:v>
                </c:pt>
                <c:pt idx="1">
                  <c:v>Ir a bancos </c:v>
                </c:pt>
                <c:pt idx="2">
                  <c:v>Diversón </c:v>
                </c:pt>
                <c:pt idx="3">
                  <c:v>Ir a cine</c:v>
                </c:pt>
                <c:pt idx="4">
                  <c:v>Caminar </c:v>
                </c:pt>
                <c:pt idx="5">
                  <c:v>Correr </c:v>
                </c:pt>
                <c:pt idx="6">
                  <c:v>Ir de compras </c:v>
                </c:pt>
              </c:strCache>
            </c:strRef>
          </c:cat>
          <c:val>
            <c:numRef>
              <c:f>Hoja1!$D$2:$D$8</c:f>
              <c:numCache>
                <c:formatCode>General</c:formatCode>
                <c:ptCount val="7"/>
              </c:numCache>
            </c:numRef>
          </c:val>
          <c:extLst>
            <c:ext xmlns:c16="http://schemas.microsoft.com/office/drawing/2014/chart" uri="{C3380CC4-5D6E-409C-BE32-E72D297353CC}">
              <c16:uniqueId val="{00000002-8AF5-4A88-887E-B8CCACDE80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80840352"/>
        <c:axId val="1380835776"/>
      </c:barChart>
      <c:catAx>
        <c:axId val="13808403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CO"/>
          </a:p>
        </c:txPr>
        <c:crossAx val="1380835776"/>
        <c:crosses val="autoZero"/>
        <c:auto val="1"/>
        <c:lblAlgn val="ctr"/>
        <c:lblOffset val="100"/>
        <c:noMultiLvlLbl val="0"/>
      </c:catAx>
      <c:valAx>
        <c:axId val="138083577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s-CO"/>
          </a:p>
        </c:txPr>
        <c:crossAx val="13808403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>
          <a:latin typeface="Arial" panose="020B0604020202020204" pitchFamily="34" charset="0"/>
          <a:cs typeface="Arial" panose="020B0604020202020204" pitchFamily="34" charset="0"/>
        </a:defRPr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6/16/2020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6/16/2020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50820" y="1150511"/>
            <a:ext cx="9368187" cy="1785871"/>
          </a:xfrm>
        </p:spPr>
        <p:txBody>
          <a:bodyPr>
            <a:normAutofit fontScale="90000"/>
          </a:bodyPr>
          <a:lstStyle/>
          <a:p>
            <a:pPr algn="just"/>
            <a:r>
              <a:rPr lang="es-CO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CONTEXTUALICEMOS </a:t>
            </a:r>
            <a:br>
              <a:rPr lang="es-CO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CO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CO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CO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CO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CO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el siguiente gráfico se </a:t>
            </a:r>
            <a:r>
              <a:rPr lang="es-CO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muestran los resultados de una encuesta aplicada a 800 personas en 8 ciudades del país sobre lo que acostumbran hacer cuando van al centro comercial.</a:t>
            </a:r>
            <a:br>
              <a:rPr lang="es-CO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CO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4709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  <p:extLst/>
          </p:nvPr>
        </p:nvGraphicFramePr>
        <p:xfrm>
          <a:off x="579549" y="746976"/>
          <a:ext cx="8809150" cy="5295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30506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734095" y="244700"/>
                <a:ext cx="9697791" cy="6272010"/>
              </a:xfrm>
            </p:spPr>
            <p:txBody>
              <a:bodyPr>
                <a:noAutofit/>
              </a:bodyPr>
              <a:lstStyle/>
              <a:p>
                <a:pPr marL="0" indent="0" algn="just">
                  <a:buNone/>
                </a:pPr>
                <a:r>
                  <a:rPr lang="es-CO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En el gráfico muestran los resultados de una encuesta aplicada a 800 personas en 8 ciudades del país sobre lo que acostumbran hacer cuando van al centro comercial.</a:t>
                </a:r>
              </a:p>
              <a:p>
                <a:pPr marL="0" indent="0" algn="just">
                  <a:buNone/>
                </a:pPr>
                <a:r>
                  <a:rPr lang="es-CO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Analicemos: </a:t>
                </a:r>
              </a:p>
              <a:p>
                <a:pPr marL="0" indent="0" algn="just">
                  <a:buNone/>
                </a:pPr>
                <a:r>
                  <a:rPr lang="es-CO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¿</a:t>
                </a:r>
                <a:r>
                  <a:rPr lang="es-CO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De los encuestados cuántas personas acostumbran ir  de compras cuando visitan el centro comercial? </a:t>
                </a:r>
              </a:p>
              <a:p>
                <a:pPr marL="0" indent="0" algn="just">
                  <a:buNone/>
                </a:pPr>
                <a:r>
                  <a:rPr lang="es-CO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Podemos observar en la gráfica que el 30% de las 800 personas encuestadas van de compras cuando visitan el centro comercial; por tanto, par responder la pregunta de la situación se plantea una proporción en la que una de las razones corresponde al porcentaje 30% expresado como una fracción cuyo denominador es 100. </a:t>
                </a:r>
              </a:p>
              <a:p>
                <a:pPr marL="0" indent="0" algn="just">
                  <a:buNone/>
                </a:pPr>
                <a:endParaRPr lang="es-CO" sz="20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O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O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30</m:t>
                          </m:r>
                        </m:num>
                        <m:den>
                          <m:r>
                            <a:rPr lang="es-CO" sz="20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es-CO" sz="20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buNone/>
                </a:pPr>
                <a:endParaRPr lang="es-CO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34095" y="244700"/>
                <a:ext cx="9697791" cy="6272010"/>
              </a:xfrm>
              <a:blipFill>
                <a:blip r:embed="rId2"/>
                <a:stretch>
                  <a:fillRect l="-629" t="-389" r="-691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35609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ángulo 6"/>
              <p:cNvSpPr/>
              <p:nvPr/>
            </p:nvSpPr>
            <p:spPr>
              <a:xfrm>
                <a:off x="5898525" y="1939480"/>
                <a:ext cx="6117465" cy="182880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s-CO" sz="3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O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30</m:t>
                        </m:r>
                      </m:num>
                      <m:den>
                        <m:r>
                          <a:rPr lang="es-CO" sz="32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s-CO" sz="3200" dirty="0" smtClean="0">
                    <a:solidFill>
                      <a:schemeClr val="tx1"/>
                    </a:solidFill>
                  </a:rPr>
                  <a:t>    =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CO" sz="3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s-CO" sz="32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</m:num>
                      <m:den>
                        <m:r>
                          <a:rPr lang="es-CO" sz="32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s-CO" sz="32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00</m:t>
                        </m:r>
                      </m:den>
                    </m:f>
                  </m:oMath>
                </a14:m>
                <a:r>
                  <a:rPr lang="es-CO" sz="3200" dirty="0" smtClean="0">
                    <a:solidFill>
                      <a:schemeClr val="tx1"/>
                    </a:solidFill>
                  </a:rPr>
                  <a:t>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CO" sz="3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O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30. 800</m:t>
                        </m:r>
                      </m:num>
                      <m:den>
                        <m:r>
                          <a:rPr lang="es-CO" sz="32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s-CO" sz="3200" dirty="0" smtClean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CO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O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s-CO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4000</m:t>
                        </m:r>
                      </m:num>
                      <m:den>
                        <m:r>
                          <a:rPr lang="es-CO" sz="32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s-CO" sz="3200" dirty="0" smtClean="0">
                    <a:solidFill>
                      <a:schemeClr val="tx1"/>
                    </a:solidFill>
                  </a:rPr>
                  <a:t>= </a:t>
                </a:r>
                <a:r>
                  <a:rPr lang="es-CO" sz="2400" dirty="0" smtClean="0">
                    <a:solidFill>
                      <a:schemeClr val="tx1"/>
                    </a:solidFill>
                  </a:rPr>
                  <a:t>240</a:t>
                </a:r>
                <a:r>
                  <a:rPr lang="es-CO" sz="3200" dirty="0" smtClean="0">
                    <a:solidFill>
                      <a:schemeClr val="tx1"/>
                    </a:solidFill>
                  </a:rPr>
                  <a:t> </a:t>
                </a:r>
                <a:endParaRPr lang="es-CO" sz="3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Rectángulo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8525" y="1939480"/>
                <a:ext cx="6117465" cy="182880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Conector recto de flecha 7"/>
          <p:cNvCxnSpPr/>
          <p:nvPr/>
        </p:nvCxnSpPr>
        <p:spPr>
          <a:xfrm flipV="1">
            <a:off x="6787163" y="2825874"/>
            <a:ext cx="901521" cy="41271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de flecha 8"/>
          <p:cNvCxnSpPr/>
          <p:nvPr/>
        </p:nvCxnSpPr>
        <p:spPr>
          <a:xfrm>
            <a:off x="6787164" y="2851588"/>
            <a:ext cx="901521" cy="406563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ángulo 9"/>
          <p:cNvSpPr/>
          <p:nvPr/>
        </p:nvSpPr>
        <p:spPr>
          <a:xfrm>
            <a:off x="989669" y="5451530"/>
            <a:ext cx="94316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Entonces, </a:t>
            </a:r>
            <a:r>
              <a:rPr lang="es-CO" dirty="0" smtClean="0">
                <a:latin typeface="Arial" panose="020B0604020202020204" pitchFamily="34" charset="0"/>
                <a:cs typeface="Arial" panose="020B0604020202020204" pitchFamily="34" charset="0"/>
              </a:rPr>
              <a:t>240 </a:t>
            </a:r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personas acostumbran ir de compras al centro comercial </a:t>
            </a:r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 rotWithShape="1">
          <a:blip r:embed="rId3"/>
          <a:srcRect l="13420" t="25431" r="39440" b="13222"/>
          <a:stretch/>
        </p:blipFill>
        <p:spPr>
          <a:xfrm>
            <a:off x="157122" y="582077"/>
            <a:ext cx="5866227" cy="4487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4554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ángulo 4"/>
              <p:cNvSpPr/>
              <p:nvPr/>
            </p:nvSpPr>
            <p:spPr>
              <a:xfrm>
                <a:off x="5924283" y="2647525"/>
                <a:ext cx="6117465" cy="182880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s-CO" sz="3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O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20</m:t>
                        </m:r>
                      </m:num>
                      <m:den>
                        <m:r>
                          <a:rPr lang="es-CO" sz="32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s-CO" sz="3200" dirty="0" smtClean="0">
                    <a:solidFill>
                      <a:schemeClr val="tx1"/>
                    </a:solidFill>
                  </a:rPr>
                  <a:t>    =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CO" sz="3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s-CO" sz="32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</m:num>
                      <m:den>
                        <m:r>
                          <a:rPr lang="es-CO" sz="32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s-CO" sz="32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00</m:t>
                        </m:r>
                      </m:den>
                    </m:f>
                  </m:oMath>
                </a14:m>
                <a:r>
                  <a:rPr lang="es-CO" sz="3200" dirty="0" smtClean="0">
                    <a:solidFill>
                      <a:schemeClr val="tx1"/>
                    </a:solidFill>
                  </a:rPr>
                  <a:t>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CO" sz="3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O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20. 800</m:t>
                        </m:r>
                      </m:num>
                      <m:den>
                        <m:r>
                          <a:rPr lang="es-CO" sz="32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s-CO" sz="3200" dirty="0" smtClean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CO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O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16000</m:t>
                        </m:r>
                      </m:num>
                      <m:den>
                        <m:r>
                          <a:rPr lang="es-CO" sz="32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s-CO" sz="3200" dirty="0" smtClean="0">
                    <a:solidFill>
                      <a:schemeClr val="tx1"/>
                    </a:solidFill>
                  </a:rPr>
                  <a:t>= </a:t>
                </a:r>
                <a:r>
                  <a:rPr lang="es-CO" sz="2800" dirty="0" smtClean="0">
                    <a:solidFill>
                      <a:schemeClr val="tx1"/>
                    </a:solidFill>
                  </a:rPr>
                  <a:t>160</a:t>
                </a:r>
                <a:r>
                  <a:rPr lang="es-CO" sz="3200" dirty="0" smtClean="0">
                    <a:solidFill>
                      <a:schemeClr val="tx1"/>
                    </a:solidFill>
                  </a:rPr>
                  <a:t> </a:t>
                </a:r>
                <a:endParaRPr lang="es-CO" sz="3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Rectángulo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4283" y="2647525"/>
                <a:ext cx="6117465" cy="182880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uadroTexto 5"/>
          <p:cNvSpPr txBox="1"/>
          <p:nvPr/>
        </p:nvSpPr>
        <p:spPr>
          <a:xfrm>
            <a:off x="673419" y="129840"/>
            <a:ext cx="105017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Ahora calculemos cuántas personas van al centro comercial sólo a caminar. En la gráfica observamos que de 800 personas encuestadas el 20% sale a caminar </a:t>
            </a:r>
            <a:endParaRPr lang="es-CO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3"/>
          <a:srcRect l="13420" t="25431" r="39440" b="13222"/>
          <a:stretch/>
        </p:blipFill>
        <p:spPr>
          <a:xfrm>
            <a:off x="182880" y="1213142"/>
            <a:ext cx="5866227" cy="4487594"/>
          </a:xfrm>
          <a:prstGeom prst="rect">
            <a:avLst/>
          </a:prstGeom>
        </p:spPr>
      </p:pic>
      <p:cxnSp>
        <p:nvCxnSpPr>
          <p:cNvPr id="9" name="Conector recto de flecha 8"/>
          <p:cNvCxnSpPr/>
          <p:nvPr/>
        </p:nvCxnSpPr>
        <p:spPr>
          <a:xfrm>
            <a:off x="6787165" y="3456939"/>
            <a:ext cx="901521" cy="406563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de flecha 9"/>
          <p:cNvCxnSpPr/>
          <p:nvPr/>
        </p:nvCxnSpPr>
        <p:spPr>
          <a:xfrm flipV="1">
            <a:off x="6787165" y="3550848"/>
            <a:ext cx="901521" cy="41271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716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3" y="244699"/>
            <a:ext cx="9393945" cy="1685701"/>
          </a:xfrm>
        </p:spPr>
        <p:txBody>
          <a:bodyPr>
            <a:normAutofit/>
          </a:bodyPr>
          <a:lstStyle/>
          <a:p>
            <a:pPr algn="just"/>
            <a:r>
              <a:rPr lang="es-CO" sz="2800" b="1" dirty="0" smtClean="0">
                <a:solidFill>
                  <a:srgbClr val="0070C0"/>
                </a:solidFill>
              </a:rPr>
              <a:t>De acuerdo a la información suministrada en el gráfico completa la siguiente tabla: </a:t>
            </a:r>
            <a:endParaRPr lang="es-CO" sz="2800" b="1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Marcador de contenido 3"/>
              <p:cNvGraphicFramePr>
                <a:graphicFrameLocks noGrp="1"/>
              </p:cNvGraphicFramePr>
              <p:nvPr>
                <p:ph idx="1"/>
                <p:extLst/>
              </p:nvPr>
            </p:nvGraphicFramePr>
            <p:xfrm>
              <a:off x="309094" y="1241939"/>
              <a:ext cx="11294772" cy="5616061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996224">
                      <a:extLst>
                        <a:ext uri="{9D8B030D-6E8A-4147-A177-3AD203B41FA5}">
                          <a16:colId xmlns:a16="http://schemas.microsoft.com/office/drawing/2014/main" val="1062748590"/>
                        </a:ext>
                      </a:extLst>
                    </a:gridCol>
                    <a:gridCol w="2292439">
                      <a:extLst>
                        <a:ext uri="{9D8B030D-6E8A-4147-A177-3AD203B41FA5}">
                          <a16:colId xmlns:a16="http://schemas.microsoft.com/office/drawing/2014/main" val="4182284089"/>
                        </a:ext>
                      </a:extLst>
                    </a:gridCol>
                    <a:gridCol w="4881093">
                      <a:extLst>
                        <a:ext uri="{9D8B030D-6E8A-4147-A177-3AD203B41FA5}">
                          <a16:colId xmlns:a16="http://schemas.microsoft.com/office/drawing/2014/main" val="4182194339"/>
                        </a:ext>
                      </a:extLst>
                    </a:gridCol>
                    <a:gridCol w="2125016">
                      <a:extLst>
                        <a:ext uri="{9D8B030D-6E8A-4147-A177-3AD203B41FA5}">
                          <a16:colId xmlns:a16="http://schemas.microsoft.com/office/drawing/2014/main" val="3539618135"/>
                        </a:ext>
                      </a:extLst>
                    </a:gridCol>
                  </a:tblGrid>
                  <a:tr h="1192475">
                    <a:tc>
                      <a:txBody>
                        <a:bodyPr/>
                        <a:lstStyle/>
                        <a:p>
                          <a:r>
                            <a:rPr lang="es-CO" sz="2800" dirty="0" smtClean="0">
                              <a:solidFill>
                                <a:schemeClr val="tx1"/>
                              </a:solidFill>
                            </a:rPr>
                            <a:t>Actividad</a:t>
                          </a:r>
                          <a:endParaRPr lang="es-CO" sz="28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s-CO" sz="2800" dirty="0" smtClean="0">
                              <a:solidFill>
                                <a:schemeClr val="tx1"/>
                              </a:solidFill>
                            </a:rPr>
                            <a:t>Porcentaje </a:t>
                          </a:r>
                          <a:endParaRPr lang="es-CO" sz="28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s-CO" sz="2800" dirty="0" smtClean="0">
                              <a:solidFill>
                                <a:schemeClr val="tx1"/>
                              </a:solidFill>
                            </a:rPr>
                            <a:t>Proporción para un total de 800 encuestados</a:t>
                          </a:r>
                          <a:r>
                            <a:rPr lang="es-CO" sz="2800" baseline="0" dirty="0" smtClean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endParaRPr lang="es-CO" sz="28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s-CO" sz="2800" dirty="0" smtClean="0">
                              <a:solidFill>
                                <a:schemeClr val="tx1"/>
                              </a:solidFill>
                            </a:rPr>
                            <a:t>Cantidad de personas </a:t>
                          </a:r>
                          <a:endParaRPr lang="es-CO" sz="28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48300290"/>
                      </a:ext>
                    </a:extLst>
                  </a:tr>
                  <a:tr h="1135501">
                    <a:tc>
                      <a:txBody>
                        <a:bodyPr/>
                        <a:lstStyle/>
                        <a:p>
                          <a:r>
                            <a:rPr lang="es-CO" sz="2800" dirty="0" smtClean="0"/>
                            <a:t>Ir de compras </a:t>
                          </a:r>
                          <a:endParaRPr lang="es-CO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s-CO" sz="2800" dirty="0" smtClean="0"/>
                            <a:t>30% =</a:t>
                          </a:r>
                          <a:r>
                            <a:rPr lang="es-CO" sz="2800" baseline="0" dirty="0" smtClean="0"/>
                            <a:t>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s-CO" sz="28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CO" sz="2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30</m:t>
                                  </m:r>
                                </m:num>
                                <m:den>
                                  <m:r>
                                    <a:rPr lang="es-CO" sz="28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100</m:t>
                                  </m:r>
                                </m:den>
                              </m:f>
                            </m:oMath>
                          </a14:m>
                          <a:endParaRPr lang="es-CO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s-CO" sz="28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CO" sz="2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30</m:t>
                                  </m:r>
                                </m:num>
                                <m:den>
                                  <m:r>
                                    <a:rPr lang="es-CO" sz="28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100</m:t>
                                  </m:r>
                                </m:den>
                              </m:f>
                            </m:oMath>
                          </a14:m>
                          <a:r>
                            <a:rPr lang="es-CO" sz="2800" dirty="0" smtClean="0">
                              <a:solidFill>
                                <a:schemeClr val="tx1"/>
                              </a:solidFill>
                            </a:rPr>
                            <a:t> =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s-CO" sz="28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es-CO" sz="28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x</m:t>
                                  </m:r>
                                </m:num>
                                <m:den>
                                  <m:r>
                                    <a:rPr lang="es-CO" sz="2800" b="0" i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  <m:r>
                                    <a:rPr lang="es-CO" sz="28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00</m:t>
                                  </m:r>
                                </m:den>
                              </m:f>
                            </m:oMath>
                          </a14:m>
                          <a:r>
                            <a:rPr lang="es-CO" sz="2800" dirty="0" smtClean="0">
                              <a:solidFill>
                                <a:schemeClr val="tx1"/>
                              </a:solidFill>
                            </a:rPr>
                            <a:t>= 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s-CO" sz="28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CO" sz="2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30. 800</m:t>
                                  </m:r>
                                </m:num>
                                <m:den>
                                  <m:r>
                                    <a:rPr lang="es-CO" sz="28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100</m:t>
                                  </m:r>
                                </m:den>
                              </m:f>
                            </m:oMath>
                          </a14:m>
                          <a:r>
                            <a:rPr lang="es-CO" sz="2800" dirty="0" smtClean="0">
                              <a:solidFill>
                                <a:schemeClr val="tx1"/>
                              </a:solidFill>
                            </a:rPr>
                            <a:t> =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s-CO" sz="2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CO" sz="2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s-CO" sz="2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4000</m:t>
                                  </m:r>
                                </m:num>
                                <m:den>
                                  <m:r>
                                    <a:rPr lang="es-CO" sz="280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100</m:t>
                                  </m:r>
                                </m:den>
                              </m:f>
                            </m:oMath>
                          </a14:m>
                          <a:r>
                            <a:rPr lang="es-CO" sz="2800" dirty="0" smtClean="0">
                              <a:solidFill>
                                <a:schemeClr val="tx1"/>
                              </a:solidFill>
                            </a:rPr>
                            <a:t>= 240 </a:t>
                          </a:r>
                          <a:endParaRPr lang="es-CO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CO" sz="2800" dirty="0" smtClean="0"/>
                            <a:t>240</a:t>
                          </a:r>
                          <a:endParaRPr lang="es-CO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71199066"/>
                      </a:ext>
                    </a:extLst>
                  </a:tr>
                  <a:tr h="483615">
                    <a:tc>
                      <a:txBody>
                        <a:bodyPr/>
                        <a:lstStyle/>
                        <a:p>
                          <a:r>
                            <a:rPr lang="es-CO" sz="2800" dirty="0" smtClean="0"/>
                            <a:t>Correr</a:t>
                          </a:r>
                          <a:r>
                            <a:rPr lang="es-CO" sz="2800" baseline="0" dirty="0" smtClean="0"/>
                            <a:t> </a:t>
                          </a:r>
                          <a:endParaRPr lang="es-CO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CO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CO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CO" sz="280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63472244"/>
                      </a:ext>
                    </a:extLst>
                  </a:tr>
                  <a:tr h="483615">
                    <a:tc>
                      <a:txBody>
                        <a:bodyPr/>
                        <a:lstStyle/>
                        <a:p>
                          <a:r>
                            <a:rPr lang="es-CO" sz="2800" dirty="0" smtClean="0"/>
                            <a:t>Ir</a:t>
                          </a:r>
                          <a:r>
                            <a:rPr lang="es-CO" sz="2800" baseline="0" dirty="0" smtClean="0"/>
                            <a:t> a cine</a:t>
                          </a:r>
                          <a:endParaRPr lang="es-CO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CO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CO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CO" sz="280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6446040"/>
                      </a:ext>
                    </a:extLst>
                  </a:tr>
                  <a:tr h="476990">
                    <a:tc>
                      <a:txBody>
                        <a:bodyPr/>
                        <a:lstStyle/>
                        <a:p>
                          <a:r>
                            <a:rPr lang="es-CO" sz="2800" dirty="0" smtClean="0"/>
                            <a:t>Diversión</a:t>
                          </a:r>
                          <a:r>
                            <a:rPr lang="es-CO" sz="2800" baseline="0" dirty="0" smtClean="0"/>
                            <a:t> </a:t>
                          </a:r>
                          <a:endParaRPr lang="es-CO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CO" sz="28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CO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CO" sz="280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00213560"/>
                      </a:ext>
                    </a:extLst>
                  </a:tr>
                  <a:tr h="483615">
                    <a:tc>
                      <a:txBody>
                        <a:bodyPr/>
                        <a:lstStyle/>
                        <a:p>
                          <a:r>
                            <a:rPr lang="es-CO" sz="2800" dirty="0" smtClean="0"/>
                            <a:t>Ir a bancos </a:t>
                          </a:r>
                          <a:endParaRPr lang="es-CO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CO" sz="28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CO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CO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97459099"/>
                      </a:ext>
                    </a:extLst>
                  </a:tr>
                  <a:tr h="483615">
                    <a:tc>
                      <a:txBody>
                        <a:bodyPr/>
                        <a:lstStyle/>
                        <a:p>
                          <a:r>
                            <a:rPr lang="es-CO" sz="2800" dirty="0" smtClean="0"/>
                            <a:t>Conciertos </a:t>
                          </a:r>
                          <a:endParaRPr lang="es-CO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CO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CO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CO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40433283"/>
                      </a:ext>
                    </a:extLst>
                  </a:tr>
                  <a:tr h="483615">
                    <a:tc>
                      <a:txBody>
                        <a:bodyPr/>
                        <a:lstStyle/>
                        <a:p>
                          <a:r>
                            <a:rPr lang="es-CO" sz="2800" dirty="0" smtClean="0"/>
                            <a:t>Total</a:t>
                          </a:r>
                          <a:r>
                            <a:rPr lang="es-CO" sz="2800" baseline="0" dirty="0" smtClean="0"/>
                            <a:t> </a:t>
                          </a:r>
                          <a:endParaRPr lang="es-CO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CO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CO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CO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8099648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Marcador de contenido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871009731"/>
                  </p:ext>
                </p:extLst>
              </p:nvPr>
            </p:nvGraphicFramePr>
            <p:xfrm>
              <a:off x="309094" y="1241939"/>
              <a:ext cx="11294772" cy="5616061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996224">
                      <a:extLst>
                        <a:ext uri="{9D8B030D-6E8A-4147-A177-3AD203B41FA5}">
                          <a16:colId xmlns:a16="http://schemas.microsoft.com/office/drawing/2014/main" val="1062748590"/>
                        </a:ext>
                      </a:extLst>
                    </a:gridCol>
                    <a:gridCol w="2292439">
                      <a:extLst>
                        <a:ext uri="{9D8B030D-6E8A-4147-A177-3AD203B41FA5}">
                          <a16:colId xmlns:a16="http://schemas.microsoft.com/office/drawing/2014/main" val="4182284089"/>
                        </a:ext>
                      </a:extLst>
                    </a:gridCol>
                    <a:gridCol w="4881093">
                      <a:extLst>
                        <a:ext uri="{9D8B030D-6E8A-4147-A177-3AD203B41FA5}">
                          <a16:colId xmlns:a16="http://schemas.microsoft.com/office/drawing/2014/main" val="4182194339"/>
                        </a:ext>
                      </a:extLst>
                    </a:gridCol>
                    <a:gridCol w="2125016">
                      <a:extLst>
                        <a:ext uri="{9D8B030D-6E8A-4147-A177-3AD203B41FA5}">
                          <a16:colId xmlns:a16="http://schemas.microsoft.com/office/drawing/2014/main" val="3539618135"/>
                        </a:ext>
                      </a:extLst>
                    </a:gridCol>
                  </a:tblGrid>
                  <a:tr h="1371600">
                    <a:tc>
                      <a:txBody>
                        <a:bodyPr/>
                        <a:lstStyle/>
                        <a:p>
                          <a:r>
                            <a:rPr lang="es-CO" sz="2800" dirty="0" smtClean="0">
                              <a:solidFill>
                                <a:schemeClr val="tx1"/>
                              </a:solidFill>
                            </a:rPr>
                            <a:t>Actividad</a:t>
                          </a:r>
                          <a:endParaRPr lang="es-CO" sz="28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s-CO" sz="2800" dirty="0" smtClean="0">
                              <a:solidFill>
                                <a:schemeClr val="tx1"/>
                              </a:solidFill>
                            </a:rPr>
                            <a:t>Porcentaje </a:t>
                          </a:r>
                          <a:endParaRPr lang="es-CO" sz="28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s-CO" sz="2800" dirty="0" smtClean="0">
                              <a:solidFill>
                                <a:schemeClr val="tx1"/>
                              </a:solidFill>
                            </a:rPr>
                            <a:t>Proporción para un total de 800 encuestados</a:t>
                          </a:r>
                          <a:r>
                            <a:rPr lang="es-CO" sz="2800" baseline="0" dirty="0" smtClean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endParaRPr lang="es-CO" sz="28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s-CO" sz="2800" dirty="0" smtClean="0">
                              <a:solidFill>
                                <a:schemeClr val="tx1"/>
                              </a:solidFill>
                            </a:rPr>
                            <a:t>Cantidad de personas </a:t>
                          </a:r>
                          <a:endParaRPr lang="es-CO" sz="28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48300290"/>
                      </a:ext>
                    </a:extLst>
                  </a:tr>
                  <a:tr h="1135501">
                    <a:tc>
                      <a:txBody>
                        <a:bodyPr/>
                        <a:lstStyle/>
                        <a:p>
                          <a:r>
                            <a:rPr lang="es-CO" sz="2800" dirty="0" smtClean="0"/>
                            <a:t>Ir de compras </a:t>
                          </a:r>
                          <a:endParaRPr lang="es-CO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CO"/>
                        </a:p>
                      </a:txBody>
                      <a:tcPr>
                        <a:blipFill>
                          <a:blip r:embed="rId2"/>
                          <a:stretch>
                            <a:fillRect l="-87500" t="-125134" r="-306915" b="-28823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s-CO"/>
                        </a:p>
                      </a:txBody>
                      <a:tcPr>
                        <a:blipFill>
                          <a:blip r:embed="rId2"/>
                          <a:stretch>
                            <a:fillRect l="-88015" t="-125134" r="-44070" b="-28823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CO" sz="2800" dirty="0" smtClean="0"/>
                            <a:t>240</a:t>
                          </a:r>
                          <a:endParaRPr lang="es-CO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71199066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r>
                            <a:rPr lang="es-CO" sz="2800" dirty="0" smtClean="0"/>
                            <a:t>Correr</a:t>
                          </a:r>
                          <a:r>
                            <a:rPr lang="es-CO" sz="2800" baseline="0" dirty="0" smtClean="0"/>
                            <a:t> </a:t>
                          </a:r>
                          <a:endParaRPr lang="es-CO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CO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CO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CO" sz="280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63472244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r>
                            <a:rPr lang="es-CO" sz="2800" dirty="0" smtClean="0"/>
                            <a:t>Ir</a:t>
                          </a:r>
                          <a:r>
                            <a:rPr lang="es-CO" sz="2800" baseline="0" dirty="0" smtClean="0"/>
                            <a:t> a cine</a:t>
                          </a:r>
                          <a:endParaRPr lang="es-CO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CO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CO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CO" sz="280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6446040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r>
                            <a:rPr lang="es-CO" sz="2800" dirty="0" smtClean="0"/>
                            <a:t>Diversión</a:t>
                          </a:r>
                          <a:r>
                            <a:rPr lang="es-CO" sz="2800" baseline="0" dirty="0" smtClean="0"/>
                            <a:t> </a:t>
                          </a:r>
                          <a:endParaRPr lang="es-CO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CO" sz="28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CO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CO" sz="280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00213560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r>
                            <a:rPr lang="es-CO" sz="2800" dirty="0" smtClean="0"/>
                            <a:t>Ir a bancos </a:t>
                          </a:r>
                          <a:endParaRPr lang="es-CO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CO" sz="28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CO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CO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97459099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r>
                            <a:rPr lang="es-CO" sz="2800" dirty="0" smtClean="0"/>
                            <a:t>Conciertos </a:t>
                          </a:r>
                          <a:endParaRPr lang="es-CO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CO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CO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CO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40433283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r>
                            <a:rPr lang="es-CO" sz="2800" dirty="0" smtClean="0"/>
                            <a:t>Total</a:t>
                          </a:r>
                          <a:r>
                            <a:rPr lang="es-CO" sz="2800" baseline="0" dirty="0" smtClean="0"/>
                            <a:t> </a:t>
                          </a:r>
                          <a:endParaRPr lang="es-CO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CO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CO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CO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80996488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060355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32636" y="210355"/>
            <a:ext cx="8596668" cy="1320800"/>
          </a:xfrm>
        </p:spPr>
        <p:txBody>
          <a:bodyPr/>
          <a:lstStyle/>
          <a:p>
            <a:r>
              <a:rPr lang="es-CO" dirty="0" smtClean="0"/>
              <a:t>EVALUACIÓN </a:t>
            </a:r>
            <a:endParaRPr lang="es-CO" dirty="0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Marcador de contenido 3"/>
              <p:cNvGraphicFramePr>
                <a:graphicFrameLocks noGrp="1"/>
              </p:cNvGraphicFramePr>
              <p:nvPr>
                <p:ph idx="1"/>
                <p:extLst/>
              </p:nvPr>
            </p:nvGraphicFramePr>
            <p:xfrm>
              <a:off x="109182" y="870755"/>
              <a:ext cx="11771185" cy="583441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710533">
                      <a:extLst>
                        <a:ext uri="{9D8B030D-6E8A-4147-A177-3AD203B41FA5}">
                          <a16:colId xmlns:a16="http://schemas.microsoft.com/office/drawing/2014/main" val="1254219877"/>
                        </a:ext>
                      </a:extLst>
                    </a:gridCol>
                    <a:gridCol w="2015306">
                      <a:extLst>
                        <a:ext uri="{9D8B030D-6E8A-4147-A177-3AD203B41FA5}">
                          <a16:colId xmlns:a16="http://schemas.microsoft.com/office/drawing/2014/main" val="4219048624"/>
                        </a:ext>
                      </a:extLst>
                    </a:gridCol>
                    <a:gridCol w="1682437">
                      <a:extLst>
                        <a:ext uri="{9D8B030D-6E8A-4147-A177-3AD203B41FA5}">
                          <a16:colId xmlns:a16="http://schemas.microsoft.com/office/drawing/2014/main" val="2713766792"/>
                        </a:ext>
                      </a:extLst>
                    </a:gridCol>
                    <a:gridCol w="2532617">
                      <a:extLst>
                        <a:ext uri="{9D8B030D-6E8A-4147-A177-3AD203B41FA5}">
                          <a16:colId xmlns:a16="http://schemas.microsoft.com/office/drawing/2014/main" val="1392140688"/>
                        </a:ext>
                      </a:extLst>
                    </a:gridCol>
                    <a:gridCol w="1599856">
                      <a:extLst>
                        <a:ext uri="{9D8B030D-6E8A-4147-A177-3AD203B41FA5}">
                          <a16:colId xmlns:a16="http://schemas.microsoft.com/office/drawing/2014/main" val="176732778"/>
                        </a:ext>
                      </a:extLst>
                    </a:gridCol>
                    <a:gridCol w="2230436">
                      <a:extLst>
                        <a:ext uri="{9D8B030D-6E8A-4147-A177-3AD203B41FA5}">
                          <a16:colId xmlns:a16="http://schemas.microsoft.com/office/drawing/2014/main" val="1499891007"/>
                        </a:ext>
                      </a:extLst>
                    </a:gridCol>
                  </a:tblGrid>
                  <a:tr h="115790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CO" sz="2000" dirty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 </a:t>
                          </a:r>
                          <a:r>
                            <a:rPr lang="es-CO" sz="2000" dirty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Porcentaje</a:t>
                          </a:r>
                          <a:r>
                            <a:rPr lang="es-CO" sz="2000" baseline="0" dirty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  <a:r>
                            <a:rPr lang="es-CO" sz="2000" dirty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  <a:r>
                            <a:rPr lang="es-CO" sz="2000" dirty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%</a:t>
                          </a:r>
                          <a:endParaRPr lang="es-CO" sz="20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CO" sz="2000" dirty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Procedimiento </a:t>
                          </a:r>
                          <a:endParaRPr lang="es-CO" sz="20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CO" sz="2000" dirty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Razón</a:t>
                          </a:r>
                          <a:r>
                            <a:rPr lang="es-CO" sz="2000" baseline="0" dirty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  <a:endParaRPr lang="es-CO" sz="20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CO" sz="2000" dirty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Procedimiento</a:t>
                          </a:r>
                          <a:r>
                            <a:rPr lang="es-CO" sz="2000" baseline="0" dirty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  <a:endParaRPr lang="es-CO" sz="20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CO" sz="2000" dirty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Decimal </a:t>
                          </a:r>
                          <a:endParaRPr lang="es-CO" sz="20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CO" sz="2000" dirty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Procedimiento</a:t>
                          </a:r>
                          <a:endParaRPr lang="es-CO" sz="20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62656714"/>
                      </a:ext>
                    </a:extLst>
                  </a:tr>
                  <a:tr h="108955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CO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75%</a:t>
                          </a:r>
                          <a:endParaRPr lang="es-CO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s-CO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s-CO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CO" sz="20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es-CO" sz="2000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s-CO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s-CO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     3:4</a:t>
                          </a:r>
                          <a:r>
                            <a:rPr lang="es-CO" sz="2000" baseline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  <a:r>
                            <a:rPr lang="es-CO" sz="2000" baseline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= 0,75</a:t>
                          </a:r>
                          <a:endParaRPr lang="es-CO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CO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0,75</a:t>
                          </a:r>
                          <a:endParaRPr lang="es-CO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s-CO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0,75</a:t>
                          </a:r>
                          <a:r>
                            <a:rPr lang="es-CO" sz="2000" baseline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. 100 = 75%</a:t>
                          </a:r>
                          <a:endParaRPr lang="es-CO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80537580"/>
                      </a:ext>
                    </a:extLst>
                  </a:tr>
                  <a:tr h="623486">
                    <a:tc>
                      <a:txBody>
                        <a:bodyPr/>
                        <a:lstStyle/>
                        <a:p>
                          <a:pPr algn="ctr"/>
                          <a:endParaRPr lang="es-CO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s-CO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s-CO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CO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CO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0.68  </a:t>
                          </a:r>
                          <a:endParaRPr lang="es-CO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CO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67127051"/>
                      </a:ext>
                    </a:extLst>
                  </a:tr>
                  <a:tr h="6234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CO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25%</a:t>
                          </a:r>
                          <a:endParaRPr lang="es-CO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s-CO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s-CO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CO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s-CO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CO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29879905"/>
                      </a:ext>
                    </a:extLst>
                  </a:tr>
                  <a:tr h="1093018">
                    <a:tc>
                      <a:txBody>
                        <a:bodyPr/>
                        <a:lstStyle/>
                        <a:p>
                          <a:pPr algn="ctr"/>
                          <a:endParaRPr lang="es-CO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CO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s-CO" sz="20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CO" sz="20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lang="es-CO" sz="2000" b="0" i="1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s-CO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CO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s-CO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CO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9329717"/>
                      </a:ext>
                    </a:extLst>
                  </a:tr>
                  <a:tr h="623486">
                    <a:tc>
                      <a:txBody>
                        <a:bodyPr/>
                        <a:lstStyle/>
                        <a:p>
                          <a:pPr algn="ctr"/>
                          <a:endParaRPr lang="es-CO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CO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s-CO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CO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CO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0.5</a:t>
                          </a:r>
                          <a:endParaRPr lang="es-CO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CO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5671302"/>
                      </a:ext>
                    </a:extLst>
                  </a:tr>
                  <a:tr h="6234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CO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74%</a:t>
                          </a:r>
                          <a:endParaRPr lang="es-CO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CO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s-CO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CO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s-CO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CO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81891848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Marcador de contenido 3"/>
              <p:cNvGraphicFramePr>
                <a:graphicFrameLocks noGrp="1"/>
              </p:cNvGraphicFramePr>
              <p:nvPr>
                <p:ph idx="1"/>
                <p:extLst/>
              </p:nvPr>
            </p:nvGraphicFramePr>
            <p:xfrm>
              <a:off x="109182" y="870755"/>
              <a:ext cx="11771185" cy="583441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710533">
                      <a:extLst>
                        <a:ext uri="{9D8B030D-6E8A-4147-A177-3AD203B41FA5}">
                          <a16:colId xmlns:a16="http://schemas.microsoft.com/office/drawing/2014/main" val="1254219877"/>
                        </a:ext>
                      </a:extLst>
                    </a:gridCol>
                    <a:gridCol w="2015306">
                      <a:extLst>
                        <a:ext uri="{9D8B030D-6E8A-4147-A177-3AD203B41FA5}">
                          <a16:colId xmlns:a16="http://schemas.microsoft.com/office/drawing/2014/main" val="4219048624"/>
                        </a:ext>
                      </a:extLst>
                    </a:gridCol>
                    <a:gridCol w="1682437">
                      <a:extLst>
                        <a:ext uri="{9D8B030D-6E8A-4147-A177-3AD203B41FA5}">
                          <a16:colId xmlns:a16="http://schemas.microsoft.com/office/drawing/2014/main" val="2713766792"/>
                        </a:ext>
                      </a:extLst>
                    </a:gridCol>
                    <a:gridCol w="2532617">
                      <a:extLst>
                        <a:ext uri="{9D8B030D-6E8A-4147-A177-3AD203B41FA5}">
                          <a16:colId xmlns:a16="http://schemas.microsoft.com/office/drawing/2014/main" val="1392140688"/>
                        </a:ext>
                      </a:extLst>
                    </a:gridCol>
                    <a:gridCol w="1599856">
                      <a:extLst>
                        <a:ext uri="{9D8B030D-6E8A-4147-A177-3AD203B41FA5}">
                          <a16:colId xmlns:a16="http://schemas.microsoft.com/office/drawing/2014/main" val="176732778"/>
                        </a:ext>
                      </a:extLst>
                    </a:gridCol>
                    <a:gridCol w="2230436">
                      <a:extLst>
                        <a:ext uri="{9D8B030D-6E8A-4147-A177-3AD203B41FA5}">
                          <a16:colId xmlns:a16="http://schemas.microsoft.com/office/drawing/2014/main" val="1499891007"/>
                        </a:ext>
                      </a:extLst>
                    </a:gridCol>
                  </a:tblGrid>
                  <a:tr h="115790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CO" sz="2000" dirty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 </a:t>
                          </a:r>
                          <a:r>
                            <a:rPr lang="es-CO" sz="2000" dirty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Porcentaje</a:t>
                          </a:r>
                          <a:r>
                            <a:rPr lang="es-CO" sz="2000" baseline="0" dirty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  <a:r>
                            <a:rPr lang="es-CO" sz="2000" dirty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  <a:r>
                            <a:rPr lang="es-CO" sz="2000" dirty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%</a:t>
                          </a:r>
                          <a:endParaRPr lang="es-CO" sz="20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CO" sz="2000" dirty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Procedimiento </a:t>
                          </a:r>
                          <a:endParaRPr lang="es-CO" sz="20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CO" sz="2000" dirty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Razón</a:t>
                          </a:r>
                          <a:r>
                            <a:rPr lang="es-CO" sz="2000" baseline="0" dirty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  <a:endParaRPr lang="es-CO" sz="20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CO" sz="2000" dirty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Procedimiento</a:t>
                          </a:r>
                          <a:r>
                            <a:rPr lang="es-CO" sz="2000" baseline="0" dirty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  <a:endParaRPr lang="es-CO" sz="20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CO" sz="2000" dirty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Decimal </a:t>
                          </a:r>
                          <a:endParaRPr lang="es-CO" sz="20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CO" sz="2000" dirty="0" smtClean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Procedimiento</a:t>
                          </a:r>
                          <a:endParaRPr lang="es-CO" sz="200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62656714"/>
                      </a:ext>
                    </a:extLst>
                  </a:tr>
                  <a:tr h="108955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CO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75%</a:t>
                          </a:r>
                          <a:endParaRPr lang="es-CO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s-CO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CO"/>
                        </a:p>
                      </a:txBody>
                      <a:tcPr>
                        <a:blipFill>
                          <a:blip r:embed="rId2"/>
                          <a:stretch>
                            <a:fillRect l="-222101" t="-108380" r="-380072" b="-3307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s-CO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     3:4</a:t>
                          </a:r>
                          <a:r>
                            <a:rPr lang="es-CO" sz="2000" baseline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</a:t>
                          </a:r>
                          <a:r>
                            <a:rPr lang="es-CO" sz="2000" baseline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= 0,75</a:t>
                          </a:r>
                          <a:endParaRPr lang="es-CO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CO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0,75</a:t>
                          </a:r>
                          <a:endParaRPr lang="es-CO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s-CO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0,75</a:t>
                          </a:r>
                          <a:r>
                            <a:rPr lang="es-CO" sz="2000" baseline="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. 100 = 75%</a:t>
                          </a:r>
                          <a:endParaRPr lang="es-CO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380537580"/>
                      </a:ext>
                    </a:extLst>
                  </a:tr>
                  <a:tr h="623486">
                    <a:tc>
                      <a:txBody>
                        <a:bodyPr/>
                        <a:lstStyle/>
                        <a:p>
                          <a:pPr algn="ctr"/>
                          <a:endParaRPr lang="es-CO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s-CO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s-CO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CO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CO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0.68  </a:t>
                          </a:r>
                          <a:endParaRPr lang="es-CO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CO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67127051"/>
                      </a:ext>
                    </a:extLst>
                  </a:tr>
                  <a:tr h="6234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CO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25%</a:t>
                          </a:r>
                          <a:endParaRPr lang="es-CO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s-CO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s-CO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CO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s-CO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CO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29879905"/>
                      </a:ext>
                    </a:extLst>
                  </a:tr>
                  <a:tr h="1093018">
                    <a:tc>
                      <a:txBody>
                        <a:bodyPr/>
                        <a:lstStyle/>
                        <a:p>
                          <a:pPr algn="ctr"/>
                          <a:endParaRPr lang="es-CO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CO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CO"/>
                        </a:p>
                      </a:txBody>
                      <a:tcPr>
                        <a:blipFill>
                          <a:blip r:embed="rId2"/>
                          <a:stretch>
                            <a:fillRect l="-222101" t="-322905" r="-380072" b="-11620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s-CO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s-CO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CO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9329717"/>
                      </a:ext>
                    </a:extLst>
                  </a:tr>
                  <a:tr h="623486">
                    <a:tc>
                      <a:txBody>
                        <a:bodyPr/>
                        <a:lstStyle/>
                        <a:p>
                          <a:pPr algn="ctr"/>
                          <a:endParaRPr lang="es-CO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CO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s-CO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CO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CO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0.5</a:t>
                          </a:r>
                          <a:endParaRPr lang="es-CO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CO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5671302"/>
                      </a:ext>
                    </a:extLst>
                  </a:tr>
                  <a:tr h="62348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s-CO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74%</a:t>
                          </a:r>
                          <a:endParaRPr lang="es-CO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CO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s-CO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CO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s-CO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s-CO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81891848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74552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224</Words>
  <Application>Microsoft Office PowerPoint</Application>
  <PresentationFormat>Panorámica</PresentationFormat>
  <Paragraphs>44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Cambria Math</vt:lpstr>
      <vt:lpstr>Trebuchet MS</vt:lpstr>
      <vt:lpstr>Wingdings 3</vt:lpstr>
      <vt:lpstr>Faceta</vt:lpstr>
      <vt:lpstr>CONTEXTUALICEMOS    En el siguiente gráfico se muestran los resultados de una encuesta aplicada a 800 personas en 8 ciudades del país sobre lo que acostumbran hacer cuando van al centro comercial. </vt:lpstr>
      <vt:lpstr>Presentación de PowerPoint</vt:lpstr>
      <vt:lpstr>Presentación de PowerPoint</vt:lpstr>
      <vt:lpstr>Presentación de PowerPoint</vt:lpstr>
      <vt:lpstr>Presentación de PowerPoint</vt:lpstr>
      <vt:lpstr>De acuerdo a la información suministrada en el gráfico completa la siguiente tabla: </vt:lpstr>
      <vt:lpstr>EVALUACIÓN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CONTEXTUALICEMOS    En el siguiente gráfico se muestran los resultados de una encuesta aplicada a 800 personas en 8 ciudades del país sobre lo que acostumbran hacer cuando van al centro comercial. </dc:title>
  <dc:creator>Usuario</dc:creator>
  <cp:lastModifiedBy>Usuario</cp:lastModifiedBy>
  <cp:revision>1</cp:revision>
  <dcterms:created xsi:type="dcterms:W3CDTF">2020-06-16T20:40:23Z</dcterms:created>
  <dcterms:modified xsi:type="dcterms:W3CDTF">2020-06-16T20:40:46Z</dcterms:modified>
</cp:coreProperties>
</file>