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59" r:id="rId9"/>
    <p:sldId id="261" r:id="rId10"/>
    <p:sldId id="260" r:id="rId11"/>
    <p:sldId id="25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3" r:id="rId32"/>
    <p:sldId id="274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N3vD22wJfy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xHToZ-Lb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H6ub5na4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JtyB2Hg2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ZDgCnfDrI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iC-GAsvzc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615727" cy="1646302"/>
          </a:xfrm>
        </p:spPr>
        <p:txBody>
          <a:bodyPr/>
          <a:lstStyle/>
          <a:p>
            <a:r>
              <a:rPr lang="es-CO" dirty="0" smtClean="0"/>
              <a:t>EXPRESIONES ALGEBRAICAS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78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94" y="469825"/>
            <a:ext cx="8391223" cy="62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Monomios y Polinomios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Vídeo explicativo profe Alex 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https</a:t>
            </a:r>
            <a:r>
              <a:rPr lang="es-CO" dirty="0"/>
              <a:t>://youtu.be/_NS3U2nwk0g</a:t>
            </a:r>
          </a:p>
        </p:txBody>
      </p:sp>
    </p:spTree>
    <p:extLst>
      <p:ext uri="{BB962C8B-B14F-4D97-AF65-F5344CB8AC3E}">
        <p14:creationId xmlns:p14="http://schemas.microsoft.com/office/powerpoint/2010/main" val="87116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74749"/>
            <a:ext cx="9162125" cy="1320800"/>
          </a:xfrm>
        </p:spPr>
        <p:txBody>
          <a:bodyPr/>
          <a:lstStyle/>
          <a:p>
            <a:r>
              <a:rPr lang="es-CO" dirty="0" smtClean="0"/>
              <a:t>Actividad: Completa la tabla según corresponda: 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9511612"/>
                  </p:ext>
                </p:extLst>
              </p:nvPr>
            </p:nvGraphicFramePr>
            <p:xfrm>
              <a:off x="1030310" y="1595547"/>
              <a:ext cx="8384146" cy="51438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542">
                      <a:extLst>
                        <a:ext uri="{9D8B030D-6E8A-4147-A177-3AD203B41FA5}">
                          <a16:colId xmlns:a16="http://schemas.microsoft.com/office/drawing/2014/main" val="1040520718"/>
                        </a:ext>
                      </a:extLst>
                    </a:gridCol>
                    <a:gridCol w="2095542">
                      <a:extLst>
                        <a:ext uri="{9D8B030D-6E8A-4147-A177-3AD203B41FA5}">
                          <a16:colId xmlns:a16="http://schemas.microsoft.com/office/drawing/2014/main" val="1215916766"/>
                        </a:ext>
                      </a:extLst>
                    </a:gridCol>
                    <a:gridCol w="2096531">
                      <a:extLst>
                        <a:ext uri="{9D8B030D-6E8A-4147-A177-3AD203B41FA5}">
                          <a16:colId xmlns:a16="http://schemas.microsoft.com/office/drawing/2014/main" val="2330087473"/>
                        </a:ext>
                      </a:extLst>
                    </a:gridCol>
                    <a:gridCol w="2096531">
                      <a:extLst>
                        <a:ext uri="{9D8B030D-6E8A-4147-A177-3AD203B41FA5}">
                          <a16:colId xmlns:a16="http://schemas.microsoft.com/office/drawing/2014/main" val="2572462166"/>
                        </a:ext>
                      </a:extLst>
                    </a:gridCol>
                  </a:tblGrid>
                  <a:tr h="3671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Monomio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Coeficiente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Parte literal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Grado absoluto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14846168"/>
                      </a:ext>
                    </a:extLst>
                  </a:tr>
                  <a:tr h="12303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Ejemplo: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O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xyz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O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x, y, z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5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5884900"/>
                      </a:ext>
                    </a:extLst>
                  </a:tr>
                  <a:tr h="7536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19579381"/>
                      </a:ext>
                    </a:extLst>
                  </a:tr>
                  <a:tr h="7536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bz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89394993"/>
                      </a:ext>
                    </a:extLst>
                  </a:tr>
                  <a:tr h="7536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9333577"/>
                      </a:ext>
                    </a:extLst>
                  </a:tr>
                  <a:tr h="7536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O,5 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0776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9511612"/>
                  </p:ext>
                </p:extLst>
              </p:nvPr>
            </p:nvGraphicFramePr>
            <p:xfrm>
              <a:off x="1030310" y="1595547"/>
              <a:ext cx="8384146" cy="50016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5542">
                      <a:extLst>
                        <a:ext uri="{9D8B030D-6E8A-4147-A177-3AD203B41FA5}">
                          <a16:colId xmlns:a16="http://schemas.microsoft.com/office/drawing/2014/main" val="1040520718"/>
                        </a:ext>
                      </a:extLst>
                    </a:gridCol>
                    <a:gridCol w="2095542">
                      <a:extLst>
                        <a:ext uri="{9D8B030D-6E8A-4147-A177-3AD203B41FA5}">
                          <a16:colId xmlns:a16="http://schemas.microsoft.com/office/drawing/2014/main" val="1215916766"/>
                        </a:ext>
                      </a:extLst>
                    </a:gridCol>
                    <a:gridCol w="2096531">
                      <a:extLst>
                        <a:ext uri="{9D8B030D-6E8A-4147-A177-3AD203B41FA5}">
                          <a16:colId xmlns:a16="http://schemas.microsoft.com/office/drawing/2014/main" val="2330087473"/>
                        </a:ext>
                      </a:extLst>
                    </a:gridCol>
                    <a:gridCol w="2096531">
                      <a:extLst>
                        <a:ext uri="{9D8B030D-6E8A-4147-A177-3AD203B41FA5}">
                          <a16:colId xmlns:a16="http://schemas.microsoft.com/office/drawing/2014/main" val="2572462166"/>
                        </a:ext>
                      </a:extLst>
                    </a:gridCol>
                  </a:tblGrid>
                  <a:tr h="754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Monomio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Coeficiente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Parte literal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Grado absoluto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14846168"/>
                      </a:ext>
                    </a:extLst>
                  </a:tr>
                  <a:tr h="1230387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81" t="-68812" r="-301163" b="-246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581" t="-68812" r="-201163" b="-246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x, y, z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5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5884900"/>
                      </a:ext>
                    </a:extLst>
                  </a:tr>
                  <a:tr h="754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19579381"/>
                      </a:ext>
                    </a:extLst>
                  </a:tr>
                  <a:tr h="754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bz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89394993"/>
                      </a:ext>
                    </a:extLst>
                  </a:tr>
                  <a:tr h="754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9333577"/>
                      </a:ext>
                    </a:extLst>
                  </a:tr>
                  <a:tr h="754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O,5 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07768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110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8991"/>
            <a:ext cx="8596668" cy="58813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Indica si los términos son semejantes o no. Explica </a:t>
            </a:r>
            <a:endParaRPr lang="es-C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5270053"/>
                  </p:ext>
                </p:extLst>
              </p:nvPr>
            </p:nvGraphicFramePr>
            <p:xfrm>
              <a:off x="558312" y="1003120"/>
              <a:ext cx="10118275" cy="55075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8685">
                      <a:extLst>
                        <a:ext uri="{9D8B030D-6E8A-4147-A177-3AD203B41FA5}">
                          <a16:colId xmlns:a16="http://schemas.microsoft.com/office/drawing/2014/main" val="2484019846"/>
                        </a:ext>
                      </a:extLst>
                    </a:gridCol>
                    <a:gridCol w="2632378">
                      <a:extLst>
                        <a:ext uri="{9D8B030D-6E8A-4147-A177-3AD203B41FA5}">
                          <a16:colId xmlns:a16="http://schemas.microsoft.com/office/drawing/2014/main" val="2796166415"/>
                        </a:ext>
                      </a:extLst>
                    </a:gridCol>
                    <a:gridCol w="1785076">
                      <a:extLst>
                        <a:ext uri="{9D8B030D-6E8A-4147-A177-3AD203B41FA5}">
                          <a16:colId xmlns:a16="http://schemas.microsoft.com/office/drawing/2014/main" val="188700321"/>
                        </a:ext>
                      </a:extLst>
                    </a:gridCol>
                    <a:gridCol w="2112136">
                      <a:extLst>
                        <a:ext uri="{9D8B030D-6E8A-4147-A177-3AD203B41FA5}">
                          <a16:colId xmlns:a16="http://schemas.microsoft.com/office/drawing/2014/main" val="1843052085"/>
                        </a:ext>
                      </a:extLst>
                    </a:gridCol>
                  </a:tblGrid>
                  <a:tr h="417624">
                    <a:tc rowSpan="2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Términos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¿Son semejantes sí o no?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¿Porqué?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54891541"/>
                      </a:ext>
                    </a:extLst>
                  </a:tr>
                  <a:tr h="417624">
                    <a:tc vMerge="1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SÍ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2343758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  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  -2 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2735157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2pqr    y   -5pqr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65866184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   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   -3y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27504663"/>
                      </a:ext>
                    </a:extLst>
                  </a:tr>
                  <a:tr h="1050336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4m     y     </a:t>
                          </a:r>
                          <a14:m>
                            <m:oMath xmlns:m="http://schemas.openxmlformats.org/officeDocument/2006/math">
                              <m:r>
                                <a:rPr lang="es-E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O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807193"/>
                      </a:ext>
                    </a:extLst>
                  </a:tr>
                  <a:tr h="1050336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-0,5xy</a:t>
                          </a:r>
                          <a:r>
                            <a:rPr lang="es-ES" sz="2400" b="1" kern="1200" baseline="30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z</a:t>
                          </a:r>
                          <a:r>
                            <a:rPr lang="es-ES" sz="2400" b="1" kern="1200" baseline="30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s-ES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s-ES" sz="2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y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O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ES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s-ES" sz="2400" b="1" kern="1200" baseline="30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yz</a:t>
                          </a:r>
                          <a:r>
                            <a:rPr lang="es-ES" sz="2400" b="1" kern="1200" baseline="30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0944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5270053"/>
                  </p:ext>
                </p:extLst>
              </p:nvPr>
            </p:nvGraphicFramePr>
            <p:xfrm>
              <a:off x="558312" y="1003120"/>
              <a:ext cx="10118275" cy="55075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8685">
                      <a:extLst>
                        <a:ext uri="{9D8B030D-6E8A-4147-A177-3AD203B41FA5}">
                          <a16:colId xmlns:a16="http://schemas.microsoft.com/office/drawing/2014/main" val="2484019846"/>
                        </a:ext>
                      </a:extLst>
                    </a:gridCol>
                    <a:gridCol w="2632378">
                      <a:extLst>
                        <a:ext uri="{9D8B030D-6E8A-4147-A177-3AD203B41FA5}">
                          <a16:colId xmlns:a16="http://schemas.microsoft.com/office/drawing/2014/main" val="2796166415"/>
                        </a:ext>
                      </a:extLst>
                    </a:gridCol>
                    <a:gridCol w="1785076">
                      <a:extLst>
                        <a:ext uri="{9D8B030D-6E8A-4147-A177-3AD203B41FA5}">
                          <a16:colId xmlns:a16="http://schemas.microsoft.com/office/drawing/2014/main" val="188700321"/>
                        </a:ext>
                      </a:extLst>
                    </a:gridCol>
                    <a:gridCol w="2112136">
                      <a:extLst>
                        <a:ext uri="{9D8B030D-6E8A-4147-A177-3AD203B41FA5}">
                          <a16:colId xmlns:a16="http://schemas.microsoft.com/office/drawing/2014/main" val="1843052085"/>
                        </a:ext>
                      </a:extLst>
                    </a:gridCol>
                  </a:tblGrid>
                  <a:tr h="417624">
                    <a:tc rowSpan="2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Términos 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¿Son semejantes sí o no?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¿Porqué?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54891541"/>
                      </a:ext>
                    </a:extLst>
                  </a:tr>
                  <a:tr h="417624">
                    <a:tc vMerge="1"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SÍ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2343758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  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  -2 a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92735157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2pqr    y   -5pqr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65866184"/>
                      </a:ext>
                    </a:extLst>
                  </a:tr>
                  <a:tr h="857213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   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   -3y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s-ES" sz="2400" baseline="30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27504663"/>
                      </a:ext>
                    </a:extLst>
                  </a:tr>
                  <a:tr h="1050336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70" t="-334302" r="-182683" b="-101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807193"/>
                      </a:ext>
                    </a:extLst>
                  </a:tr>
                  <a:tr h="1050336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70" t="-431792" r="-182683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09449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227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4" y="553791"/>
            <a:ext cx="9079606" cy="1030310"/>
          </a:xfrm>
        </p:spPr>
        <p:txBody>
          <a:bodyPr>
            <a:normAutofit/>
          </a:bodyPr>
          <a:lstStyle/>
          <a:p>
            <a:r>
              <a:rPr lang="es-CO" sz="2400" dirty="0" smtClean="0"/>
              <a:t>Determina en cada figura cuáles términos son monomios, cuáles polinomios y si son semejantes y porqué.</a:t>
            </a:r>
            <a:endParaRPr lang="es-CO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0" t="6476" r="440" b="55454"/>
          <a:stretch/>
        </p:blipFill>
        <p:spPr>
          <a:xfrm>
            <a:off x="938909" y="1390918"/>
            <a:ext cx="9560504" cy="5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9214" b="7362"/>
          <a:stretch/>
        </p:blipFill>
        <p:spPr>
          <a:xfrm>
            <a:off x="953037" y="361103"/>
            <a:ext cx="9533720" cy="58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SUMA Y RESTA DE MONOMIOS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youtu.be/N3vD22wJfyw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9335" t="35923" r="41276" b="23928"/>
          <a:stretch/>
        </p:blipFill>
        <p:spPr bwMode="auto">
          <a:xfrm>
            <a:off x="2451100" y="2565398"/>
            <a:ext cx="6046787" cy="3475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86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5512" y="0"/>
            <a:ext cx="10411376" cy="785611"/>
          </a:xfrm>
        </p:spPr>
        <p:txBody>
          <a:bodyPr/>
          <a:lstStyle/>
          <a:p>
            <a:pPr algn="ctr"/>
            <a:r>
              <a:rPr lang="es-CO" dirty="0" smtClean="0"/>
              <a:t>Saberes previos: Suma y resta de enteros</a:t>
            </a:r>
            <a:endParaRPr lang="es-CO" dirty="0"/>
          </a:p>
        </p:txBody>
      </p:sp>
      <p:pic>
        <p:nvPicPr>
          <p:cNvPr id="4" name="tNxHToZ-Lb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283" y="722941"/>
            <a:ext cx="10625942" cy="59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Reducción de términos semejantes de un polinomio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1"/>
            <a:ext cx="8788638" cy="4110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Reducir términos semejantes en un polinomio significa agrupar en un solo monomio a los que sean semejantes. Para ello, se efectúa la suma algebraica de sus coeficientes y se escribe la misma parte literal </a:t>
            </a: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" y="197477"/>
            <a:ext cx="11539470" cy="132080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Términos semejantes para </a:t>
            </a:r>
            <a:r>
              <a:rPr lang="es-CO" dirty="0">
                <a:solidFill>
                  <a:schemeClr val="tx1"/>
                </a:solidFill>
              </a:rPr>
              <a:t>suma y resta de </a:t>
            </a:r>
            <a:r>
              <a:rPr lang="es-CO" dirty="0" smtClean="0">
                <a:solidFill>
                  <a:schemeClr val="tx1"/>
                </a:solidFill>
              </a:rPr>
              <a:t>polinomios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(Cortar a los 3:45 minutos )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rpH6ub5na4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3949" y="1353893"/>
            <a:ext cx="9384761" cy="52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860" y="337816"/>
            <a:ext cx="7458533" cy="55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700" y="230961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/>
              <a:t>Suma de polinomios 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2301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eJtyB2Hg2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6957" y="656823"/>
            <a:ext cx="9530009" cy="53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943" y="19890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4000" dirty="0" smtClean="0"/>
              <a:t>Método vertical</a:t>
            </a:r>
            <a:endParaRPr lang="es-CO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634" y="1558346"/>
            <a:ext cx="10656075" cy="4906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Para hacer las sumas en vertical 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debemos:</a:t>
            </a:r>
          </a:p>
          <a:p>
            <a:pPr algn="just">
              <a:buFontTx/>
              <a:buChar char="-"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Escribir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el primer polinomio ordenado. </a:t>
            </a:r>
            <a:endParaRPr lang="es-C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el caso de que sea incompleto es conveniente dejar los huecos libres de los términos que falten. </a:t>
            </a:r>
            <a:endParaRPr lang="es-C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, escribimos el siguiente polinomio debajo del anterior, de manera que coincida justo debajo el término semejante al de arriba. </a:t>
            </a:r>
            <a:endParaRPr lang="es-C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, ya podemos </a:t>
            </a: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sumar cada columna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90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061" y="287628"/>
            <a:ext cx="9368187" cy="5018468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Ejemplo: 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Vamos a ver la suma en vertical: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/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Observamos que se encuentran ordenados pues el exponente desciende de mayor a menor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Ahora escribimos los polinomios  de manera que coincidan los términos semejantes uno debajo del otro</a:t>
            </a:r>
            <a:br>
              <a:rPr lang="es-CO" dirty="0" smtClean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5" t="29311" r="46563" b="60528"/>
          <a:stretch/>
        </p:blipFill>
        <p:spPr>
          <a:xfrm>
            <a:off x="768945" y="1597927"/>
            <a:ext cx="5809129" cy="130436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33308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open sans"/>
              </a:rPr>
              <a:t>.</a:t>
            </a:r>
            <a:endParaRPr kumimoji="0" lang="es-CO" altLang="es-CO" sz="1300" b="1" i="0" u="none" strike="noStrike" cap="none" normalizeH="0" baseline="0" smtClean="0">
              <a:ln>
                <a:noFill/>
              </a:ln>
              <a:solidFill>
                <a:srgbClr val="F36D21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300" b="1" i="0" u="none" strike="noStrike" cap="none" normalizeH="0" baseline="0" smtClean="0">
                <a:ln>
                  <a:noFill/>
                </a:ln>
                <a:solidFill>
                  <a:srgbClr val="F36D21"/>
                </a:solidFill>
                <a:effectLst/>
                <a:latin typeface="open sans"/>
              </a:rPr>
              <a:t>  </a:t>
            </a:r>
            <a:endParaRPr kumimoji="0" lang="es-CO" altLang="es-CO" sz="8600" b="1" i="0" u="none" strike="noStrike" cap="none" normalizeH="0" baseline="0" smtClean="0">
              <a:ln>
                <a:noFill/>
              </a:ln>
              <a:solidFill>
                <a:srgbClr val="F36D21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300" b="1" i="0" u="none" strike="noStrike" cap="none" normalizeH="0" baseline="0" smtClean="0">
              <a:ln>
                <a:noFill/>
              </a:ln>
              <a:solidFill>
                <a:srgbClr val="F36D21"/>
              </a:solidFill>
              <a:effectLst/>
              <a:latin typeface="open sans"/>
            </a:endParaRPr>
          </a:p>
        </p:txBody>
      </p:sp>
      <p:pic>
        <p:nvPicPr>
          <p:cNvPr id="1031" name="Picture 7" descr="https://www.smartick.es/blog/wp-content/uploads/polinomios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9" y="4812043"/>
            <a:ext cx="4884648" cy="18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6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nom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01" y="643943"/>
            <a:ext cx="7372146" cy="46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1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182" y="192213"/>
            <a:ext cx="8596668" cy="1320800"/>
          </a:xfrm>
        </p:spPr>
        <p:txBody>
          <a:bodyPr/>
          <a:lstStyle/>
          <a:p>
            <a:r>
              <a:rPr lang="es-CO" dirty="0" smtClean="0"/>
              <a:t>Ejemplo 2.</a:t>
            </a:r>
            <a:endParaRPr lang="es-CO" dirty="0"/>
          </a:p>
        </p:txBody>
      </p:sp>
      <p:pic>
        <p:nvPicPr>
          <p:cNvPr id="1026" name="Picture 2" descr="POLINOMIOS: SUMA, RESTA, MULTIPLICACIÓN Y DIVISIÓ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 bwMode="auto">
          <a:xfrm>
            <a:off x="640803" y="862885"/>
            <a:ext cx="9138215" cy="47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1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276100" y="1356188"/>
            <a:ext cx="6324613" cy="401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463442" y="1453573"/>
            <a:ext cx="4544657" cy="401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355"/>
          <a:stretch/>
        </p:blipFill>
        <p:spPr>
          <a:xfrm>
            <a:off x="698141" y="2478214"/>
            <a:ext cx="4075258" cy="28921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3521" y="1566114"/>
            <a:ext cx="19271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1: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95" y="2708039"/>
            <a:ext cx="5921818" cy="32003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78895" y="1566114"/>
            <a:ext cx="19271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2: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77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8879" y="969482"/>
            <a:ext cx="8771726" cy="5114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sumar polinomios, se suman entre sí los monomios semejantes. Si los monomios no son semejantes, la suma se deja indicada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5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24" y="145960"/>
            <a:ext cx="10565921" cy="616754"/>
          </a:xfrm>
        </p:spPr>
        <p:txBody>
          <a:bodyPr>
            <a:normAutofit fontScale="90000"/>
          </a:bodyPr>
          <a:lstStyle/>
          <a:p>
            <a:r>
              <a:rPr lang="es-CO" sz="2000" dirty="0" smtClean="0">
                <a:solidFill>
                  <a:schemeClr val="tx1"/>
                </a:solidFill>
              </a:rPr>
              <a:t>Actividad: Realiza la suma de cada lado de las figuras para obtener su perímetro. Observa el ejemplo   </a:t>
            </a: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ímetros y algebra - Spanish GED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8" y="762714"/>
            <a:ext cx="5079521" cy="53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18779"/>
          <a:stretch/>
        </p:blipFill>
        <p:spPr>
          <a:xfrm>
            <a:off x="5254579" y="762714"/>
            <a:ext cx="6844831" cy="38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1" y="199136"/>
            <a:ext cx="9259910" cy="63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530"/>
          </a:xfrm>
        </p:spPr>
        <p:txBody>
          <a:bodyPr/>
          <a:lstStyle/>
          <a:p>
            <a:pPr algn="ctr"/>
            <a:r>
              <a:rPr lang="es-CO" dirty="0" smtClean="0"/>
              <a:t>MONOMIO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262131"/>
            <a:ext cx="8750001" cy="4779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monomio es una combinación de números y letras relacionados por multiplicaciones (solo multiplicaciones!!) y los exponentes de las letras solo pueden ser números no negativos.</a:t>
            </a:r>
          </a:p>
          <a:p>
            <a:pPr marL="0" indent="0" algn="just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pPr marL="0" indent="0" algn="just">
              <a:buNone/>
            </a:pPr>
            <a:r>
              <a:rPr lang="es-CO" sz="2800" dirty="0"/>
              <a:t>-</a:t>
            </a:r>
            <a:r>
              <a:rPr lang="es-CO" sz="2800" dirty="0" smtClean="0"/>
              <a:t>5ax</a:t>
            </a:r>
            <a:r>
              <a:rPr lang="es-CO" sz="2800" baseline="30000" dirty="0" smtClean="0"/>
              <a:t>3</a:t>
            </a:r>
            <a:endParaRPr lang="es-CO" sz="2800" dirty="0"/>
          </a:p>
          <a:p>
            <a:pPr marL="0" indent="0" algn="just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 monomio porque son combinaciones de números y letras relacionados solo por multiplicación y el exponente que aparece es un número no negativo.</a:t>
            </a:r>
          </a:p>
          <a:p>
            <a:pPr marL="0" indent="0" algn="just">
              <a:buNone/>
            </a:pP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-2m</a:t>
            </a:r>
            <a:r>
              <a:rPr lang="es-CO" sz="3200" baseline="30000" dirty="0" smtClean="0"/>
              <a:t>2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3200" baseline="30000" dirty="0" smtClean="0"/>
              <a:t>3</a:t>
            </a:r>
            <a:endParaRPr lang="es-CO" sz="3200" dirty="0"/>
          </a:p>
          <a:p>
            <a:pPr marL="0" indent="0" algn="just">
              <a:buNone/>
            </a:pPr>
            <a:r>
              <a:rPr lang="es-CO" sz="240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 un monomio porque aparecen sumas y restas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8034" y="824248"/>
            <a:ext cx="9530366" cy="426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3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rectángulo para cada punto y halla el perímetro de cada uno: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rectángulo: largo 7a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ancho  -2a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rectángulo: largo 3x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ancho -3y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CO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5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Perímetro de figuras geométricas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youtu.be/TZDgCnfDrIE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3939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PERÍMETRO DE FIGURAS GEOMÉTICAS CON EXPRESIONES ALGEBRAICAS 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youtu.be/7iC-GAsvzcM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50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 </a:t>
            </a:r>
            <a:r>
              <a:rPr lang="es-CO" dirty="0" err="1" smtClean="0"/>
              <a:t>extraclase</a:t>
            </a:r>
            <a:r>
              <a:rPr lang="es-CO" dirty="0" smtClean="0"/>
              <a:t>: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dirty="0" smtClean="0"/>
              <a:t>Consulta qué es el perímetro, área y volumen de polígonos y sus fórmulas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07438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Actividad: Cuales de las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siguientes expresiones algebraicas son monomios o no:</a:t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277" y="2703133"/>
            <a:ext cx="8184357" cy="27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530"/>
          </a:xfrm>
        </p:spPr>
        <p:txBody>
          <a:bodyPr/>
          <a:lstStyle/>
          <a:p>
            <a:pPr algn="ctr"/>
            <a:r>
              <a:rPr lang="es-CO" dirty="0" smtClean="0"/>
              <a:t>Partes de un monomio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62131"/>
            <a:ext cx="9084852" cy="4779232"/>
          </a:xfrm>
        </p:spPr>
        <p:txBody>
          <a:bodyPr>
            <a:noAutofit/>
          </a:bodyPr>
          <a:lstStyle/>
          <a:p>
            <a:r>
              <a:rPr lang="es-CO" sz="2000" b="1" dirty="0">
                <a:solidFill>
                  <a:srgbClr val="F36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partes de un monomio: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 el número que multiplica a las letras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literal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 las letras que aparezcan en el monomio con los exponentes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 la suma de los exponentes que tenga el monomio.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 cada una de las letras que aparecen en el monomio</a:t>
            </a:r>
          </a:p>
          <a:p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ejemplo, vamos a ver las partes del siguiente monomio</a:t>
            </a:r>
            <a:r>
              <a:rPr lang="es-CO" sz="20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CO" sz="2000" b="1" dirty="0" smtClean="0">
                <a:solidFill>
                  <a:srgbClr val="F36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2000" b="1" dirty="0">
                <a:solidFill>
                  <a:srgbClr val="F36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2ab</a:t>
            </a:r>
            <a:r>
              <a:rPr lang="es-CO" sz="2000" b="1" baseline="30000" dirty="0">
                <a:solidFill>
                  <a:srgbClr val="F36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000" b="1" dirty="0">
              <a:solidFill>
                <a:srgbClr val="F36D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-2, es el número que acompaña a la parte literal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literal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</a:t>
            </a:r>
            <a:r>
              <a:rPr lang="es-CO" sz="20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0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+ 2 = 3. El grado del monomio es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s-CO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a, b. Son las dos letras que aparecen en el monomio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Monomios semejantes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982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b="1" dirty="0">
                <a:solidFill>
                  <a:srgbClr val="F36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son dos monomios semejantes?</a:t>
            </a:r>
          </a:p>
          <a:p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monomios son semejantes cuando tienen exactamente la misma parte literal.</a:t>
            </a:r>
          </a:p>
          <a:p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ejemplo, un monomio semejante al que hemos visto antes, -2ab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sería cualquiera que tuviese la misma parte literal: 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8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los monomios: -6ab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8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</a:t>
            </a:r>
            <a:r>
              <a:rPr lang="es-CO" sz="2800" baseline="30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s-CO" sz="2800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CO" sz="28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091" y="360609"/>
            <a:ext cx="8492424" cy="1286456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ACTIVIDAD: Relaciona </a:t>
            </a:r>
            <a:r>
              <a:rPr lang="es-CO" dirty="0"/>
              <a:t> los monomios de </a:t>
            </a:r>
            <a:r>
              <a:rPr lang="es-CO" dirty="0" smtClean="0"/>
              <a:t>la</a:t>
            </a:r>
            <a:br>
              <a:rPr lang="es-CO" dirty="0" smtClean="0"/>
            </a:br>
            <a:r>
              <a:rPr lang="es-CO" dirty="0" smtClean="0"/>
              <a:t> </a:t>
            </a:r>
            <a:r>
              <a:rPr lang="es-CO" dirty="0"/>
              <a:t>columna de la izquierda con sus semejantes de la columna de la derecha.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157" y="2522829"/>
            <a:ext cx="7485358" cy="3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707" y="141414"/>
            <a:ext cx="8630510" cy="64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143" y="524561"/>
            <a:ext cx="7837431" cy="58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7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609</Words>
  <Application>Microsoft Office PowerPoint</Application>
  <PresentationFormat>Panorámica</PresentationFormat>
  <Paragraphs>123</Paragraphs>
  <Slides>33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open sans</vt:lpstr>
      <vt:lpstr>Times New Roman</vt:lpstr>
      <vt:lpstr>Trebuchet MS</vt:lpstr>
      <vt:lpstr>Wingdings 3</vt:lpstr>
      <vt:lpstr>Faceta</vt:lpstr>
      <vt:lpstr>EXPRESIONES ALGEBRAICAS </vt:lpstr>
      <vt:lpstr>Presentación de PowerPoint</vt:lpstr>
      <vt:lpstr>MONOMIO </vt:lpstr>
      <vt:lpstr>Actividad: Cuales de las siguientes expresiones algebraicas son monomios o no: </vt:lpstr>
      <vt:lpstr>Partes de un monomio </vt:lpstr>
      <vt:lpstr>Monomios semejantes </vt:lpstr>
      <vt:lpstr>ACTIVIDAD: Relaciona  los monomios de la  columna de la izquierda con sus semejantes de la columna de la derecha.</vt:lpstr>
      <vt:lpstr>Presentación de PowerPoint</vt:lpstr>
      <vt:lpstr>Presentación de PowerPoint</vt:lpstr>
      <vt:lpstr>Presentación de PowerPoint</vt:lpstr>
      <vt:lpstr>Monomios y Polinomios </vt:lpstr>
      <vt:lpstr>Actividad: Completa la tabla según corresponda: </vt:lpstr>
      <vt:lpstr>Indica si los términos son semejantes o no. Explica </vt:lpstr>
      <vt:lpstr>Determina en cada figura cuáles términos son monomios, cuáles polinomios y si son semejantes y porqué.</vt:lpstr>
      <vt:lpstr>Presentación de PowerPoint</vt:lpstr>
      <vt:lpstr>SUMA Y RESTA DE MONOMIOS </vt:lpstr>
      <vt:lpstr>Saberes previos: Suma y resta de enteros</vt:lpstr>
      <vt:lpstr>Reducción de términos semejantes de un polinomio </vt:lpstr>
      <vt:lpstr>Términos semejantes para suma y resta de polinomios (Cortar a los 3:45 minutos )</vt:lpstr>
      <vt:lpstr>Suma de polinomios </vt:lpstr>
      <vt:lpstr>Presentación de PowerPoint</vt:lpstr>
      <vt:lpstr>Método vertical</vt:lpstr>
      <vt:lpstr>Ejemplo:  Vamos a ver la suma en vertical:    Observamos que se encuentran ordenados pues el exponente desciende de mayor a menor Ahora escribimos los polinomios  de manera que coincidan los términos semejantes uno debajo del otro </vt:lpstr>
      <vt:lpstr>Presentación de PowerPoint</vt:lpstr>
      <vt:lpstr>Ejemplo 2.</vt:lpstr>
      <vt:lpstr>Presentación de PowerPoint</vt:lpstr>
      <vt:lpstr>Presentación de PowerPoint</vt:lpstr>
      <vt:lpstr>Actividad: Realiza la suma de cada lado de las figuras para obtener su perímetro. Observa el ejemplo   </vt:lpstr>
      <vt:lpstr>Presentación de PowerPoint</vt:lpstr>
      <vt:lpstr>Presentación de PowerPoint</vt:lpstr>
      <vt:lpstr>Perímetro de figuras geométricas </vt:lpstr>
      <vt:lpstr>PERÍMETRO DE FIGURAS GEOMÉTICAS CON EXPRESIONES ALGEBRAICAS  </vt:lpstr>
      <vt:lpstr>Actividad extraclase: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EXPRESIONES ALGEBRAICAS</dc:title>
  <dc:creator>Usuario</dc:creator>
  <cp:lastModifiedBy>Usuario</cp:lastModifiedBy>
  <cp:revision>14</cp:revision>
  <dcterms:created xsi:type="dcterms:W3CDTF">2021-04-13T21:11:53Z</dcterms:created>
  <dcterms:modified xsi:type="dcterms:W3CDTF">2021-04-26T21:57:45Z</dcterms:modified>
</cp:coreProperties>
</file>