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1D53-8DFD-4E88-AFA6-C17D0BC696D4}" type="datetimeFigureOut">
              <a:rPr lang="es-ES" smtClean="0"/>
              <a:t>08/05/2020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EABF-3F2D-4DA9-B380-A1634EF4B3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7634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1D53-8DFD-4E88-AFA6-C17D0BC696D4}" type="datetimeFigureOut">
              <a:rPr lang="es-ES" smtClean="0"/>
              <a:t>08/05/2020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EABF-3F2D-4DA9-B380-A1634EF4B3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9907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1D53-8DFD-4E88-AFA6-C17D0BC696D4}" type="datetimeFigureOut">
              <a:rPr lang="es-ES" smtClean="0"/>
              <a:t>08/05/2020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EABF-3F2D-4DA9-B380-A1634EF4B3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2605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1D53-8DFD-4E88-AFA6-C17D0BC696D4}" type="datetimeFigureOut">
              <a:rPr lang="es-ES" smtClean="0"/>
              <a:t>08/05/2020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EABF-3F2D-4DA9-B380-A1634EF4B3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8344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1D53-8DFD-4E88-AFA6-C17D0BC696D4}" type="datetimeFigureOut">
              <a:rPr lang="es-ES" smtClean="0"/>
              <a:t>08/05/2020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EABF-3F2D-4DA9-B380-A1634EF4B3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6800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1D53-8DFD-4E88-AFA6-C17D0BC696D4}" type="datetimeFigureOut">
              <a:rPr lang="es-ES" smtClean="0"/>
              <a:t>08/05/2020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EABF-3F2D-4DA9-B380-A1634EF4B3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6008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1D53-8DFD-4E88-AFA6-C17D0BC696D4}" type="datetimeFigureOut">
              <a:rPr lang="es-ES" smtClean="0"/>
              <a:t>08/05/2020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EABF-3F2D-4DA9-B380-A1634EF4B3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1527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1D53-8DFD-4E88-AFA6-C17D0BC696D4}" type="datetimeFigureOut">
              <a:rPr lang="es-ES" smtClean="0"/>
              <a:t>08/05/2020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EABF-3F2D-4DA9-B380-A1634EF4B3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8808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1D53-8DFD-4E88-AFA6-C17D0BC696D4}" type="datetimeFigureOut">
              <a:rPr lang="es-ES" smtClean="0"/>
              <a:t>08/05/2020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EABF-3F2D-4DA9-B380-A1634EF4B3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7128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1D53-8DFD-4E88-AFA6-C17D0BC696D4}" type="datetimeFigureOut">
              <a:rPr lang="es-ES" smtClean="0"/>
              <a:t>08/05/2020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EABF-3F2D-4DA9-B380-A1634EF4B3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9425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1D53-8DFD-4E88-AFA6-C17D0BC696D4}" type="datetimeFigureOut">
              <a:rPr lang="es-ES" smtClean="0"/>
              <a:t>08/05/2020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EABF-3F2D-4DA9-B380-A1634EF4B3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892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A1D53-8DFD-4E88-AFA6-C17D0BC696D4}" type="datetimeFigureOut">
              <a:rPr lang="es-ES" smtClean="0"/>
              <a:t>08/05/2020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7EABF-3F2D-4DA9-B380-A1634EF4B3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049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13582205"/>
                  </p:ext>
                </p:extLst>
              </p:nvPr>
            </p:nvGraphicFramePr>
            <p:xfrm>
              <a:off x="1493949" y="239153"/>
              <a:ext cx="8761399" cy="583519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389928"/>
                    <a:gridCol w="3119812"/>
                    <a:gridCol w="2731653"/>
                    <a:gridCol w="1520006"/>
                  </a:tblGrid>
                  <a:tr h="7216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Ingrediente</a:t>
                          </a:r>
                          <a:endParaRPr lang="es-ES" sz="1600" dirty="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Proporción</a:t>
                          </a:r>
                          <a:endParaRPr lang="es-ES" sz="16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Cálculo del término desconocido</a:t>
                          </a:r>
                          <a:endParaRPr lang="es-ES" sz="16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Cantidad para 12 personas</a:t>
                          </a:r>
                          <a:endParaRPr lang="es-ES" sz="1600" dirty="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1158602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Chocolate amargo </a:t>
                          </a:r>
                          <a:endParaRPr lang="es-ES" sz="1600" dirty="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 </a:t>
                          </a:r>
                          <a:endParaRPr lang="es-ES" sz="1600" dirty="0"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ES" sz="16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O" sz="1600">
                                        <a:effectLst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es-CO" sz="1600">
                                        <a:effectLst/>
                                      </a:rPr>
                                      <m:t>150</m:t>
                                    </m:r>
                                  </m:den>
                                </m:f>
                                <m:r>
                                  <a:rPr lang="es-CO" sz="1600">
                                    <a:effectLst/>
                                  </a:rPr>
                                  <m:t> =</m:t>
                                </m:r>
                                <m:f>
                                  <m:fPr>
                                    <m:ctrlPr>
                                      <a:rPr lang="es-ES" sz="16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O" sz="1600">
                                        <a:effectLst/>
                                      </a:rPr>
                                      <m:t>12</m:t>
                                    </m:r>
                                  </m:num>
                                  <m:den>
                                    <m:r>
                                      <a:rPr lang="es-CO" sz="1600">
                                        <a:effectLst/>
                                      </a:rPr>
                                      <m:t>𝑥</m:t>
                                    </m:r>
                                  </m:den>
                                </m:f>
                                <m:r>
                                  <a:rPr lang="es-CO" sz="1600">
                                    <a:effectLst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s-ES" sz="1600" dirty="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CO" sz="1600">
                                    <a:effectLst/>
                                  </a:rPr>
                                  <m:t>𝑥</m:t>
                                </m:r>
                                <m:r>
                                  <a:rPr lang="es-CO" sz="1600">
                                    <a:effectLst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s-ES" sz="16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O" sz="1600">
                                        <a:effectLst/>
                                      </a:rPr>
                                      <m:t>150.12</m:t>
                                    </m:r>
                                  </m:num>
                                  <m:den>
                                    <m:r>
                                      <a:rPr lang="es-CO" sz="1600">
                                        <a:effectLst/>
                                      </a:rPr>
                                      <m:t>8</m:t>
                                    </m:r>
                                  </m:den>
                                </m:f>
                                <m:r>
                                  <a:rPr lang="es-CO" sz="1600">
                                    <a:effectLst/>
                                  </a:rPr>
                                  <m:t>=225</m:t>
                                </m:r>
                              </m:oMath>
                            </m:oMathPara>
                          </a14:m>
                          <a:endParaRPr lang="es-ES" sz="16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225 g</a:t>
                          </a:r>
                          <a:endParaRPr lang="es-ES" sz="1600" dirty="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1055908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Mantequilla </a:t>
                          </a:r>
                          <a:endParaRPr lang="es-ES" sz="16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ES" sz="16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O" sz="1600">
                                        <a:effectLst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es-CO" sz="1600">
                                        <a:effectLst/>
                                      </a:rPr>
                                      <m:t>75</m:t>
                                    </m:r>
                                  </m:den>
                                </m:f>
                                <m:r>
                                  <a:rPr lang="es-CO" sz="1600">
                                    <a:effectLst/>
                                  </a:rPr>
                                  <m:t> =</m:t>
                                </m:r>
                                <m:f>
                                  <m:fPr>
                                    <m:ctrlPr>
                                      <a:rPr lang="es-ES" sz="16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O" sz="1600">
                                        <a:effectLst/>
                                      </a:rPr>
                                      <m:t>12</m:t>
                                    </m:r>
                                  </m:num>
                                  <m:den>
                                    <m:r>
                                      <a:rPr lang="es-CO" sz="1600">
                                        <a:effectLst/>
                                      </a:rPr>
                                      <m:t>𝑥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ES" sz="1600" dirty="0"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es-ES" sz="1600" dirty="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CO" sz="1600">
                                    <a:effectLst/>
                                  </a:rPr>
                                  <m:t>𝑥</m:t>
                                </m:r>
                                <m:r>
                                  <a:rPr lang="es-CO" sz="1600">
                                    <a:effectLst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s-ES" sz="16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O" sz="1600">
                                        <a:effectLst/>
                                      </a:rPr>
                                      <m:t>75.12</m:t>
                                    </m:r>
                                  </m:num>
                                  <m:den>
                                    <m:r>
                                      <a:rPr lang="es-CO" sz="1600">
                                        <a:effectLst/>
                                      </a:rPr>
                                      <m:t>8</m:t>
                                    </m:r>
                                  </m:den>
                                </m:f>
                                <m:r>
                                  <a:rPr lang="es-CO" sz="1600">
                                    <a:effectLst/>
                                  </a:rPr>
                                  <m:t>=112,5</m:t>
                                </m:r>
                              </m:oMath>
                            </m:oMathPara>
                          </a14:m>
                          <a:endParaRPr lang="es-ES" sz="16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112,5 g</a:t>
                          </a:r>
                          <a:endParaRPr lang="es-ES" sz="1600" dirty="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714713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Huevos </a:t>
                          </a:r>
                          <a:endParaRPr lang="es-ES" sz="16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ES" sz="16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O" sz="1600">
                                        <a:effectLst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es-CO" sz="1600">
                                        <a:effectLst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s-CO" sz="1600">
                                    <a:effectLst/>
                                  </a:rPr>
                                  <m:t> =</m:t>
                                </m:r>
                                <m:f>
                                  <m:fPr>
                                    <m:ctrlPr>
                                      <a:rPr lang="es-ES" sz="16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O" sz="1600">
                                        <a:effectLst/>
                                      </a:rPr>
                                      <m:t>12</m:t>
                                    </m:r>
                                  </m:num>
                                  <m:den>
                                    <m:r>
                                      <a:rPr lang="es-CO" sz="1600">
                                        <a:effectLst/>
                                      </a:rPr>
                                      <m:t>𝑥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ES" sz="16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CO" sz="1600">
                                    <a:effectLst/>
                                  </a:rPr>
                                  <m:t>𝑥</m:t>
                                </m:r>
                                <m:r>
                                  <a:rPr lang="es-CO" sz="1600">
                                    <a:effectLst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s-ES" sz="16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O" sz="1600">
                                        <a:effectLst/>
                                      </a:rPr>
                                      <m:t>2.12</m:t>
                                    </m:r>
                                  </m:num>
                                  <m:den>
                                    <m:r>
                                      <a:rPr lang="es-CO" sz="1600">
                                        <a:effectLst/>
                                      </a:rPr>
                                      <m:t>8</m:t>
                                    </m:r>
                                  </m:den>
                                </m:f>
                                <m:r>
                                  <a:rPr lang="es-CO" sz="1600">
                                    <a:effectLst/>
                                  </a:rPr>
                                  <m:t>=3</m:t>
                                </m:r>
                              </m:oMath>
                            </m:oMathPara>
                          </a14:m>
                          <a:endParaRPr lang="es-ES" sz="1600" dirty="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es-ES" sz="1600" dirty="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714713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Azúcar </a:t>
                          </a:r>
                          <a:endParaRPr lang="es-ES" sz="16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ES" sz="16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O" sz="1600">
                                        <a:effectLst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es-CO" sz="1600">
                                        <a:effectLst/>
                                      </a:rPr>
                                      <m:t>200</m:t>
                                    </m:r>
                                  </m:den>
                                </m:f>
                                <m:r>
                                  <a:rPr lang="es-CO" sz="1600">
                                    <a:effectLst/>
                                  </a:rPr>
                                  <m:t> =</m:t>
                                </m:r>
                                <m:f>
                                  <m:fPr>
                                    <m:ctrlPr>
                                      <a:rPr lang="es-ES" sz="16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O" sz="1600">
                                        <a:effectLst/>
                                      </a:rPr>
                                      <m:t>12</m:t>
                                    </m:r>
                                  </m:num>
                                  <m:den>
                                    <m:r>
                                      <a:rPr lang="es-CO" sz="1600">
                                        <a:effectLst/>
                                      </a:rPr>
                                      <m:t>𝑥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ES" sz="16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CO" sz="1600">
                                    <a:effectLst/>
                                  </a:rPr>
                                  <m:t>𝑥</m:t>
                                </m:r>
                                <m:r>
                                  <a:rPr lang="es-CO" sz="1600">
                                    <a:effectLst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s-ES" sz="16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O" sz="1600">
                                        <a:effectLst/>
                                      </a:rPr>
                                      <m:t>200.12</m:t>
                                    </m:r>
                                  </m:num>
                                  <m:den>
                                    <m:r>
                                      <a:rPr lang="es-CO" sz="1600">
                                        <a:effectLst/>
                                      </a:rPr>
                                      <m:t>8</m:t>
                                    </m:r>
                                  </m:den>
                                </m:f>
                                <m:r>
                                  <a:rPr lang="es-CO" sz="1600">
                                    <a:effectLst/>
                                  </a:rPr>
                                  <m:t>=300</m:t>
                                </m:r>
                              </m:oMath>
                            </m:oMathPara>
                          </a14:m>
                          <a:endParaRPr lang="es-ES" sz="1600" dirty="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300 g</a:t>
                          </a:r>
                          <a:endParaRPr lang="es-ES" sz="1600" dirty="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714713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Harina </a:t>
                          </a:r>
                          <a:endParaRPr lang="es-ES" sz="16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ES" sz="16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O" sz="1600">
                                        <a:effectLst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es-CO" sz="1600">
                                        <a:effectLst/>
                                      </a:rPr>
                                      <m:t>100</m:t>
                                    </m:r>
                                  </m:den>
                                </m:f>
                                <m:r>
                                  <a:rPr lang="es-CO" sz="1600">
                                    <a:effectLst/>
                                  </a:rPr>
                                  <m:t> =</m:t>
                                </m:r>
                                <m:f>
                                  <m:fPr>
                                    <m:ctrlPr>
                                      <a:rPr lang="es-ES" sz="16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O" sz="1600">
                                        <a:effectLst/>
                                      </a:rPr>
                                      <m:t>12</m:t>
                                    </m:r>
                                  </m:num>
                                  <m:den>
                                    <m:r>
                                      <a:rPr lang="es-CO" sz="1600">
                                        <a:effectLst/>
                                      </a:rPr>
                                      <m:t>𝑥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ES" sz="16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CO" sz="1600">
                                    <a:effectLst/>
                                  </a:rPr>
                                  <m:t>𝑥</m:t>
                                </m:r>
                                <m:r>
                                  <a:rPr lang="es-CO" sz="1600">
                                    <a:effectLst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s-ES" sz="16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O" sz="1600">
                                        <a:effectLst/>
                                      </a:rPr>
                                      <m:t>100.12</m:t>
                                    </m:r>
                                  </m:num>
                                  <m:den>
                                    <m:r>
                                      <a:rPr lang="es-CO" sz="1600">
                                        <a:effectLst/>
                                      </a:rPr>
                                      <m:t>8</m:t>
                                    </m:r>
                                  </m:den>
                                </m:f>
                                <m:r>
                                  <a:rPr lang="es-CO" sz="1600">
                                    <a:effectLst/>
                                  </a:rPr>
                                  <m:t>=150</m:t>
                                </m:r>
                              </m:oMath>
                            </m:oMathPara>
                          </a14:m>
                          <a:endParaRPr lang="es-ES" sz="1600" dirty="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150 g</a:t>
                          </a:r>
                          <a:endParaRPr lang="es-ES" sz="1600" dirty="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75487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Nueces picadas </a:t>
                          </a:r>
                          <a:endParaRPr lang="es-ES" sz="16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ES" sz="16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O" sz="1600">
                                        <a:effectLst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es-CO" sz="1600">
                                        <a:effectLst/>
                                      </a:rPr>
                                      <m:t>0,5</m:t>
                                    </m:r>
                                  </m:den>
                                </m:f>
                                <m:r>
                                  <a:rPr lang="es-CO" sz="1600">
                                    <a:effectLst/>
                                  </a:rPr>
                                  <m:t> =</m:t>
                                </m:r>
                                <m:f>
                                  <m:fPr>
                                    <m:ctrlPr>
                                      <a:rPr lang="es-ES" sz="16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O" sz="1600">
                                        <a:effectLst/>
                                      </a:rPr>
                                      <m:t>12</m:t>
                                    </m:r>
                                  </m:num>
                                  <m:den>
                                    <m:r>
                                      <a:rPr lang="es-CO" sz="1600">
                                        <a:effectLst/>
                                      </a:rPr>
                                      <m:t>𝑥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ES" sz="16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CO" sz="1600">
                                    <a:effectLst/>
                                  </a:rPr>
                                  <m:t>𝑥</m:t>
                                </m:r>
                                <m:r>
                                  <a:rPr lang="es-CO" sz="1600">
                                    <a:effectLst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s-ES" sz="16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O" sz="1600">
                                        <a:effectLst/>
                                      </a:rPr>
                                      <m:t>0,5.12</m:t>
                                    </m:r>
                                  </m:num>
                                  <m:den>
                                    <m:r>
                                      <a:rPr lang="es-CO" sz="1600">
                                        <a:effectLst/>
                                      </a:rPr>
                                      <m:t>8</m:t>
                                    </m:r>
                                  </m:den>
                                </m:f>
                                <m:r>
                                  <a:rPr lang="es-CO" sz="1600">
                                    <a:effectLst/>
                                  </a:rPr>
                                  <m:t>=0,75</m:t>
                                </m:r>
                              </m:oMath>
                            </m:oMathPara>
                          </a14:m>
                          <a:endParaRPr lang="es-ES" sz="16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0,75 g</a:t>
                          </a:r>
                          <a:endParaRPr lang="es-ES" sz="1600" dirty="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13582205"/>
                  </p:ext>
                </p:extLst>
              </p:nvPr>
            </p:nvGraphicFramePr>
            <p:xfrm>
              <a:off x="1493949" y="239153"/>
              <a:ext cx="8761399" cy="583519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389928"/>
                    <a:gridCol w="3119812"/>
                    <a:gridCol w="2731653"/>
                    <a:gridCol w="1520006"/>
                  </a:tblGrid>
                  <a:tr h="7216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Ingrediente</a:t>
                          </a:r>
                          <a:endParaRPr lang="es-ES" sz="1600" dirty="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Proporción</a:t>
                          </a:r>
                          <a:endParaRPr lang="es-ES" sz="16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Cálculo del término desconocido</a:t>
                          </a:r>
                          <a:endParaRPr lang="es-ES" sz="16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Cantidad para 12 personas</a:t>
                          </a:r>
                          <a:endParaRPr lang="es-ES" sz="1600" dirty="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1158602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Chocolate amargo </a:t>
                          </a:r>
                          <a:endParaRPr lang="es-ES" sz="1600" dirty="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44727" t="-62304" r="-137109" b="-3445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65033" t="-62304" r="-56347" b="-3445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225 g</a:t>
                          </a:r>
                          <a:endParaRPr lang="es-ES" sz="1600" dirty="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1055908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Mantequilla </a:t>
                          </a:r>
                          <a:endParaRPr lang="es-ES" sz="16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44727" t="-179191" r="-137109" b="-2803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65033" t="-179191" r="-56347" b="-2803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112,5 g</a:t>
                          </a:r>
                          <a:endParaRPr lang="es-ES" sz="1600" dirty="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714713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Huevos </a:t>
                          </a:r>
                          <a:endParaRPr lang="es-ES" sz="16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44727" t="-412821" r="-137109" b="-3145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65033" t="-412821" r="-56347" b="-3145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es-ES" sz="1600" dirty="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714713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Azúcar </a:t>
                          </a:r>
                          <a:endParaRPr lang="es-ES" sz="16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44727" t="-508475" r="-137109" b="-2118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65033" t="-508475" r="-56347" b="-2118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300 g</a:t>
                          </a:r>
                          <a:endParaRPr lang="es-ES" sz="1600" dirty="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714713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Harina </a:t>
                          </a:r>
                          <a:endParaRPr lang="es-ES" sz="16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44727" t="-613675" r="-137109" b="-1136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65033" t="-613675" r="-56347" b="-1136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150 g</a:t>
                          </a:r>
                          <a:endParaRPr lang="es-ES" sz="1600" dirty="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75487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Nueces picadas </a:t>
                          </a:r>
                          <a:endParaRPr lang="es-ES" sz="16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44727" t="-673387" r="-137109" b="-7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65033" t="-673387" r="-56347" b="-7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O" sz="1600" dirty="0"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0,75 g</a:t>
                          </a:r>
                          <a:endParaRPr lang="es-ES" sz="1600" dirty="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888311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Panorámica</PresentationFormat>
  <Paragraphs>30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 User</dc:creator>
  <cp:lastModifiedBy>Windows User</cp:lastModifiedBy>
  <cp:revision>1</cp:revision>
  <dcterms:created xsi:type="dcterms:W3CDTF">2020-05-08T10:56:28Z</dcterms:created>
  <dcterms:modified xsi:type="dcterms:W3CDTF">2020-05-08T10:56:43Z</dcterms:modified>
</cp:coreProperties>
</file>