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59" r:id="rId3"/>
    <p:sldId id="258" r:id="rId4"/>
    <p:sldId id="278" r:id="rId5"/>
    <p:sldId id="263" r:id="rId6"/>
    <p:sldId id="271" r:id="rId7"/>
    <p:sldId id="279" r:id="rId8"/>
    <p:sldId id="264" r:id="rId9"/>
    <p:sldId id="262" r:id="rId10"/>
    <p:sldId id="266" r:id="rId11"/>
    <p:sldId id="265" r:id="rId12"/>
    <p:sldId id="267" r:id="rId13"/>
    <p:sldId id="280" r:id="rId14"/>
    <p:sldId id="281" r:id="rId15"/>
    <p:sldId id="282" r:id="rId16"/>
    <p:sldId id="283" r:id="rId17"/>
    <p:sldId id="268" r:id="rId18"/>
    <p:sldId id="284" r:id="rId19"/>
    <p:sldId id="275" r:id="rId20"/>
    <p:sldId id="276" r:id="rId21"/>
    <p:sldId id="274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4aVmnrZ4E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0j1XwaroH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Zb_rz4skf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xLlSyKykM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2H3ch_qDpw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NWFLuUfiX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IwnkGkEfP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tKbXTUMGnQ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D8sti44B6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Ke3TY4Vgk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YNvY_bOGdc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99110" y="1569157"/>
            <a:ext cx="4380089" cy="3815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Reflexión: Jesús nos hace una especial invitación al compararse Él con la vid (plata cuyo fruto es la uva) y nosotros con los pámpanos (brotes verdes), de tal manera que nos invita a permanecer en Él y así poder llevar fruto, este fruto es el del Espíritu Santo como dice en Gálatas 5:22-23</a:t>
            </a:r>
          </a:p>
          <a:p>
            <a:r>
              <a:rPr lang="es-CO" b="1" baseline="30000" dirty="0" smtClean="0"/>
              <a:t>22</a:t>
            </a:r>
            <a:r>
              <a:rPr lang="es-CO" dirty="0" smtClean="0"/>
              <a:t>Mas </a:t>
            </a:r>
            <a:r>
              <a:rPr lang="es-CO" dirty="0"/>
              <a:t>el fruto del Espíritu es amor, gozo, paz, paciencia, benignidad, bondad, fe,</a:t>
            </a:r>
          </a:p>
          <a:p>
            <a:r>
              <a:rPr lang="es-CO" b="1" baseline="30000" dirty="0"/>
              <a:t>23 </a:t>
            </a:r>
            <a:r>
              <a:rPr lang="es-CO" dirty="0"/>
              <a:t>mansedumbre, templanza;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44" y="485643"/>
            <a:ext cx="5757335" cy="56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49889" r="48044" b="-1772"/>
          <a:stretch/>
        </p:blipFill>
        <p:spPr>
          <a:xfrm>
            <a:off x="945269" y="811368"/>
            <a:ext cx="3832793" cy="6046631"/>
          </a:xfrm>
          <a:prstGeom prst="rect">
            <a:avLst/>
          </a:prstGeom>
        </p:spPr>
      </p:pic>
      <p:pic>
        <p:nvPicPr>
          <p:cNvPr id="7" name="Marcador de contenido 5"/>
          <p:cNvPicPr>
            <a:picLocks noChangeAspect="1"/>
          </p:cNvPicPr>
          <p:nvPr/>
        </p:nvPicPr>
        <p:blipFill rotWithShape="1">
          <a:blip r:embed="rId2"/>
          <a:srcRect l="75344" t="49889" r="-2579" b="-1772"/>
          <a:stretch/>
        </p:blipFill>
        <p:spPr>
          <a:xfrm>
            <a:off x="4662151" y="811368"/>
            <a:ext cx="2794717" cy="6046453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945269" y="811368"/>
            <a:ext cx="6228263" cy="0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728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4aVmnrZ4E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36147" y="880534"/>
            <a:ext cx="8813173" cy="495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1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0j1XwaroH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8987" y="888642"/>
            <a:ext cx="7767035" cy="436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1438" y="445168"/>
            <a:ext cx="9784844" cy="1646302"/>
          </a:xfrm>
        </p:spPr>
        <p:txBody>
          <a:bodyPr/>
          <a:lstStyle/>
          <a:p>
            <a:pPr algn="ctr"/>
            <a:r>
              <a:rPr lang="es-CO" sz="4000" dirty="0" smtClean="0"/>
              <a:t>EXPRESIONES ALGEBRAICAS Y ECUACIONES</a:t>
            </a:r>
            <a:br>
              <a:rPr lang="es-CO" sz="4000" dirty="0" smtClean="0"/>
            </a:br>
            <a:r>
              <a:rPr lang="es-CO" sz="4000" dirty="0" smtClean="0"/>
              <a:t>Partes de una ecuación  </a:t>
            </a:r>
            <a:endParaRPr lang="es-CO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21375"/>
          <a:stretch/>
        </p:blipFill>
        <p:spPr>
          <a:xfrm>
            <a:off x="2314221" y="2991556"/>
            <a:ext cx="6265333" cy="339901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40669" y="2314465"/>
            <a:ext cx="56124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Lado izquierdo         lado derecho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772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486" y="2309611"/>
            <a:ext cx="8596668" cy="1320800"/>
          </a:xfrm>
        </p:spPr>
        <p:txBody>
          <a:bodyPr/>
          <a:lstStyle/>
          <a:p>
            <a:pPr algn="ctr"/>
            <a:r>
              <a:rPr lang="es-CO" dirty="0" smtClean="0"/>
              <a:t>ACTIVIDAD PRELIMINAR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50840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s-CO" dirty="0" smtClean="0">
                    <a:solidFill>
                      <a:schemeClr val="tx1"/>
                    </a:solidFill>
                  </a:rPr>
                  <a:t>Identifica </a:t>
                </a:r>
                <a:r>
                  <a:rPr lang="es-CO" dirty="0">
                    <a:solidFill>
                      <a:schemeClr val="tx1"/>
                    </a:solidFill>
                  </a:rPr>
                  <a:t>en la siguiente ecuación cada una de sus </a:t>
                </a:r>
                <a:r>
                  <a:rPr lang="es-CO" dirty="0" smtClean="0">
                    <a:solidFill>
                      <a:schemeClr val="tx1"/>
                    </a:solidFill>
                  </a:rPr>
                  <a:t>partes e indica cual debe ser el valor de x para que se cumpla la igualdad : </a:t>
                </a:r>
                <a:r>
                  <a:rPr lang="es-CO" dirty="0">
                    <a:solidFill>
                      <a:schemeClr val="tx1"/>
                    </a:solidFill>
                  </a:rPr>
                  <a:t/>
                </a:r>
                <a:br>
                  <a:rPr lang="es-CO" dirty="0">
                    <a:solidFill>
                      <a:schemeClr val="tx1"/>
                    </a:solidFill>
                  </a:rPr>
                </a:br>
                <a:r>
                  <a:rPr lang="es-CO" dirty="0">
                    <a:solidFill>
                      <a:schemeClr val="tx1"/>
                    </a:solidFill>
                  </a:rPr>
                  <a:t> </a:t>
                </a:r>
                <a:br>
                  <a:rPr lang="es-CO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s-CO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CO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s-CO" dirty="0" smtClean="0">
                    <a:solidFill>
                      <a:schemeClr val="tx1"/>
                    </a:solidFill>
                  </a:rPr>
                  <a:t>- </a:t>
                </a:r>
                <a:r>
                  <a:rPr lang="es-CO" dirty="0">
                    <a:solidFill>
                      <a:schemeClr val="tx1"/>
                    </a:solidFill>
                  </a:rPr>
                  <a:t>2 = 3</a:t>
                </a:r>
                <a:br>
                  <a:rPr lang="es-CO" dirty="0">
                    <a:solidFill>
                      <a:schemeClr val="tx1"/>
                    </a:solidFill>
                  </a:rPr>
                </a:br>
                <a:endParaRPr lang="es-CO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73" t="-5991" b="-11290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677334" y="3826772"/>
          <a:ext cx="2686755" cy="1823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6755">
                  <a:extLst>
                    <a:ext uri="{9D8B030D-6E8A-4147-A177-3AD203B41FA5}">
                      <a16:colId xmlns:a16="http://schemas.microsoft.com/office/drawing/2014/main" val="1603682413"/>
                    </a:ext>
                  </a:extLst>
                </a:gridCol>
              </a:tblGrid>
              <a:tr h="303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Incógnita o variable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6294238"/>
                  </a:ext>
                </a:extLst>
              </a:tr>
              <a:tr h="303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Coeficiente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0424902"/>
                  </a:ext>
                </a:extLst>
              </a:tr>
              <a:tr h="303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Lado izquierdo 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1706746"/>
                  </a:ext>
                </a:extLst>
              </a:tr>
              <a:tr h="303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Lado derecho 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8512127"/>
                  </a:ext>
                </a:extLst>
              </a:tr>
              <a:tr h="303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Constantes 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0612215"/>
                  </a:ext>
                </a:extLst>
              </a:tr>
              <a:tr h="303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Términos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888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57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APRENDE GENERALIDADES DE LAS ECUACIONES </a:t>
            </a:r>
            <a:endParaRPr lang="es-CO" dirty="0"/>
          </a:p>
        </p:txBody>
      </p:sp>
      <p:pic>
        <p:nvPicPr>
          <p:cNvPr id="4" name="8Zb_rz4skf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16768" y="1806222"/>
            <a:ext cx="8231168" cy="463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xLlSyKykM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8128" y="856343"/>
            <a:ext cx="9575801" cy="538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Práctica con la p</a:t>
            </a:r>
            <a:r>
              <a:rPr lang="es-CO" dirty="0" smtClean="0"/>
              <a:t>lataforma </a:t>
            </a:r>
            <a:r>
              <a:rPr lang="es-CO" dirty="0" err="1" smtClean="0"/>
              <a:t>Khan</a:t>
            </a:r>
            <a:r>
              <a:rPr lang="es-CO" dirty="0" smtClean="0"/>
              <a:t> </a:t>
            </a:r>
            <a:r>
              <a:rPr lang="es-CO" dirty="0" err="1" smtClean="0"/>
              <a:t>academy</a:t>
            </a:r>
            <a:endParaRPr lang="es-CO" dirty="0"/>
          </a:p>
        </p:txBody>
      </p:sp>
      <p:pic>
        <p:nvPicPr>
          <p:cNvPr id="4" name="J2H3ch_qDp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8708" y="2072312"/>
            <a:ext cx="8078537" cy="454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24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VALOR NUMÉRICO DE UNA EXPRESIÓN ALGEBRAICA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0517" y="2215167"/>
            <a:ext cx="9741674" cy="25371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3600" dirty="0" smtClean="0"/>
              <a:t>Valor </a:t>
            </a:r>
            <a:r>
              <a:rPr lang="es-CO" sz="3600" dirty="0"/>
              <a:t>numérico de una expresión algebraica es el resultado de sustituir las letras o variables por unos valores numéricos determinados y realizar los cálculos indicados.</a:t>
            </a:r>
          </a:p>
        </p:txBody>
      </p:sp>
    </p:spTree>
    <p:extLst>
      <p:ext uri="{BB962C8B-B14F-4D97-AF65-F5344CB8AC3E}">
        <p14:creationId xmlns:p14="http://schemas.microsoft.com/office/powerpoint/2010/main" val="18894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Lenguaje algebraico </a:t>
            </a:r>
            <a:endParaRPr lang="es-CO" dirty="0"/>
          </a:p>
        </p:txBody>
      </p:sp>
      <p:pic>
        <p:nvPicPr>
          <p:cNvPr id="4" name="UNWFLuUfiX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55524" y="1270000"/>
            <a:ext cx="8853312" cy="497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Saberes previos potenciación </a:t>
            </a:r>
            <a:endParaRPr lang="es-CO" dirty="0"/>
          </a:p>
        </p:txBody>
      </p:sp>
      <p:pic>
        <p:nvPicPr>
          <p:cNvPr id="4" name="6IwnkGkEfP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87858" y="1491507"/>
            <a:ext cx="8893269" cy="500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18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213" y="343995"/>
            <a:ext cx="8596668" cy="1320800"/>
          </a:xfrm>
        </p:spPr>
        <p:txBody>
          <a:bodyPr/>
          <a:lstStyle/>
          <a:p>
            <a:pPr algn="ctr"/>
            <a:r>
              <a:rPr lang="es-CO" dirty="0" smtClean="0"/>
              <a:t>VALOR NUMÉRICO DE UNA EXPRESIÓN ALGEBRAICA </a:t>
            </a:r>
            <a:endParaRPr lang="es-CO" dirty="0"/>
          </a:p>
        </p:txBody>
      </p:sp>
      <p:pic>
        <p:nvPicPr>
          <p:cNvPr id="4" name="UtKbXTUMGn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0802" y="1471612"/>
            <a:ext cx="9232364" cy="519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85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D8sti44B6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3985" y="734096"/>
            <a:ext cx="9232364" cy="519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8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Practica lo aprendido </a:t>
            </a:r>
            <a:endParaRPr lang="es-CO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185308"/>
              </p:ext>
            </p:extLst>
          </p:nvPr>
        </p:nvGraphicFramePr>
        <p:xfrm>
          <a:off x="1924771" y="1738492"/>
          <a:ext cx="6846694" cy="437947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423347">
                  <a:extLst>
                    <a:ext uri="{9D8B030D-6E8A-4147-A177-3AD203B41FA5}">
                      <a16:colId xmlns:a16="http://schemas.microsoft.com/office/drawing/2014/main" val="1050935480"/>
                    </a:ext>
                  </a:extLst>
                </a:gridCol>
                <a:gridCol w="3423347">
                  <a:extLst>
                    <a:ext uri="{9D8B030D-6E8A-4147-A177-3AD203B41FA5}">
                      <a16:colId xmlns:a16="http://schemas.microsoft.com/office/drawing/2014/main" val="443737148"/>
                    </a:ext>
                  </a:extLst>
                </a:gridCol>
              </a:tblGrid>
              <a:tr h="464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Expresión  </a:t>
                      </a:r>
                      <a:endParaRPr lang="es-CO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Lenguaje algebraico 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4448078"/>
                  </a:ext>
                </a:extLst>
              </a:tr>
              <a:tr h="464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triple de un número 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es-CO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3x</a:t>
                      </a:r>
                      <a:endParaRPr lang="es-CO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4034977"/>
                  </a:ext>
                </a:extLst>
              </a:tr>
              <a:tr h="464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número 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2941645"/>
                  </a:ext>
                </a:extLst>
              </a:tr>
              <a:tr h="464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número más 100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7010361"/>
                  </a:ext>
                </a:extLst>
              </a:tr>
              <a:tr h="464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doble de un  número 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1776033"/>
                  </a:ext>
                </a:extLst>
              </a:tr>
              <a:tr h="464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producto de dos números 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8057616"/>
                  </a:ext>
                </a:extLst>
              </a:tr>
              <a:tr h="954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cuarta parte de un número 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6875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14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7942" y="2412642"/>
            <a:ext cx="8596668" cy="1320800"/>
          </a:xfrm>
        </p:spPr>
        <p:txBody>
          <a:bodyPr/>
          <a:lstStyle/>
          <a:p>
            <a:pPr algn="ctr"/>
            <a:r>
              <a:rPr lang="es-CO" dirty="0" smtClean="0"/>
              <a:t>APLICACIÓN DEL LENGUAJE ALGEBRAICO CON DIFERENTES FÓRMULAS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4513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rmulario de termodinámica I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13752" r="13306" b="9524"/>
          <a:stretch/>
        </p:blipFill>
        <p:spPr bwMode="auto">
          <a:xfrm>
            <a:off x="2675465" y="392326"/>
            <a:ext cx="6149557" cy="617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75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CONVERSIONES DE TEMPERATURA</a:t>
            </a:r>
            <a:endParaRPr lang="es-CO" dirty="0"/>
          </a:p>
        </p:txBody>
      </p:sp>
      <p:pic>
        <p:nvPicPr>
          <p:cNvPr id="4" name="DKe3TY4Vgk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83908" y="1836821"/>
            <a:ext cx="8492068" cy="47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71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244" y="2528552"/>
            <a:ext cx="8596668" cy="1320800"/>
          </a:xfrm>
        </p:spPr>
        <p:txBody>
          <a:bodyPr/>
          <a:lstStyle/>
          <a:p>
            <a:pPr algn="ctr"/>
            <a:r>
              <a:rPr lang="es-CO" dirty="0" smtClean="0"/>
              <a:t>Aplicación con perímetros, áreas y volúmenes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65002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4280" y="237067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Ejemplos de ecuaciones en figuras geométricas </a:t>
            </a:r>
            <a:br>
              <a:rPr lang="es-CO" dirty="0" smtClean="0"/>
            </a:br>
            <a:endParaRPr lang="es-CO" dirty="0"/>
          </a:p>
        </p:txBody>
      </p:sp>
      <p:pic>
        <p:nvPicPr>
          <p:cNvPr id="4" name="wYNvY_bOGd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94280" y="1433689"/>
            <a:ext cx="9214556" cy="51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8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8639" b="50519"/>
          <a:stretch/>
        </p:blipFill>
        <p:spPr>
          <a:xfrm>
            <a:off x="1060828" y="502780"/>
            <a:ext cx="4685216" cy="5073931"/>
          </a:xfrm>
          <a:prstGeom prst="rect">
            <a:avLst/>
          </a:prstGeom>
        </p:spPr>
      </p:pic>
      <p:cxnSp>
        <p:nvCxnSpPr>
          <p:cNvPr id="3" name="Conector recto 2"/>
          <p:cNvCxnSpPr/>
          <p:nvPr/>
        </p:nvCxnSpPr>
        <p:spPr>
          <a:xfrm flipV="1">
            <a:off x="1061156" y="5576710"/>
            <a:ext cx="6716888" cy="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Marcador de contenido 5"/>
          <p:cNvPicPr>
            <a:picLocks noChangeAspect="1"/>
          </p:cNvPicPr>
          <p:nvPr/>
        </p:nvPicPr>
        <p:blipFill rotWithShape="1">
          <a:blip r:embed="rId2"/>
          <a:srcRect l="75681" r="-803" b="50519"/>
          <a:stretch/>
        </p:blipFill>
        <p:spPr>
          <a:xfrm>
            <a:off x="5599290" y="502779"/>
            <a:ext cx="2291644" cy="507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8268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824</TotalTime>
  <Words>237</Words>
  <Application>Microsoft Office PowerPoint</Application>
  <PresentationFormat>Panorámica</PresentationFormat>
  <Paragraphs>39</Paragraphs>
  <Slides>22</Slides>
  <Notes>0</Notes>
  <HiddenSlides>0</HiddenSlides>
  <MMClips>11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Trebuchet MS</vt:lpstr>
      <vt:lpstr>Wingdings 3</vt:lpstr>
      <vt:lpstr>Faceta</vt:lpstr>
      <vt:lpstr>Presentación de PowerPoint</vt:lpstr>
      <vt:lpstr>Lenguaje algebraico </vt:lpstr>
      <vt:lpstr>Practica lo aprendido </vt:lpstr>
      <vt:lpstr>APLICACIÓN DEL LENGUAJE ALGEBRAICO CON DIFERENTES FÓRMULAS </vt:lpstr>
      <vt:lpstr>Presentación de PowerPoint</vt:lpstr>
      <vt:lpstr>CONVERSIONES DE TEMPERATURA</vt:lpstr>
      <vt:lpstr>Aplicación con perímetros, áreas y volúmenes </vt:lpstr>
      <vt:lpstr>Ejemplos de ecuaciones en figuras geométricas  </vt:lpstr>
      <vt:lpstr>Presentación de PowerPoint</vt:lpstr>
      <vt:lpstr>Presentación de PowerPoint</vt:lpstr>
      <vt:lpstr>Presentación de PowerPoint</vt:lpstr>
      <vt:lpstr>Presentación de PowerPoint</vt:lpstr>
      <vt:lpstr>EXPRESIONES ALGEBRAICAS Y ECUACIONES Partes de una ecuación  </vt:lpstr>
      <vt:lpstr>ACTIVIDAD PRELIMINAR </vt:lpstr>
      <vt:lpstr>Identifica en la siguiente ecuación cada una de sus partes e indica cual debe ser el valor de x para que se cumpla la igualdad :    1/4- 2 = 3 </vt:lpstr>
      <vt:lpstr>APRENDE GENERALIDADES DE LAS ECUACIONES </vt:lpstr>
      <vt:lpstr>Presentación de PowerPoint</vt:lpstr>
      <vt:lpstr>Práctica con la plataforma Khan academy</vt:lpstr>
      <vt:lpstr>VALOR NUMÉRICO DE UNA EXPRESIÓN ALGEBRAICA</vt:lpstr>
      <vt:lpstr>Saberes previos potenciación </vt:lpstr>
      <vt:lpstr>VALOR NUMÉRICO DE UNA EXPRESIÓN ALGEBRAICA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ECUACIONES</dc:title>
  <dc:creator>Usuario</dc:creator>
  <cp:lastModifiedBy>Usuario</cp:lastModifiedBy>
  <cp:revision>33</cp:revision>
  <dcterms:created xsi:type="dcterms:W3CDTF">2020-09-18T15:28:48Z</dcterms:created>
  <dcterms:modified xsi:type="dcterms:W3CDTF">2020-10-14T15:44:52Z</dcterms:modified>
</cp:coreProperties>
</file>