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2" r:id="rId3"/>
    <p:sldId id="290" r:id="rId4"/>
    <p:sldId id="291" r:id="rId5"/>
    <p:sldId id="293" r:id="rId6"/>
    <p:sldId id="294" r:id="rId7"/>
    <p:sldId id="292" r:id="rId8"/>
    <p:sldId id="283" r:id="rId9"/>
    <p:sldId id="285" r:id="rId10"/>
    <p:sldId id="286" r:id="rId11"/>
    <p:sldId id="287"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10/24/2020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BD3D1-844F-4627-9C9C-A1BF3E5A8BD9}"/>
              </a:ext>
            </a:extLst>
          </p:cNvPr>
          <p:cNvSpPr>
            <a:spLocks noGrp="1"/>
          </p:cNvSpPr>
          <p:nvPr>
            <p:ph type="ctrTitle"/>
          </p:nvPr>
        </p:nvSpPr>
        <p:spPr>
          <a:xfrm>
            <a:off x="1600200" y="2307231"/>
            <a:ext cx="8991600" cy="1645920"/>
          </a:xfrm>
        </p:spPr>
        <p:txBody>
          <a:bodyPr/>
          <a:lstStyle/>
          <a:p>
            <a:r>
              <a:rPr lang="es-MX" b="1" i="1" dirty="0">
                <a:solidFill>
                  <a:srgbClr val="7030A0"/>
                </a:solidFill>
              </a:rPr>
              <a:t>TAREA MOVIMIENTO EN EL PLANO</a:t>
            </a:r>
            <a:endParaRPr lang="es-CO" b="1" i="1" dirty="0">
              <a:solidFill>
                <a:srgbClr val="7030A0"/>
              </a:solidFill>
            </a:endParaRPr>
          </a:p>
        </p:txBody>
      </p:sp>
    </p:spTree>
    <p:extLst>
      <p:ext uri="{BB962C8B-B14F-4D97-AF65-F5344CB8AC3E}">
        <p14:creationId xmlns:p14="http://schemas.microsoft.com/office/powerpoint/2010/main" val="428478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CB5CAB23-69B7-4A69-A1F0-77A19CF460FD}"/>
              </a:ext>
            </a:extLst>
          </p:cNvPr>
          <p:cNvPicPr>
            <a:picLocks noChangeAspect="1"/>
          </p:cNvPicPr>
          <p:nvPr/>
        </p:nvPicPr>
        <p:blipFill rotWithShape="1">
          <a:blip r:embed="rId2"/>
          <a:srcRect b="31332"/>
          <a:stretch/>
        </p:blipFill>
        <p:spPr>
          <a:xfrm>
            <a:off x="132521" y="213732"/>
            <a:ext cx="5764695" cy="6240077"/>
          </a:xfrm>
          <a:prstGeom prst="rect">
            <a:avLst/>
          </a:prstGeom>
          <a:solidFill>
            <a:schemeClr val="accent3">
              <a:lumMod val="20000"/>
              <a:lumOff val="80000"/>
            </a:schemeClr>
          </a:solidFill>
          <a:ln>
            <a:solidFill>
              <a:srgbClr val="C00000"/>
            </a:solidFill>
          </a:ln>
        </p:spPr>
      </p:pic>
      <p:pic>
        <p:nvPicPr>
          <p:cNvPr id="14" name="Imagen 13">
            <a:extLst>
              <a:ext uri="{FF2B5EF4-FFF2-40B4-BE49-F238E27FC236}">
                <a16:creationId xmlns:a16="http://schemas.microsoft.com/office/drawing/2014/main" id="{A00FA62D-59AC-4335-91D8-E1BAC5BBA7FF}"/>
              </a:ext>
            </a:extLst>
          </p:cNvPr>
          <p:cNvPicPr>
            <a:picLocks noChangeAspect="1"/>
          </p:cNvPicPr>
          <p:nvPr/>
        </p:nvPicPr>
        <p:blipFill rotWithShape="1">
          <a:blip r:embed="rId2"/>
          <a:srcRect t="67850"/>
          <a:stretch/>
        </p:blipFill>
        <p:spPr>
          <a:xfrm>
            <a:off x="6294784" y="213732"/>
            <a:ext cx="5764695" cy="4146233"/>
          </a:xfrm>
          <a:prstGeom prst="rect">
            <a:avLst/>
          </a:prstGeom>
          <a:solidFill>
            <a:schemeClr val="accent3">
              <a:lumMod val="20000"/>
              <a:lumOff val="80000"/>
            </a:schemeClr>
          </a:solidFill>
          <a:ln>
            <a:solidFill>
              <a:srgbClr val="C00000"/>
            </a:solidFill>
          </a:ln>
        </p:spPr>
      </p:pic>
    </p:spTree>
    <p:extLst>
      <p:ext uri="{BB962C8B-B14F-4D97-AF65-F5344CB8AC3E}">
        <p14:creationId xmlns:p14="http://schemas.microsoft.com/office/powerpoint/2010/main" val="7689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57759F5-3384-4AA2-83AF-48811A8CC388}"/>
              </a:ext>
            </a:extLst>
          </p:cNvPr>
          <p:cNvSpPr txBox="1"/>
          <p:nvPr/>
        </p:nvSpPr>
        <p:spPr>
          <a:xfrm>
            <a:off x="265043" y="117693"/>
            <a:ext cx="11542644" cy="6370975"/>
          </a:xfrm>
          <a:prstGeom prst="rect">
            <a:avLst/>
          </a:prstGeom>
          <a:solidFill>
            <a:schemeClr val="accent3">
              <a:lumMod val="20000"/>
              <a:lumOff val="80000"/>
            </a:schemeClr>
          </a:solidFill>
          <a:ln>
            <a:solidFill>
              <a:srgbClr val="C00000"/>
            </a:solidFill>
          </a:ln>
        </p:spPr>
        <p:txBody>
          <a:bodyPr wrap="square">
            <a:spAutoFit/>
          </a:bodyPr>
          <a:lstStyle/>
          <a:p>
            <a:r>
              <a:rPr lang="es-MX" b="1" i="1" dirty="0">
                <a:solidFill>
                  <a:srgbClr val="C00000"/>
                </a:solidFill>
              </a:rPr>
              <a:t>7. </a:t>
            </a:r>
            <a:r>
              <a:rPr lang="es-MX" sz="2400" dirty="0">
                <a:solidFill>
                  <a:srgbClr val="002060"/>
                </a:solidFill>
              </a:rPr>
              <a:t>Calcular el periodo, la frecuencia y la velocidad angular de cada una de las tres manecillas de un reloj.</a:t>
            </a:r>
          </a:p>
          <a:p>
            <a:endParaRPr lang="es-MX" sz="2400" dirty="0">
              <a:solidFill>
                <a:srgbClr val="002060"/>
              </a:solidFill>
            </a:endParaRPr>
          </a:p>
          <a:p>
            <a:r>
              <a:rPr lang="es-MX" sz="2400" b="1" dirty="0">
                <a:solidFill>
                  <a:srgbClr val="C00000"/>
                </a:solidFill>
              </a:rPr>
              <a:t>8. </a:t>
            </a:r>
            <a:r>
              <a:rPr lang="es-MX" sz="2400" dirty="0">
                <a:solidFill>
                  <a:srgbClr val="002060"/>
                </a:solidFill>
              </a:rPr>
              <a:t>Una polea de rotación, tiene 55 cm de radio y un punto extremo gira con una velocidad de 72cm/s. En otra polea de 25 cm de radio un punto extremo gira con una velocidad de 92cm/s. Calcular la velocidad angular de cada polea.</a:t>
            </a:r>
          </a:p>
          <a:p>
            <a:endParaRPr lang="es-MX" sz="2400" dirty="0">
              <a:solidFill>
                <a:srgbClr val="002060"/>
              </a:solidFill>
            </a:endParaRPr>
          </a:p>
          <a:p>
            <a:r>
              <a:rPr lang="es-MX" sz="2400" b="1" i="1" dirty="0">
                <a:solidFill>
                  <a:srgbClr val="C00000"/>
                </a:solidFill>
              </a:rPr>
              <a:t>9. </a:t>
            </a:r>
            <a:r>
              <a:rPr lang="es-MX" sz="2400" dirty="0">
                <a:solidFill>
                  <a:srgbClr val="002060"/>
                </a:solidFill>
              </a:rPr>
              <a:t>Un auto recorre una pista circular de 230m de radio y da 24 vueltas cada 6 minutos. Calcula:</a:t>
            </a:r>
          </a:p>
          <a:p>
            <a:r>
              <a:rPr lang="es-MX" sz="2400" dirty="0">
                <a:solidFill>
                  <a:srgbClr val="002060"/>
                </a:solidFill>
              </a:rPr>
              <a:t>a.	Periodo del movimiento </a:t>
            </a:r>
          </a:p>
          <a:p>
            <a:r>
              <a:rPr lang="es-MX" sz="2400" dirty="0">
                <a:solidFill>
                  <a:srgbClr val="002060"/>
                </a:solidFill>
              </a:rPr>
              <a:t>b.	Frecuencia</a:t>
            </a:r>
          </a:p>
          <a:p>
            <a:r>
              <a:rPr lang="es-MX" sz="2400" dirty="0">
                <a:solidFill>
                  <a:srgbClr val="002060"/>
                </a:solidFill>
              </a:rPr>
              <a:t>c.	Velocidad lineal</a:t>
            </a:r>
          </a:p>
          <a:p>
            <a:r>
              <a:rPr lang="es-MX" sz="2400" dirty="0">
                <a:solidFill>
                  <a:srgbClr val="002060"/>
                </a:solidFill>
              </a:rPr>
              <a:t>d.	Velocidad angular</a:t>
            </a:r>
          </a:p>
          <a:p>
            <a:r>
              <a:rPr lang="es-MX" sz="2400" dirty="0">
                <a:solidFill>
                  <a:srgbClr val="002060"/>
                </a:solidFill>
              </a:rPr>
              <a:t>e.	Aceleración centrípeta</a:t>
            </a:r>
          </a:p>
          <a:p>
            <a:endParaRPr lang="es-MX" sz="2400" dirty="0">
              <a:solidFill>
                <a:srgbClr val="002060"/>
              </a:solidFill>
            </a:endParaRPr>
          </a:p>
          <a:p>
            <a:r>
              <a:rPr lang="es-MX" sz="2400" b="1" i="1" dirty="0">
                <a:solidFill>
                  <a:srgbClr val="C00000"/>
                </a:solidFill>
              </a:rPr>
              <a:t>10. </a:t>
            </a:r>
            <a:r>
              <a:rPr lang="es-MX" sz="2400" dirty="0">
                <a:solidFill>
                  <a:srgbClr val="002060"/>
                </a:solidFill>
              </a:rPr>
              <a:t>Dos ruedas de 40 y 60 cm respectivamente de diámetro, se unen mediante una correa, si la más grande de las ruedas  gira a 28rev/s, ¿Cuál es la frecuencia de la segunda rueda?</a:t>
            </a:r>
          </a:p>
        </p:txBody>
      </p:sp>
    </p:spTree>
    <p:extLst>
      <p:ext uri="{BB962C8B-B14F-4D97-AF65-F5344CB8AC3E}">
        <p14:creationId xmlns:p14="http://schemas.microsoft.com/office/powerpoint/2010/main" val="315406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5BF8152-59B5-40DC-BB7B-21A3F9C8FF16}"/>
              </a:ext>
            </a:extLst>
          </p:cNvPr>
          <p:cNvPicPr>
            <a:picLocks noChangeAspect="1"/>
          </p:cNvPicPr>
          <p:nvPr/>
        </p:nvPicPr>
        <p:blipFill rotWithShape="1">
          <a:blip r:embed="rId2"/>
          <a:srcRect l="27500" t="36708" r="28696" b="42798"/>
          <a:stretch/>
        </p:blipFill>
        <p:spPr>
          <a:xfrm>
            <a:off x="927653" y="490332"/>
            <a:ext cx="6480312" cy="5075581"/>
          </a:xfrm>
          <a:prstGeom prst="rect">
            <a:avLst/>
          </a:prstGeom>
          <a:solidFill>
            <a:schemeClr val="accent3">
              <a:lumMod val="20000"/>
              <a:lumOff val="80000"/>
            </a:schemeClr>
          </a:solidFill>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381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0C9C2F1-6216-444E-8B7E-00510DBA2AF7}"/>
              </a:ext>
            </a:extLst>
          </p:cNvPr>
          <p:cNvPicPr>
            <a:picLocks noChangeAspect="1"/>
          </p:cNvPicPr>
          <p:nvPr/>
        </p:nvPicPr>
        <p:blipFill rotWithShape="1">
          <a:blip r:embed="rId2"/>
          <a:srcRect l="21116" t="18035" r="22692" b="25527"/>
          <a:stretch/>
        </p:blipFill>
        <p:spPr>
          <a:xfrm>
            <a:off x="301436" y="755374"/>
            <a:ext cx="11589128" cy="5897217"/>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9" name="CuadroTexto 8">
            <a:extLst>
              <a:ext uri="{FF2B5EF4-FFF2-40B4-BE49-F238E27FC236}">
                <a16:creationId xmlns:a16="http://schemas.microsoft.com/office/drawing/2014/main" id="{DE5C37CB-6FD4-4558-A383-05E668D2F998}"/>
              </a:ext>
            </a:extLst>
          </p:cNvPr>
          <p:cNvSpPr txBox="1"/>
          <p:nvPr/>
        </p:nvSpPr>
        <p:spPr>
          <a:xfrm>
            <a:off x="1749287" y="6626"/>
            <a:ext cx="7779026" cy="646331"/>
          </a:xfrm>
          <a:prstGeom prst="rect">
            <a:avLst/>
          </a:prstGeom>
          <a:solidFill>
            <a:schemeClr val="accent1">
              <a:lumMod val="60000"/>
              <a:lumOff val="40000"/>
            </a:schemeClr>
          </a:solidFill>
          <a:ln>
            <a:solidFill>
              <a:srgbClr val="C00000"/>
            </a:solidFill>
          </a:ln>
        </p:spPr>
        <p:txBody>
          <a:bodyPr wrap="square">
            <a:spAutoFit/>
          </a:bodyPr>
          <a:lstStyle/>
          <a:p>
            <a:pPr algn="ctr"/>
            <a:r>
              <a:rPr lang="es-MX" b="1" i="1" dirty="0">
                <a:solidFill>
                  <a:srgbClr val="7030A0"/>
                </a:solidFill>
              </a:rPr>
              <a:t>DESARROLLA LOS SIGUIENTES PROBLEMAS APLICANDO LAS FORMULAS DE CADA UNO DE LOS MOVIMEITNOS EN EL PLANO </a:t>
            </a:r>
            <a:endParaRPr lang="es-CO" b="1" i="1" dirty="0">
              <a:solidFill>
                <a:srgbClr val="7030A0"/>
              </a:solidFill>
            </a:endParaRPr>
          </a:p>
        </p:txBody>
      </p:sp>
    </p:spTree>
    <p:extLst>
      <p:ext uri="{BB962C8B-B14F-4D97-AF65-F5344CB8AC3E}">
        <p14:creationId xmlns:p14="http://schemas.microsoft.com/office/powerpoint/2010/main" val="227534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941BBF3-EFD9-4497-8F89-E191D75FA293}"/>
              </a:ext>
            </a:extLst>
          </p:cNvPr>
          <p:cNvPicPr>
            <a:picLocks noChangeAspect="1"/>
          </p:cNvPicPr>
          <p:nvPr/>
        </p:nvPicPr>
        <p:blipFill rotWithShape="1">
          <a:blip r:embed="rId2"/>
          <a:srcRect l="3261" t="35742" r="34674" b="8772"/>
          <a:stretch/>
        </p:blipFill>
        <p:spPr>
          <a:xfrm>
            <a:off x="384313" y="516834"/>
            <a:ext cx="5261113" cy="5764696"/>
          </a:xfrm>
          <a:prstGeom prst="rect">
            <a:avLst/>
          </a:prstGeom>
        </p:spPr>
      </p:pic>
      <p:pic>
        <p:nvPicPr>
          <p:cNvPr id="7" name="Imagen 6">
            <a:extLst>
              <a:ext uri="{FF2B5EF4-FFF2-40B4-BE49-F238E27FC236}">
                <a16:creationId xmlns:a16="http://schemas.microsoft.com/office/drawing/2014/main" id="{9DF398A4-9A84-4352-943F-57072E7D5F13}"/>
              </a:ext>
            </a:extLst>
          </p:cNvPr>
          <p:cNvPicPr>
            <a:picLocks noChangeAspect="1"/>
          </p:cNvPicPr>
          <p:nvPr/>
        </p:nvPicPr>
        <p:blipFill rotWithShape="1">
          <a:blip r:embed="rId3"/>
          <a:srcRect l="3153" t="35355" r="35435" b="15732"/>
          <a:stretch/>
        </p:blipFill>
        <p:spPr>
          <a:xfrm>
            <a:off x="5857461" y="576469"/>
            <a:ext cx="6082748" cy="5764696"/>
          </a:xfrm>
          <a:prstGeom prst="rect">
            <a:avLst/>
          </a:prstGeom>
        </p:spPr>
      </p:pic>
    </p:spTree>
    <p:extLst>
      <p:ext uri="{BB962C8B-B14F-4D97-AF65-F5344CB8AC3E}">
        <p14:creationId xmlns:p14="http://schemas.microsoft.com/office/powerpoint/2010/main" val="184378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ED6F91C-FAAC-489C-9C27-FDB7C1108CBA}"/>
              </a:ext>
            </a:extLst>
          </p:cNvPr>
          <p:cNvPicPr>
            <a:picLocks noChangeAspect="1"/>
          </p:cNvPicPr>
          <p:nvPr/>
        </p:nvPicPr>
        <p:blipFill rotWithShape="1">
          <a:blip r:embed="rId2"/>
          <a:srcRect l="4022" t="21411" r="36087" b="31417"/>
          <a:stretch/>
        </p:blipFill>
        <p:spPr>
          <a:xfrm>
            <a:off x="251790" y="384312"/>
            <a:ext cx="5605672" cy="5552661"/>
          </a:xfrm>
          <a:prstGeom prst="rect">
            <a:avLst/>
          </a:prstGeom>
        </p:spPr>
      </p:pic>
      <p:pic>
        <p:nvPicPr>
          <p:cNvPr id="7" name="Imagen 6">
            <a:extLst>
              <a:ext uri="{FF2B5EF4-FFF2-40B4-BE49-F238E27FC236}">
                <a16:creationId xmlns:a16="http://schemas.microsoft.com/office/drawing/2014/main" id="{012BBE3C-37BA-4ED1-89BD-9553D5F47AC2}"/>
              </a:ext>
            </a:extLst>
          </p:cNvPr>
          <p:cNvPicPr>
            <a:picLocks noChangeAspect="1"/>
          </p:cNvPicPr>
          <p:nvPr/>
        </p:nvPicPr>
        <p:blipFill rotWithShape="1">
          <a:blip r:embed="rId3"/>
          <a:srcRect l="3804" t="21822" r="35217" b="29265"/>
          <a:stretch/>
        </p:blipFill>
        <p:spPr>
          <a:xfrm>
            <a:off x="6334539" y="384312"/>
            <a:ext cx="5499652" cy="5552661"/>
          </a:xfrm>
          <a:prstGeom prst="rect">
            <a:avLst/>
          </a:prstGeom>
        </p:spPr>
      </p:pic>
    </p:spTree>
    <p:extLst>
      <p:ext uri="{BB962C8B-B14F-4D97-AF65-F5344CB8AC3E}">
        <p14:creationId xmlns:p14="http://schemas.microsoft.com/office/powerpoint/2010/main" val="266078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0B587EA-7F08-432A-B8A3-E279EA888739}"/>
              </a:ext>
            </a:extLst>
          </p:cNvPr>
          <p:cNvSpPr txBox="1"/>
          <p:nvPr/>
        </p:nvSpPr>
        <p:spPr>
          <a:xfrm>
            <a:off x="304800" y="264326"/>
            <a:ext cx="6096000" cy="5909310"/>
          </a:xfrm>
          <a:prstGeom prst="rect">
            <a:avLst/>
          </a:prstGeom>
          <a:noFill/>
          <a:ln>
            <a:solidFill>
              <a:srgbClr val="C00000"/>
            </a:solidFill>
          </a:ln>
        </p:spPr>
        <p:txBody>
          <a:bodyPr wrap="square">
            <a:spAutoFit/>
          </a:bodyPr>
          <a:lstStyle/>
          <a:p>
            <a:pPr algn="ctr"/>
            <a:r>
              <a:rPr lang="es-MX" b="1" i="1" dirty="0">
                <a:solidFill>
                  <a:srgbClr val="002060"/>
                </a:solidFill>
              </a:rPr>
              <a:t>PREGUNTAS DE SELECCIÓN MÚLTIPLE CON</a:t>
            </a:r>
          </a:p>
          <a:p>
            <a:pPr algn="ctr"/>
            <a:r>
              <a:rPr lang="es-MX" b="1" i="1" dirty="0">
                <a:solidFill>
                  <a:srgbClr val="002060"/>
                </a:solidFill>
              </a:rPr>
              <a:t>ÚNICA RESPUESTA (TIPO I)</a:t>
            </a:r>
          </a:p>
          <a:p>
            <a:r>
              <a:rPr lang="es-MX" b="1" i="1" dirty="0">
                <a:solidFill>
                  <a:srgbClr val="C00000"/>
                </a:solidFill>
              </a:rPr>
              <a:t>1. </a:t>
            </a:r>
            <a:r>
              <a:rPr lang="es-MX" b="1" i="1" dirty="0">
                <a:solidFill>
                  <a:srgbClr val="002060"/>
                </a:solidFill>
              </a:rPr>
              <a:t>Un tiro parabólico el movimiento horizontal es:</a:t>
            </a:r>
          </a:p>
          <a:p>
            <a:r>
              <a:rPr lang="es-MX" b="1" i="1" dirty="0">
                <a:solidFill>
                  <a:srgbClr val="002060"/>
                </a:solidFill>
              </a:rPr>
              <a:t>A. Uniforme</a:t>
            </a:r>
          </a:p>
          <a:p>
            <a:r>
              <a:rPr lang="es-MX" b="1" i="1" dirty="0">
                <a:solidFill>
                  <a:srgbClr val="002060"/>
                </a:solidFill>
              </a:rPr>
              <a:t>B. Uniformemente acelerado</a:t>
            </a:r>
          </a:p>
          <a:p>
            <a:r>
              <a:rPr lang="es-MX" b="1" i="1" dirty="0">
                <a:solidFill>
                  <a:srgbClr val="002060"/>
                </a:solidFill>
              </a:rPr>
              <a:t>C. Uniformemente retardado</a:t>
            </a:r>
          </a:p>
          <a:p>
            <a:r>
              <a:rPr lang="es-MX" b="1" i="1" dirty="0">
                <a:solidFill>
                  <a:srgbClr val="002060"/>
                </a:solidFill>
              </a:rPr>
              <a:t>D. Con aceleración constante</a:t>
            </a:r>
          </a:p>
          <a:p>
            <a:r>
              <a:rPr lang="es-MX" b="1" i="1" dirty="0">
                <a:solidFill>
                  <a:srgbClr val="002060"/>
                </a:solidFill>
              </a:rPr>
              <a:t>E. Todas las anteriores</a:t>
            </a:r>
          </a:p>
          <a:p>
            <a:endParaRPr lang="es-MX" b="1" i="1" dirty="0">
              <a:solidFill>
                <a:srgbClr val="002060"/>
              </a:solidFill>
            </a:endParaRPr>
          </a:p>
          <a:p>
            <a:r>
              <a:rPr lang="es-MX" b="1" i="1" dirty="0">
                <a:solidFill>
                  <a:srgbClr val="C00000"/>
                </a:solidFill>
              </a:rPr>
              <a:t>2. </a:t>
            </a:r>
            <a:r>
              <a:rPr lang="es-MX" b="1" i="1" dirty="0">
                <a:solidFill>
                  <a:srgbClr val="002060"/>
                </a:solidFill>
              </a:rPr>
              <a:t>Un proyectil es disparado horizontalmente desde una</a:t>
            </a:r>
          </a:p>
          <a:p>
            <a:r>
              <a:rPr lang="es-MX" b="1" i="1" dirty="0">
                <a:solidFill>
                  <a:srgbClr val="002060"/>
                </a:solidFill>
              </a:rPr>
              <a:t>altura de 80m. El tiempo que dura el proyectil en el aire</a:t>
            </a:r>
          </a:p>
          <a:p>
            <a:r>
              <a:rPr lang="es-MX" b="1" i="1" dirty="0">
                <a:solidFill>
                  <a:srgbClr val="002060"/>
                </a:solidFill>
              </a:rPr>
              <a:t>es (g = 10m/seg2)</a:t>
            </a:r>
          </a:p>
          <a:p>
            <a:pPr marL="342900" indent="-342900">
              <a:buAutoNum type="alphaUcPeriod"/>
            </a:pPr>
            <a:r>
              <a:rPr lang="es-MX" b="1" i="1" dirty="0">
                <a:solidFill>
                  <a:srgbClr val="002060"/>
                </a:solidFill>
              </a:rPr>
              <a:t>80 </a:t>
            </a:r>
            <a:r>
              <a:rPr lang="es-MX" b="1" i="1" dirty="0" err="1">
                <a:solidFill>
                  <a:srgbClr val="002060"/>
                </a:solidFill>
              </a:rPr>
              <a:t>seg</a:t>
            </a:r>
            <a:r>
              <a:rPr lang="es-MX" b="1" i="1" dirty="0">
                <a:solidFill>
                  <a:srgbClr val="002060"/>
                </a:solidFill>
              </a:rPr>
              <a:t>     B. 8 </a:t>
            </a:r>
            <a:r>
              <a:rPr lang="es-MX" b="1" i="1" dirty="0" err="1">
                <a:solidFill>
                  <a:srgbClr val="002060"/>
                </a:solidFill>
              </a:rPr>
              <a:t>seg</a:t>
            </a:r>
            <a:r>
              <a:rPr lang="es-MX" b="1" i="1" dirty="0">
                <a:solidFill>
                  <a:srgbClr val="002060"/>
                </a:solidFill>
              </a:rPr>
              <a:t>      C. 16 </a:t>
            </a:r>
            <a:r>
              <a:rPr lang="es-MX" b="1" i="1" dirty="0" err="1">
                <a:solidFill>
                  <a:srgbClr val="002060"/>
                </a:solidFill>
              </a:rPr>
              <a:t>seg</a:t>
            </a:r>
            <a:r>
              <a:rPr lang="es-MX" b="1" i="1" dirty="0">
                <a:solidFill>
                  <a:srgbClr val="002060"/>
                </a:solidFill>
              </a:rPr>
              <a:t>     D. 4 </a:t>
            </a:r>
            <a:r>
              <a:rPr lang="es-MX" b="1" i="1" dirty="0" err="1">
                <a:solidFill>
                  <a:srgbClr val="002060"/>
                </a:solidFill>
              </a:rPr>
              <a:t>seg</a:t>
            </a:r>
            <a:r>
              <a:rPr lang="es-MX" b="1" i="1" dirty="0">
                <a:solidFill>
                  <a:srgbClr val="002060"/>
                </a:solidFill>
              </a:rPr>
              <a:t>     E. 2 </a:t>
            </a:r>
            <a:r>
              <a:rPr lang="es-MX" b="1" i="1" dirty="0" err="1">
                <a:solidFill>
                  <a:srgbClr val="002060"/>
                </a:solidFill>
              </a:rPr>
              <a:t>seg</a:t>
            </a:r>
            <a:endParaRPr lang="es-MX" b="1" i="1" dirty="0">
              <a:solidFill>
                <a:srgbClr val="002060"/>
              </a:solidFill>
            </a:endParaRPr>
          </a:p>
          <a:p>
            <a:endParaRPr lang="es-MX" b="1" i="1" dirty="0">
              <a:solidFill>
                <a:srgbClr val="002060"/>
              </a:solidFill>
            </a:endParaRPr>
          </a:p>
          <a:p>
            <a:r>
              <a:rPr lang="es-MX" b="1" i="1" dirty="0">
                <a:solidFill>
                  <a:srgbClr val="C00000"/>
                </a:solidFill>
              </a:rPr>
              <a:t>3. </a:t>
            </a:r>
            <a:r>
              <a:rPr lang="es-MX" b="1" i="1" dirty="0">
                <a:solidFill>
                  <a:srgbClr val="002060"/>
                </a:solidFill>
              </a:rPr>
              <a:t>Una canoa que en aguas tranquilas viaja con</a:t>
            </a:r>
          </a:p>
          <a:p>
            <a:r>
              <a:rPr lang="es-MX" b="1" i="1" dirty="0">
                <a:solidFill>
                  <a:srgbClr val="002060"/>
                </a:solidFill>
              </a:rPr>
              <a:t>velocidad de 20m/</a:t>
            </a:r>
            <a:r>
              <a:rPr lang="es-MX" b="1" i="1" dirty="0" err="1">
                <a:solidFill>
                  <a:srgbClr val="002060"/>
                </a:solidFill>
              </a:rPr>
              <a:t>seg</a:t>
            </a:r>
            <a:r>
              <a:rPr lang="es-MX" b="1" i="1" dirty="0">
                <a:solidFill>
                  <a:srgbClr val="002060"/>
                </a:solidFill>
              </a:rPr>
              <a:t>, quiere atravesar un río, cuyas</a:t>
            </a:r>
          </a:p>
          <a:p>
            <a:r>
              <a:rPr lang="es-MX" b="1" i="1" dirty="0">
                <a:solidFill>
                  <a:srgbClr val="002060"/>
                </a:solidFill>
              </a:rPr>
              <a:t>aguas llevan velocidad de 30m/</a:t>
            </a:r>
            <a:r>
              <a:rPr lang="es-MX" b="1" i="1" dirty="0" err="1">
                <a:solidFill>
                  <a:srgbClr val="002060"/>
                </a:solidFill>
              </a:rPr>
              <a:t>seg</a:t>
            </a:r>
            <a:r>
              <a:rPr lang="es-MX" b="1" i="1" dirty="0">
                <a:solidFill>
                  <a:srgbClr val="002060"/>
                </a:solidFill>
              </a:rPr>
              <a:t>. La velocidad que</a:t>
            </a:r>
          </a:p>
          <a:p>
            <a:r>
              <a:rPr lang="es-MX" b="1" i="1" dirty="0">
                <a:solidFill>
                  <a:srgbClr val="002060"/>
                </a:solidFill>
              </a:rPr>
              <a:t>mide una persona situada en tierra es:</a:t>
            </a:r>
          </a:p>
          <a:p>
            <a:endParaRPr lang="es-MX" b="1" i="1" dirty="0">
              <a:solidFill>
                <a:srgbClr val="002060"/>
              </a:solidFill>
            </a:endParaRPr>
          </a:p>
          <a:p>
            <a:r>
              <a:rPr lang="es-MX" b="1" i="1" dirty="0">
                <a:solidFill>
                  <a:srgbClr val="002060"/>
                </a:solidFill>
              </a:rPr>
              <a:t>A. 20m/</a:t>
            </a:r>
            <a:r>
              <a:rPr lang="es-MX" b="1" i="1" dirty="0" err="1">
                <a:solidFill>
                  <a:srgbClr val="002060"/>
                </a:solidFill>
              </a:rPr>
              <a:t>seg</a:t>
            </a:r>
            <a:r>
              <a:rPr lang="es-MX" b="1" i="1" dirty="0">
                <a:solidFill>
                  <a:srgbClr val="002060"/>
                </a:solidFill>
              </a:rPr>
              <a:t>                         B. 20.22m/</a:t>
            </a:r>
            <a:r>
              <a:rPr lang="es-MX" b="1" i="1" dirty="0" err="1">
                <a:solidFill>
                  <a:srgbClr val="002060"/>
                </a:solidFill>
              </a:rPr>
              <a:t>seg</a:t>
            </a:r>
            <a:endParaRPr lang="es-MX" b="1" i="1" dirty="0">
              <a:solidFill>
                <a:srgbClr val="002060"/>
              </a:solidFill>
            </a:endParaRPr>
          </a:p>
          <a:p>
            <a:r>
              <a:rPr lang="es-MX" b="1" i="1" dirty="0">
                <a:solidFill>
                  <a:srgbClr val="002060"/>
                </a:solidFill>
              </a:rPr>
              <a:t>C. 3m/</a:t>
            </a:r>
            <a:r>
              <a:rPr lang="es-MX" b="1" i="1" dirty="0" err="1">
                <a:solidFill>
                  <a:srgbClr val="002060"/>
                </a:solidFill>
              </a:rPr>
              <a:t>seg</a:t>
            </a:r>
            <a:r>
              <a:rPr lang="es-MX" b="1" i="1" dirty="0">
                <a:solidFill>
                  <a:srgbClr val="002060"/>
                </a:solidFill>
              </a:rPr>
              <a:t>              D. 23m/</a:t>
            </a:r>
            <a:r>
              <a:rPr lang="es-MX" b="1" i="1" dirty="0" err="1">
                <a:solidFill>
                  <a:srgbClr val="002060"/>
                </a:solidFill>
              </a:rPr>
              <a:t>seg</a:t>
            </a:r>
            <a:r>
              <a:rPr lang="es-MX" b="1" i="1" dirty="0">
                <a:solidFill>
                  <a:srgbClr val="002060"/>
                </a:solidFill>
              </a:rPr>
              <a:t>               E. 60m/</a:t>
            </a:r>
            <a:r>
              <a:rPr lang="es-MX" b="1" i="1" dirty="0" err="1">
                <a:solidFill>
                  <a:srgbClr val="002060"/>
                </a:solidFill>
              </a:rPr>
              <a:t>seg</a:t>
            </a:r>
            <a:endParaRPr lang="es-CO" b="1" i="1" dirty="0">
              <a:solidFill>
                <a:srgbClr val="002060"/>
              </a:solidFill>
            </a:endParaRPr>
          </a:p>
        </p:txBody>
      </p:sp>
      <p:sp>
        <p:nvSpPr>
          <p:cNvPr id="9" name="CuadroTexto 8">
            <a:extLst>
              <a:ext uri="{FF2B5EF4-FFF2-40B4-BE49-F238E27FC236}">
                <a16:creationId xmlns:a16="http://schemas.microsoft.com/office/drawing/2014/main" id="{13989A18-B118-415B-8B6F-245243815863}"/>
              </a:ext>
            </a:extLst>
          </p:cNvPr>
          <p:cNvSpPr txBox="1"/>
          <p:nvPr/>
        </p:nvSpPr>
        <p:spPr>
          <a:xfrm>
            <a:off x="6771861" y="356659"/>
            <a:ext cx="5115339" cy="3416320"/>
          </a:xfrm>
          <a:prstGeom prst="rect">
            <a:avLst/>
          </a:prstGeom>
          <a:noFill/>
          <a:ln>
            <a:solidFill>
              <a:srgbClr val="C00000"/>
            </a:solidFill>
          </a:ln>
        </p:spPr>
        <p:txBody>
          <a:bodyPr wrap="square">
            <a:spAutoFit/>
          </a:bodyPr>
          <a:lstStyle/>
          <a:p>
            <a:r>
              <a:rPr lang="es-MX" b="1" i="1" dirty="0">
                <a:solidFill>
                  <a:srgbClr val="C00000"/>
                </a:solidFill>
              </a:rPr>
              <a:t>4. </a:t>
            </a:r>
            <a:r>
              <a:rPr lang="es-MX" b="1" i="1" dirty="0">
                <a:solidFill>
                  <a:srgbClr val="002060"/>
                </a:solidFill>
              </a:rPr>
              <a:t>En el alcance de proyectiles, el máximo alcance horizontal se logra con un ángulo de:</a:t>
            </a:r>
          </a:p>
          <a:p>
            <a:endParaRPr lang="es-MX" b="1" i="1" dirty="0">
              <a:solidFill>
                <a:srgbClr val="002060"/>
              </a:solidFill>
            </a:endParaRPr>
          </a:p>
          <a:p>
            <a:r>
              <a:rPr lang="es-MX" b="1" i="1" dirty="0">
                <a:solidFill>
                  <a:srgbClr val="002060"/>
                </a:solidFill>
              </a:rPr>
              <a:t>A. 0º        B. 30º      C. 90º      D. 45º      E. 180º</a:t>
            </a:r>
          </a:p>
          <a:p>
            <a:endParaRPr lang="es-MX" b="1" i="1" dirty="0">
              <a:solidFill>
                <a:srgbClr val="002060"/>
              </a:solidFill>
            </a:endParaRPr>
          </a:p>
          <a:p>
            <a:r>
              <a:rPr lang="es-MX" b="1" i="1" dirty="0">
                <a:solidFill>
                  <a:srgbClr val="C00000"/>
                </a:solidFill>
              </a:rPr>
              <a:t>5. </a:t>
            </a:r>
            <a:r>
              <a:rPr lang="es-MX" b="1" i="1" dirty="0">
                <a:solidFill>
                  <a:srgbClr val="002060"/>
                </a:solidFill>
              </a:rPr>
              <a:t>En el movimiento </a:t>
            </a:r>
            <a:r>
              <a:rPr lang="es-MX" b="1" i="1" dirty="0" err="1">
                <a:solidFill>
                  <a:srgbClr val="002060"/>
                </a:solidFill>
              </a:rPr>
              <a:t>semiparabólico</a:t>
            </a:r>
            <a:r>
              <a:rPr lang="es-MX" b="1" i="1" dirty="0">
                <a:solidFill>
                  <a:srgbClr val="002060"/>
                </a:solidFill>
              </a:rPr>
              <a:t>, el tiempo de caída del proyectil depende de:</a:t>
            </a:r>
          </a:p>
          <a:p>
            <a:r>
              <a:rPr lang="es-MX" b="1" i="1" dirty="0">
                <a:solidFill>
                  <a:srgbClr val="002060"/>
                </a:solidFill>
              </a:rPr>
              <a:t>A. Velocidad del lanzamiento</a:t>
            </a:r>
          </a:p>
          <a:p>
            <a:r>
              <a:rPr lang="es-MX" b="1" i="1" dirty="0">
                <a:solidFill>
                  <a:srgbClr val="002060"/>
                </a:solidFill>
              </a:rPr>
              <a:t>B. Altura del lanzamiento</a:t>
            </a:r>
          </a:p>
          <a:p>
            <a:r>
              <a:rPr lang="es-MX" b="1" i="1" dirty="0">
                <a:solidFill>
                  <a:srgbClr val="002060"/>
                </a:solidFill>
              </a:rPr>
              <a:t>C. Las dos anteriores</a:t>
            </a:r>
          </a:p>
          <a:p>
            <a:r>
              <a:rPr lang="es-MX" b="1" i="1" dirty="0">
                <a:solidFill>
                  <a:srgbClr val="002060"/>
                </a:solidFill>
              </a:rPr>
              <a:t>D. Ninguna de las anteriores</a:t>
            </a:r>
          </a:p>
          <a:p>
            <a:r>
              <a:rPr lang="es-MX" b="1" i="1" dirty="0">
                <a:solidFill>
                  <a:srgbClr val="002060"/>
                </a:solidFill>
              </a:rPr>
              <a:t>E. Cualquiera de las dos</a:t>
            </a:r>
            <a:endParaRPr lang="es-CO" b="1" i="1" dirty="0">
              <a:solidFill>
                <a:srgbClr val="002060"/>
              </a:solidFill>
            </a:endParaRPr>
          </a:p>
        </p:txBody>
      </p:sp>
    </p:spTree>
    <p:extLst>
      <p:ext uri="{BB962C8B-B14F-4D97-AF65-F5344CB8AC3E}">
        <p14:creationId xmlns:p14="http://schemas.microsoft.com/office/powerpoint/2010/main" val="393156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636295-4190-48ED-99E9-BEDBF5935B13}"/>
              </a:ext>
            </a:extLst>
          </p:cNvPr>
          <p:cNvSpPr txBox="1"/>
          <p:nvPr/>
        </p:nvSpPr>
        <p:spPr>
          <a:xfrm>
            <a:off x="132523" y="56138"/>
            <a:ext cx="5963477" cy="6801862"/>
          </a:xfrm>
          <a:prstGeom prst="rect">
            <a:avLst/>
          </a:prstGeom>
          <a:noFill/>
          <a:ln>
            <a:solidFill>
              <a:srgbClr val="C00000"/>
            </a:solidFill>
          </a:ln>
        </p:spPr>
        <p:txBody>
          <a:bodyPr wrap="square">
            <a:spAutoFit/>
          </a:bodyPr>
          <a:lstStyle/>
          <a:p>
            <a:pPr algn="ctr"/>
            <a:r>
              <a:rPr lang="es-MX" sz="2000" b="1" i="1" dirty="0">
                <a:solidFill>
                  <a:srgbClr val="C00000"/>
                </a:solidFill>
              </a:rPr>
              <a:t>Contesta con Verdadero o Falso cada una de las siguientes afirmaciones</a:t>
            </a:r>
            <a:endParaRPr lang="es-MX" dirty="0"/>
          </a:p>
          <a:p>
            <a:pPr algn="just"/>
            <a:r>
              <a:rPr lang="es-MX" b="1" i="1" dirty="0">
                <a:solidFill>
                  <a:srgbClr val="C00000"/>
                </a:solidFill>
              </a:rPr>
              <a:t>1. </a:t>
            </a:r>
            <a:r>
              <a:rPr lang="es-MX" b="1" i="1" dirty="0">
                <a:solidFill>
                  <a:srgbClr val="002060"/>
                </a:solidFill>
              </a:rPr>
              <a:t>El movimiento de proyectiles en un plano, el desplazamiento tiene dos componentes: vertical y horizontal.</a:t>
            </a:r>
          </a:p>
          <a:p>
            <a:pPr algn="just"/>
            <a:r>
              <a:rPr lang="es-MX" b="1" i="1" dirty="0">
                <a:solidFill>
                  <a:srgbClr val="002060"/>
                </a:solidFill>
              </a:rPr>
              <a:t>                     Verdadero (       )    Falso (       ) </a:t>
            </a:r>
          </a:p>
          <a:p>
            <a:pPr algn="just"/>
            <a:endParaRPr lang="es-MX" b="1" i="1" dirty="0">
              <a:solidFill>
                <a:srgbClr val="002060"/>
              </a:solidFill>
            </a:endParaRPr>
          </a:p>
          <a:p>
            <a:pPr algn="just"/>
            <a:r>
              <a:rPr lang="es-MX" b="1" i="1" dirty="0">
                <a:solidFill>
                  <a:srgbClr val="C00000"/>
                </a:solidFill>
              </a:rPr>
              <a:t>2. </a:t>
            </a:r>
            <a:r>
              <a:rPr lang="es-MX" b="1" i="1" dirty="0">
                <a:solidFill>
                  <a:srgbClr val="002060"/>
                </a:solidFill>
              </a:rPr>
              <a:t>Para el movimiento de proyectiles en un plano, la velocidad tiene dos componentes: vertical y horizontal. </a:t>
            </a:r>
          </a:p>
          <a:p>
            <a:pPr algn="just"/>
            <a:r>
              <a:rPr lang="es-MX" b="1" i="1" dirty="0">
                <a:solidFill>
                  <a:srgbClr val="002060"/>
                </a:solidFill>
              </a:rPr>
              <a:t>                    Verdadero (        )    Falso (       )</a:t>
            </a:r>
          </a:p>
          <a:p>
            <a:pPr algn="just"/>
            <a:endParaRPr lang="es-MX" b="1" i="1" dirty="0">
              <a:solidFill>
                <a:srgbClr val="002060"/>
              </a:solidFill>
            </a:endParaRPr>
          </a:p>
          <a:p>
            <a:pPr algn="just"/>
            <a:r>
              <a:rPr lang="es-MX" b="1" i="1" dirty="0">
                <a:solidFill>
                  <a:srgbClr val="C00000"/>
                </a:solidFill>
              </a:rPr>
              <a:t>3. </a:t>
            </a:r>
            <a:r>
              <a:rPr lang="es-MX" b="1" i="1" dirty="0">
                <a:solidFill>
                  <a:srgbClr val="002060"/>
                </a:solidFill>
              </a:rPr>
              <a:t>El movimiento en el eje horizontal está influenciado por la aceleración de la gravedad. </a:t>
            </a:r>
          </a:p>
          <a:p>
            <a:pPr algn="just"/>
            <a:r>
              <a:rPr lang="es-MX" b="1" i="1" dirty="0">
                <a:solidFill>
                  <a:srgbClr val="002060"/>
                </a:solidFill>
              </a:rPr>
              <a:t>                   Verdadero  (       )     Falso  (       )</a:t>
            </a:r>
          </a:p>
          <a:p>
            <a:pPr algn="just"/>
            <a:endParaRPr lang="es-MX" b="1" i="1" dirty="0">
              <a:solidFill>
                <a:srgbClr val="002060"/>
              </a:solidFill>
            </a:endParaRPr>
          </a:p>
          <a:p>
            <a:pPr algn="just"/>
            <a:r>
              <a:rPr lang="es-MX" b="1" i="1" dirty="0">
                <a:solidFill>
                  <a:srgbClr val="C00000"/>
                </a:solidFill>
              </a:rPr>
              <a:t>4. </a:t>
            </a:r>
            <a:r>
              <a:rPr lang="es-MX" b="1" i="1" dirty="0">
                <a:solidFill>
                  <a:srgbClr val="002060"/>
                </a:solidFill>
              </a:rPr>
              <a:t>La velocidad total en cualquier momento tiene signo positivo si el proyectil va ascendiendo y signo negativo si va cayendo. </a:t>
            </a:r>
          </a:p>
          <a:p>
            <a:pPr algn="just"/>
            <a:r>
              <a:rPr lang="es-MX" b="1" i="1" dirty="0">
                <a:solidFill>
                  <a:srgbClr val="002060"/>
                </a:solidFill>
              </a:rPr>
              <a:t>                  Verdadero (        )      Falso   (       )</a:t>
            </a:r>
          </a:p>
          <a:p>
            <a:pPr algn="just"/>
            <a:endParaRPr lang="es-MX" b="1" i="1" dirty="0">
              <a:solidFill>
                <a:srgbClr val="002060"/>
              </a:solidFill>
            </a:endParaRPr>
          </a:p>
          <a:p>
            <a:pPr algn="just"/>
            <a:r>
              <a:rPr lang="es-MX" b="1" i="1" dirty="0">
                <a:solidFill>
                  <a:srgbClr val="C00000"/>
                </a:solidFill>
              </a:rPr>
              <a:t>5. </a:t>
            </a:r>
            <a:r>
              <a:rPr lang="es-MX" b="1" i="1" dirty="0">
                <a:solidFill>
                  <a:srgbClr val="002060"/>
                </a:solidFill>
              </a:rPr>
              <a:t>El desplazamiento vertical es positivo por encima del punto de lanzamiento y es negativo si el proyectil se ubica por debajo de ese punto.</a:t>
            </a:r>
          </a:p>
          <a:p>
            <a:pPr algn="just"/>
            <a:r>
              <a:rPr lang="es-MX" b="1" i="1" dirty="0">
                <a:solidFill>
                  <a:srgbClr val="002060"/>
                </a:solidFill>
              </a:rPr>
              <a:t>                 Verdadero (       )      Falso   (        )</a:t>
            </a:r>
            <a:endParaRPr lang="es-CO" b="1" i="1" dirty="0">
              <a:solidFill>
                <a:srgbClr val="002060"/>
              </a:solidFill>
            </a:endParaRPr>
          </a:p>
        </p:txBody>
      </p:sp>
      <p:sp>
        <p:nvSpPr>
          <p:cNvPr id="13" name="CuadroTexto 12">
            <a:extLst>
              <a:ext uri="{FF2B5EF4-FFF2-40B4-BE49-F238E27FC236}">
                <a16:creationId xmlns:a16="http://schemas.microsoft.com/office/drawing/2014/main" id="{EAB5D947-029B-4914-9AD9-34FD8B8142C5}"/>
              </a:ext>
            </a:extLst>
          </p:cNvPr>
          <p:cNvSpPr txBox="1"/>
          <p:nvPr/>
        </p:nvSpPr>
        <p:spPr>
          <a:xfrm>
            <a:off x="6215269" y="0"/>
            <a:ext cx="5844208" cy="6740307"/>
          </a:xfrm>
          <a:prstGeom prst="rect">
            <a:avLst/>
          </a:prstGeom>
          <a:noFill/>
          <a:ln>
            <a:solidFill>
              <a:srgbClr val="C00000"/>
            </a:solidFill>
          </a:ln>
        </p:spPr>
        <p:txBody>
          <a:bodyPr wrap="square">
            <a:spAutoFit/>
          </a:bodyPr>
          <a:lstStyle/>
          <a:p>
            <a:pPr algn="just"/>
            <a:r>
              <a:rPr lang="es-MX" b="1" i="1" dirty="0">
                <a:solidFill>
                  <a:srgbClr val="C00000"/>
                </a:solidFill>
              </a:rPr>
              <a:t>6. </a:t>
            </a:r>
            <a:r>
              <a:rPr lang="es-MX" b="1" i="1" dirty="0">
                <a:solidFill>
                  <a:srgbClr val="002060"/>
                </a:solidFill>
              </a:rPr>
              <a:t>La aceleración de la gravedad es negativa si el proyectil va subiendo y se considera positiva cuando va cayendo porque aumenta la rapidez del objeto.</a:t>
            </a:r>
          </a:p>
          <a:p>
            <a:pPr algn="just"/>
            <a:r>
              <a:rPr lang="es-MX" b="1" i="1" dirty="0">
                <a:solidFill>
                  <a:srgbClr val="002060"/>
                </a:solidFill>
              </a:rPr>
              <a:t>                 Verdadero (         )        Falso (       )</a:t>
            </a:r>
          </a:p>
          <a:p>
            <a:pPr algn="just"/>
            <a:endParaRPr lang="es-MX" b="1" i="1" dirty="0">
              <a:solidFill>
                <a:srgbClr val="002060"/>
              </a:solidFill>
            </a:endParaRPr>
          </a:p>
          <a:p>
            <a:pPr algn="just"/>
            <a:r>
              <a:rPr lang="es-MX" b="1" i="1" dirty="0">
                <a:solidFill>
                  <a:srgbClr val="C00000"/>
                </a:solidFill>
              </a:rPr>
              <a:t>7. </a:t>
            </a:r>
            <a:r>
              <a:rPr lang="es-MX" b="1" i="1" dirty="0">
                <a:solidFill>
                  <a:srgbClr val="002060"/>
                </a:solidFill>
              </a:rPr>
              <a:t>Las fórmulas para movimiento de proyectiles son independientes del signo que se tome para la gravedad y del sistema que se tome como referencia, es decir, son universales.</a:t>
            </a:r>
          </a:p>
          <a:p>
            <a:pPr algn="just"/>
            <a:r>
              <a:rPr lang="es-MX" b="1" i="1" dirty="0">
                <a:solidFill>
                  <a:srgbClr val="002060"/>
                </a:solidFill>
              </a:rPr>
              <a:t>                 Verdadero (        )       Falso  (       )</a:t>
            </a:r>
          </a:p>
          <a:p>
            <a:pPr algn="just"/>
            <a:endParaRPr lang="es-MX" b="1" i="1" dirty="0">
              <a:solidFill>
                <a:srgbClr val="002060"/>
              </a:solidFill>
            </a:endParaRPr>
          </a:p>
          <a:p>
            <a:pPr algn="just"/>
            <a:r>
              <a:rPr lang="es-MX" b="1" i="1" dirty="0">
                <a:solidFill>
                  <a:srgbClr val="C00000"/>
                </a:solidFill>
              </a:rPr>
              <a:t>8. </a:t>
            </a:r>
            <a:r>
              <a:rPr lang="es-MX" b="1" i="1" dirty="0">
                <a:solidFill>
                  <a:srgbClr val="002060"/>
                </a:solidFill>
              </a:rPr>
              <a:t>La velocidad horizontal en cualquier momento es constante e igual a la velocidad inicial en x durante toda la trayectoria del objeto.</a:t>
            </a:r>
          </a:p>
          <a:p>
            <a:pPr algn="just"/>
            <a:r>
              <a:rPr lang="es-MX" b="1" i="1" dirty="0">
                <a:solidFill>
                  <a:srgbClr val="002060"/>
                </a:solidFill>
              </a:rPr>
              <a:t>                 Verdadero (        )      Falso  (         )</a:t>
            </a:r>
          </a:p>
          <a:p>
            <a:pPr algn="just"/>
            <a:endParaRPr lang="es-MX" b="1" i="1" dirty="0">
              <a:solidFill>
                <a:srgbClr val="002060"/>
              </a:solidFill>
            </a:endParaRPr>
          </a:p>
          <a:p>
            <a:pPr algn="just"/>
            <a:r>
              <a:rPr lang="es-MX" b="1" i="1" dirty="0">
                <a:solidFill>
                  <a:srgbClr val="C00000"/>
                </a:solidFill>
              </a:rPr>
              <a:t>9. </a:t>
            </a:r>
            <a:r>
              <a:rPr lang="es-MX" b="1" i="1" dirty="0">
                <a:solidFill>
                  <a:srgbClr val="002060"/>
                </a:solidFill>
              </a:rPr>
              <a:t>El tiro horizontal o movimiento </a:t>
            </a:r>
            <a:r>
              <a:rPr lang="es-MX" b="1" i="1" dirty="0" err="1">
                <a:solidFill>
                  <a:srgbClr val="002060"/>
                </a:solidFill>
              </a:rPr>
              <a:t>semi-parabólico</a:t>
            </a:r>
            <a:r>
              <a:rPr lang="es-MX" b="1" i="1" dirty="0">
                <a:solidFill>
                  <a:srgbClr val="002060"/>
                </a:solidFill>
              </a:rPr>
              <a:t> utiliza las mismas ecuaciones del tiro parabólico sustituyendo en éstas el hecho de que el ángulo de lanzamiento es 0°. </a:t>
            </a:r>
          </a:p>
          <a:p>
            <a:pPr algn="just"/>
            <a:r>
              <a:rPr lang="es-MX" b="1" i="1" dirty="0">
                <a:solidFill>
                  <a:srgbClr val="002060"/>
                </a:solidFill>
              </a:rPr>
              <a:t>                 Verdadero (        )      Falso  (       )</a:t>
            </a:r>
          </a:p>
          <a:p>
            <a:r>
              <a:rPr lang="es-MX" b="1" i="1" dirty="0">
                <a:solidFill>
                  <a:srgbClr val="C00000"/>
                </a:solidFill>
              </a:rPr>
              <a:t>10. </a:t>
            </a:r>
            <a:r>
              <a:rPr lang="es-MX" b="1" i="1" dirty="0">
                <a:solidFill>
                  <a:srgbClr val="002060"/>
                </a:solidFill>
              </a:rPr>
              <a:t>En el movimiento de proyectiles el ángulo de lanzamiento nunca podrá ser negativo. </a:t>
            </a:r>
          </a:p>
          <a:p>
            <a:r>
              <a:rPr lang="es-MX" b="1" i="1" dirty="0">
                <a:solidFill>
                  <a:srgbClr val="002060"/>
                </a:solidFill>
              </a:rPr>
              <a:t>                Verdadero (         )      Falso (        )</a:t>
            </a:r>
            <a:endParaRPr lang="es-CO" b="1" i="1" dirty="0">
              <a:solidFill>
                <a:srgbClr val="002060"/>
              </a:solidFill>
            </a:endParaRPr>
          </a:p>
        </p:txBody>
      </p:sp>
    </p:spTree>
    <p:extLst>
      <p:ext uri="{BB962C8B-B14F-4D97-AF65-F5344CB8AC3E}">
        <p14:creationId xmlns:p14="http://schemas.microsoft.com/office/powerpoint/2010/main" val="332439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14AA86F-F9CB-4ABD-9ABF-D96DF5B8D9D7}"/>
              </a:ext>
            </a:extLst>
          </p:cNvPr>
          <p:cNvSpPr txBox="1"/>
          <p:nvPr/>
        </p:nvSpPr>
        <p:spPr>
          <a:xfrm>
            <a:off x="145773" y="225221"/>
            <a:ext cx="6096000" cy="6463308"/>
          </a:xfrm>
          <a:prstGeom prst="rect">
            <a:avLst/>
          </a:prstGeom>
          <a:noFill/>
          <a:ln>
            <a:solidFill>
              <a:srgbClr val="C00000"/>
            </a:solidFill>
          </a:ln>
        </p:spPr>
        <p:txBody>
          <a:bodyPr wrap="square">
            <a:spAutoFit/>
          </a:bodyPr>
          <a:lstStyle/>
          <a:p>
            <a:pPr algn="ctr"/>
            <a:r>
              <a:rPr lang="es-MX" dirty="0">
                <a:solidFill>
                  <a:srgbClr val="7030A0"/>
                </a:solidFill>
              </a:rPr>
              <a:t>PREGUNTAS DE SELECCIÓN MÚLTIPLE CON ÚNICA RESPUESTA (TIPO I) </a:t>
            </a:r>
          </a:p>
          <a:p>
            <a:r>
              <a:rPr lang="es-MX" dirty="0">
                <a:solidFill>
                  <a:srgbClr val="C00000"/>
                </a:solidFill>
              </a:rPr>
              <a:t>1.</a:t>
            </a:r>
            <a:r>
              <a:rPr lang="es-MX" b="1" i="1" dirty="0">
                <a:solidFill>
                  <a:srgbClr val="002060"/>
                </a:solidFill>
              </a:rPr>
              <a:t>En un M.C.U. periodo es: </a:t>
            </a:r>
          </a:p>
          <a:p>
            <a:pPr marL="342900" indent="-342900">
              <a:buAutoNum type="alphaUcPeriod"/>
            </a:pPr>
            <a:r>
              <a:rPr lang="es-MX" b="1" i="1" dirty="0">
                <a:solidFill>
                  <a:srgbClr val="002060"/>
                </a:solidFill>
              </a:rPr>
              <a:t>El numero de vueltas que realiza un cuerpo en una unidad de tiempo </a:t>
            </a:r>
          </a:p>
          <a:p>
            <a:pPr marL="342900" indent="-342900">
              <a:buAutoNum type="alphaUcPeriod"/>
            </a:pPr>
            <a:r>
              <a:rPr lang="es-MX" b="1" i="1" dirty="0">
                <a:solidFill>
                  <a:srgbClr val="002060"/>
                </a:solidFill>
              </a:rPr>
              <a:t>B. El tiempo que gasta el cuerpo en realizar una vuelta </a:t>
            </a:r>
          </a:p>
          <a:p>
            <a:r>
              <a:rPr lang="es-MX" b="1" i="1" dirty="0">
                <a:solidFill>
                  <a:srgbClr val="002060"/>
                </a:solidFill>
              </a:rPr>
              <a:t>C. El </a:t>
            </a:r>
            <a:r>
              <a:rPr lang="es-MX" b="1" i="1" dirty="0" err="1">
                <a:solidFill>
                  <a:srgbClr val="002060"/>
                </a:solidFill>
              </a:rPr>
              <a:t>angulo</a:t>
            </a:r>
            <a:r>
              <a:rPr lang="es-MX" b="1" i="1" dirty="0">
                <a:solidFill>
                  <a:srgbClr val="002060"/>
                </a:solidFill>
              </a:rPr>
              <a:t> barrido en la unidad de tiempo. </a:t>
            </a:r>
          </a:p>
          <a:p>
            <a:r>
              <a:rPr lang="es-MX" b="1" i="1" dirty="0">
                <a:solidFill>
                  <a:srgbClr val="002060"/>
                </a:solidFill>
              </a:rPr>
              <a:t>D. La distancia recorrida en la unidad de tiempo </a:t>
            </a:r>
          </a:p>
          <a:p>
            <a:r>
              <a:rPr lang="es-MX" b="1" i="1" dirty="0">
                <a:solidFill>
                  <a:srgbClr val="002060"/>
                </a:solidFill>
              </a:rPr>
              <a:t>E. El arco recorrido en una unidad de tiempo </a:t>
            </a:r>
          </a:p>
          <a:p>
            <a:endParaRPr lang="es-MX" dirty="0">
              <a:solidFill>
                <a:srgbClr val="002060"/>
              </a:solidFill>
            </a:endParaRPr>
          </a:p>
          <a:p>
            <a:r>
              <a:rPr lang="es-MX" b="1" i="1" dirty="0">
                <a:solidFill>
                  <a:srgbClr val="C00000"/>
                </a:solidFill>
              </a:rPr>
              <a:t>2</a:t>
            </a:r>
            <a:r>
              <a:rPr lang="es-MX" dirty="0">
                <a:solidFill>
                  <a:srgbClr val="002060"/>
                </a:solidFill>
              </a:rPr>
              <a:t>. </a:t>
            </a:r>
            <a:r>
              <a:rPr lang="es-MX" b="1" i="1" dirty="0">
                <a:solidFill>
                  <a:srgbClr val="002060"/>
                </a:solidFill>
              </a:rPr>
              <a:t>En la figura, los vectores a y b representa respectivamente</a:t>
            </a:r>
            <a:r>
              <a:rPr lang="es-MX" b="1" i="1" dirty="0"/>
              <a:t>: </a:t>
            </a:r>
          </a:p>
          <a:p>
            <a:endParaRPr lang="es-MX" dirty="0"/>
          </a:p>
          <a:p>
            <a:endParaRPr lang="es-MX" dirty="0"/>
          </a:p>
          <a:p>
            <a:endParaRPr lang="es-MX" dirty="0"/>
          </a:p>
          <a:p>
            <a:endParaRPr lang="es-MX" dirty="0"/>
          </a:p>
          <a:p>
            <a:endParaRPr lang="es-MX" dirty="0"/>
          </a:p>
          <a:p>
            <a:endParaRPr lang="es-MX" dirty="0"/>
          </a:p>
          <a:p>
            <a:pPr marL="342900" indent="-342900">
              <a:buAutoNum type="alphaUcPeriod"/>
            </a:pPr>
            <a:r>
              <a:rPr lang="es-MX" b="1" i="1" dirty="0">
                <a:solidFill>
                  <a:srgbClr val="002060"/>
                </a:solidFill>
              </a:rPr>
              <a:t>La velocidad tangencial y la velocidad angular </a:t>
            </a:r>
          </a:p>
          <a:p>
            <a:r>
              <a:rPr lang="es-MX" b="1" i="1" dirty="0">
                <a:solidFill>
                  <a:srgbClr val="002060"/>
                </a:solidFill>
              </a:rPr>
              <a:t>B. La velocidad y la aceleración centrípeta </a:t>
            </a:r>
          </a:p>
          <a:p>
            <a:r>
              <a:rPr lang="es-MX" b="1" i="1" dirty="0">
                <a:solidFill>
                  <a:srgbClr val="002060"/>
                </a:solidFill>
              </a:rPr>
              <a:t>C. La velocidad tangencial y la aceleración centrípeta </a:t>
            </a:r>
          </a:p>
          <a:p>
            <a:r>
              <a:rPr lang="es-MX" b="1" i="1" dirty="0">
                <a:solidFill>
                  <a:srgbClr val="002060"/>
                </a:solidFill>
              </a:rPr>
              <a:t>D. La aceleración centrípeta y la velocidad tangencial </a:t>
            </a:r>
          </a:p>
          <a:p>
            <a:r>
              <a:rPr lang="es-MX" b="1" i="1" dirty="0">
                <a:solidFill>
                  <a:srgbClr val="002060"/>
                </a:solidFill>
              </a:rPr>
              <a:t>E. La aceleración centrípeta y la velocidad angular</a:t>
            </a:r>
            <a:endParaRPr lang="es-CO" b="1" i="1" dirty="0">
              <a:solidFill>
                <a:srgbClr val="002060"/>
              </a:solidFill>
            </a:endParaRPr>
          </a:p>
        </p:txBody>
      </p:sp>
      <p:pic>
        <p:nvPicPr>
          <p:cNvPr id="7" name="Imagen 6">
            <a:extLst>
              <a:ext uri="{FF2B5EF4-FFF2-40B4-BE49-F238E27FC236}">
                <a16:creationId xmlns:a16="http://schemas.microsoft.com/office/drawing/2014/main" id="{BB47DF3E-2947-4D8C-8326-17D08D8F5CA3}"/>
              </a:ext>
            </a:extLst>
          </p:cNvPr>
          <p:cNvPicPr>
            <a:picLocks noChangeAspect="1"/>
          </p:cNvPicPr>
          <p:nvPr/>
        </p:nvPicPr>
        <p:blipFill rotWithShape="1">
          <a:blip r:embed="rId2"/>
          <a:srcRect l="52935" t="37483" r="28587" b="46095"/>
          <a:stretch/>
        </p:blipFill>
        <p:spPr>
          <a:xfrm>
            <a:off x="861393" y="3659830"/>
            <a:ext cx="3405807" cy="1391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2619DD68-556B-49B3-BFF8-34A7606B5468}"/>
              </a:ext>
            </a:extLst>
          </p:cNvPr>
          <p:cNvSpPr txBox="1"/>
          <p:nvPr/>
        </p:nvSpPr>
        <p:spPr>
          <a:xfrm>
            <a:off x="6241773" y="225221"/>
            <a:ext cx="5804454" cy="3139321"/>
          </a:xfrm>
          <a:prstGeom prst="rect">
            <a:avLst/>
          </a:prstGeom>
          <a:noFill/>
          <a:ln>
            <a:solidFill>
              <a:srgbClr val="C00000"/>
            </a:solidFill>
          </a:ln>
        </p:spPr>
        <p:txBody>
          <a:bodyPr wrap="square">
            <a:spAutoFit/>
          </a:bodyPr>
          <a:lstStyle/>
          <a:p>
            <a:r>
              <a:rPr lang="es-MX" b="1" i="1" dirty="0">
                <a:solidFill>
                  <a:srgbClr val="C00000"/>
                </a:solidFill>
              </a:rPr>
              <a:t>3. </a:t>
            </a:r>
            <a:r>
              <a:rPr lang="es-MX" b="1" i="1" dirty="0">
                <a:solidFill>
                  <a:srgbClr val="002060"/>
                </a:solidFill>
              </a:rPr>
              <a:t>Si un cuerpo da 180 vueltas en 1 minuto, su</a:t>
            </a:r>
          </a:p>
          <a:p>
            <a:r>
              <a:rPr lang="es-MX" b="1" i="1" dirty="0">
                <a:solidFill>
                  <a:srgbClr val="002060"/>
                </a:solidFill>
              </a:rPr>
              <a:t>frecuencia es:</a:t>
            </a:r>
          </a:p>
          <a:p>
            <a:r>
              <a:rPr lang="es-MX" b="1" i="1" dirty="0">
                <a:solidFill>
                  <a:srgbClr val="002060"/>
                </a:solidFill>
              </a:rPr>
              <a:t>A. 30 vueltas/</a:t>
            </a:r>
            <a:r>
              <a:rPr lang="es-MX" b="1" i="1" dirty="0" err="1">
                <a:solidFill>
                  <a:srgbClr val="002060"/>
                </a:solidFill>
              </a:rPr>
              <a:t>seg</a:t>
            </a:r>
            <a:r>
              <a:rPr lang="es-MX" b="1" i="1" dirty="0">
                <a:solidFill>
                  <a:srgbClr val="002060"/>
                </a:solidFill>
              </a:rPr>
              <a:t>                    B. 3 Vueltas/</a:t>
            </a:r>
            <a:r>
              <a:rPr lang="es-MX" b="1" i="1" dirty="0" err="1">
                <a:solidFill>
                  <a:srgbClr val="002060"/>
                </a:solidFill>
              </a:rPr>
              <a:t>seg</a:t>
            </a:r>
            <a:endParaRPr lang="es-MX" b="1" i="1" dirty="0">
              <a:solidFill>
                <a:srgbClr val="002060"/>
              </a:solidFill>
            </a:endParaRPr>
          </a:p>
          <a:p>
            <a:r>
              <a:rPr lang="es-MX" b="1" i="1" dirty="0">
                <a:solidFill>
                  <a:srgbClr val="002060"/>
                </a:solidFill>
              </a:rPr>
              <a:t>C. 6 vueltas/</a:t>
            </a:r>
            <a:r>
              <a:rPr lang="es-MX" b="1" i="1" dirty="0" err="1">
                <a:solidFill>
                  <a:srgbClr val="002060"/>
                </a:solidFill>
              </a:rPr>
              <a:t>seg</a:t>
            </a:r>
            <a:r>
              <a:rPr lang="es-MX" b="1" i="1" dirty="0">
                <a:solidFill>
                  <a:srgbClr val="002060"/>
                </a:solidFill>
              </a:rPr>
              <a:t>                     D. 10800 vueltas/</a:t>
            </a:r>
            <a:r>
              <a:rPr lang="es-MX" b="1" i="1" dirty="0" err="1">
                <a:solidFill>
                  <a:srgbClr val="002060"/>
                </a:solidFill>
              </a:rPr>
              <a:t>seg</a:t>
            </a:r>
            <a:endParaRPr lang="es-MX" b="1" i="1" dirty="0">
              <a:solidFill>
                <a:srgbClr val="002060"/>
              </a:solidFill>
            </a:endParaRPr>
          </a:p>
          <a:p>
            <a:r>
              <a:rPr lang="es-MX" b="1" i="1" dirty="0">
                <a:solidFill>
                  <a:srgbClr val="002060"/>
                </a:solidFill>
              </a:rPr>
              <a:t>E. 0,33 vueltas/</a:t>
            </a:r>
            <a:r>
              <a:rPr lang="es-MX" b="1" i="1" dirty="0" err="1">
                <a:solidFill>
                  <a:srgbClr val="002060"/>
                </a:solidFill>
              </a:rPr>
              <a:t>seg</a:t>
            </a:r>
            <a:endParaRPr lang="es-MX" b="1" i="1" dirty="0">
              <a:solidFill>
                <a:srgbClr val="002060"/>
              </a:solidFill>
            </a:endParaRPr>
          </a:p>
          <a:p>
            <a:endParaRPr lang="es-MX" b="1" i="1" dirty="0">
              <a:solidFill>
                <a:srgbClr val="002060"/>
              </a:solidFill>
            </a:endParaRPr>
          </a:p>
          <a:p>
            <a:r>
              <a:rPr lang="es-MX" b="1" i="1" dirty="0">
                <a:solidFill>
                  <a:srgbClr val="C00000"/>
                </a:solidFill>
              </a:rPr>
              <a:t>4. </a:t>
            </a:r>
            <a:r>
              <a:rPr lang="es-MX" b="1" i="1" dirty="0">
                <a:solidFill>
                  <a:srgbClr val="002060"/>
                </a:solidFill>
              </a:rPr>
              <a:t>Un cuerpo realiza 120 vueltas en un minuto</a:t>
            </a:r>
          </a:p>
          <a:p>
            <a:r>
              <a:rPr lang="es-MX" b="1" i="1" dirty="0">
                <a:solidFill>
                  <a:srgbClr val="002060"/>
                </a:solidFill>
              </a:rPr>
              <a:t>describiendo una circunferencia de 1m de radio. El</a:t>
            </a:r>
          </a:p>
          <a:p>
            <a:r>
              <a:rPr lang="es-MX" b="1" i="1" dirty="0">
                <a:solidFill>
                  <a:srgbClr val="002060"/>
                </a:solidFill>
              </a:rPr>
              <a:t>valor de su velocidad tangencial es:</a:t>
            </a:r>
          </a:p>
          <a:p>
            <a:r>
              <a:rPr lang="es-MX" b="1" i="1" dirty="0">
                <a:solidFill>
                  <a:srgbClr val="002060"/>
                </a:solidFill>
              </a:rPr>
              <a:t>A. 2 m/</a:t>
            </a:r>
            <a:r>
              <a:rPr lang="es-MX" b="1" i="1" dirty="0" err="1">
                <a:solidFill>
                  <a:srgbClr val="002060"/>
                </a:solidFill>
              </a:rPr>
              <a:t>seg</a:t>
            </a:r>
            <a:r>
              <a:rPr lang="es-MX" b="1" i="1" dirty="0">
                <a:solidFill>
                  <a:srgbClr val="002060"/>
                </a:solidFill>
              </a:rPr>
              <a:t>                             B. 6,28 m/</a:t>
            </a:r>
            <a:r>
              <a:rPr lang="es-MX" b="1" i="1" dirty="0" err="1">
                <a:solidFill>
                  <a:srgbClr val="002060"/>
                </a:solidFill>
              </a:rPr>
              <a:t>seg</a:t>
            </a:r>
            <a:endParaRPr lang="es-MX" b="1" i="1" dirty="0">
              <a:solidFill>
                <a:srgbClr val="002060"/>
              </a:solidFill>
            </a:endParaRPr>
          </a:p>
          <a:p>
            <a:r>
              <a:rPr lang="es-MX" b="1" i="1" dirty="0">
                <a:solidFill>
                  <a:srgbClr val="002060"/>
                </a:solidFill>
              </a:rPr>
              <a:t>C. 12,56 m/</a:t>
            </a:r>
            <a:r>
              <a:rPr lang="es-MX" b="1" i="1" dirty="0" err="1">
                <a:solidFill>
                  <a:srgbClr val="002060"/>
                </a:solidFill>
              </a:rPr>
              <a:t>seg</a:t>
            </a:r>
            <a:r>
              <a:rPr lang="es-MX" b="1" i="1" dirty="0">
                <a:solidFill>
                  <a:srgbClr val="002060"/>
                </a:solidFill>
              </a:rPr>
              <a:t>       D. 3,14 m/</a:t>
            </a:r>
            <a:r>
              <a:rPr lang="es-MX" b="1" i="1" dirty="0" err="1">
                <a:solidFill>
                  <a:srgbClr val="002060"/>
                </a:solidFill>
              </a:rPr>
              <a:t>seg</a:t>
            </a:r>
            <a:r>
              <a:rPr lang="es-MX" b="1" i="1" dirty="0">
                <a:solidFill>
                  <a:srgbClr val="002060"/>
                </a:solidFill>
              </a:rPr>
              <a:t>         E. 1 m/</a:t>
            </a:r>
            <a:r>
              <a:rPr lang="es-MX" b="1" i="1" dirty="0" err="1">
                <a:solidFill>
                  <a:srgbClr val="002060"/>
                </a:solidFill>
              </a:rPr>
              <a:t>se</a:t>
            </a:r>
            <a:r>
              <a:rPr lang="es-MX" dirty="0" err="1"/>
              <a:t>g</a:t>
            </a:r>
            <a:endParaRPr lang="es-CO" dirty="0"/>
          </a:p>
        </p:txBody>
      </p:sp>
      <p:sp>
        <p:nvSpPr>
          <p:cNvPr id="11" name="CuadroTexto 10">
            <a:extLst>
              <a:ext uri="{FF2B5EF4-FFF2-40B4-BE49-F238E27FC236}">
                <a16:creationId xmlns:a16="http://schemas.microsoft.com/office/drawing/2014/main" id="{5E5627CF-6263-43D5-BC0F-095D1C666086}"/>
              </a:ext>
            </a:extLst>
          </p:cNvPr>
          <p:cNvSpPr txBox="1"/>
          <p:nvPr/>
        </p:nvSpPr>
        <p:spPr>
          <a:xfrm>
            <a:off x="6241774" y="3456875"/>
            <a:ext cx="5804454" cy="3139321"/>
          </a:xfrm>
          <a:prstGeom prst="rect">
            <a:avLst/>
          </a:prstGeom>
          <a:noFill/>
          <a:ln>
            <a:solidFill>
              <a:srgbClr val="C00000"/>
            </a:solidFill>
          </a:ln>
        </p:spPr>
        <p:txBody>
          <a:bodyPr wrap="square">
            <a:spAutoFit/>
          </a:bodyPr>
          <a:lstStyle/>
          <a:p>
            <a:r>
              <a:rPr lang="es-MX" b="1" i="1" dirty="0">
                <a:solidFill>
                  <a:srgbClr val="C00000"/>
                </a:solidFill>
              </a:rPr>
              <a:t>5. </a:t>
            </a:r>
            <a:r>
              <a:rPr lang="es-MX" b="1" i="1" dirty="0">
                <a:solidFill>
                  <a:srgbClr val="002060"/>
                </a:solidFill>
              </a:rPr>
              <a:t>Las poleas de la figura </a:t>
            </a:r>
            <a:r>
              <a:rPr lang="es-MX" b="1" i="1" dirty="0" err="1">
                <a:solidFill>
                  <a:srgbClr val="002060"/>
                </a:solidFill>
              </a:rPr>
              <a:t>estan</a:t>
            </a:r>
            <a:r>
              <a:rPr lang="es-MX" b="1" i="1" dirty="0">
                <a:solidFill>
                  <a:srgbClr val="002060"/>
                </a:solidFill>
              </a:rPr>
              <a:t> ligadas por medio de una correa: </a:t>
            </a:r>
          </a:p>
          <a:p>
            <a:endParaRPr lang="es-MX" b="1" i="1" dirty="0">
              <a:solidFill>
                <a:srgbClr val="002060"/>
              </a:solidFill>
            </a:endParaRPr>
          </a:p>
          <a:p>
            <a:endParaRPr lang="es-MX" b="1" i="1" dirty="0">
              <a:solidFill>
                <a:srgbClr val="002060"/>
              </a:solidFill>
            </a:endParaRPr>
          </a:p>
          <a:p>
            <a:endParaRPr lang="es-MX" b="1" i="1" dirty="0">
              <a:solidFill>
                <a:srgbClr val="002060"/>
              </a:solidFill>
            </a:endParaRPr>
          </a:p>
          <a:p>
            <a:endParaRPr lang="es-MX" b="1" i="1" dirty="0">
              <a:solidFill>
                <a:srgbClr val="002060"/>
              </a:solidFill>
            </a:endParaRPr>
          </a:p>
          <a:p>
            <a:endParaRPr lang="es-MX" b="1" i="1" dirty="0">
              <a:solidFill>
                <a:srgbClr val="002060"/>
              </a:solidFill>
            </a:endParaRPr>
          </a:p>
          <a:p>
            <a:r>
              <a:rPr lang="es-MX" b="1" i="1" dirty="0">
                <a:solidFill>
                  <a:srgbClr val="002060"/>
                </a:solidFill>
              </a:rPr>
              <a:t>Si la frecuencia de mayor radio da 8 vueltas cada 4 segundos, la frecuencia de la polea de radio menor es: A. 4 seg-1                              B. 2 seg-1 </a:t>
            </a:r>
          </a:p>
          <a:p>
            <a:r>
              <a:rPr lang="es-MX" b="1" i="1" dirty="0">
                <a:solidFill>
                  <a:srgbClr val="002060"/>
                </a:solidFill>
              </a:rPr>
              <a:t>C. 20 seg-1                 D. 5 seg-1                  E. 6 </a:t>
            </a:r>
            <a:r>
              <a:rPr lang="es-MX" b="1" i="1" dirty="0" err="1">
                <a:solidFill>
                  <a:srgbClr val="002060"/>
                </a:solidFill>
              </a:rPr>
              <a:t>seg</a:t>
            </a:r>
            <a:endParaRPr lang="es-MX" b="1" i="1" dirty="0">
              <a:solidFill>
                <a:srgbClr val="002060"/>
              </a:solidFill>
            </a:endParaRPr>
          </a:p>
        </p:txBody>
      </p:sp>
      <p:pic>
        <p:nvPicPr>
          <p:cNvPr id="13" name="Imagen 12">
            <a:extLst>
              <a:ext uri="{FF2B5EF4-FFF2-40B4-BE49-F238E27FC236}">
                <a16:creationId xmlns:a16="http://schemas.microsoft.com/office/drawing/2014/main" id="{497EDF50-0289-4469-A033-4EDF284EF780}"/>
              </a:ext>
            </a:extLst>
          </p:cNvPr>
          <p:cNvPicPr>
            <a:picLocks noChangeAspect="1"/>
          </p:cNvPicPr>
          <p:nvPr/>
        </p:nvPicPr>
        <p:blipFill rotWithShape="1">
          <a:blip r:embed="rId3"/>
          <a:srcRect l="29022" t="50000" r="50761" b="33325"/>
          <a:stretch/>
        </p:blipFill>
        <p:spPr>
          <a:xfrm>
            <a:off x="7977810" y="3895055"/>
            <a:ext cx="3750363" cy="1352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869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E26186A-A47E-4E7F-B5DA-46DC5756B94B}"/>
              </a:ext>
            </a:extLst>
          </p:cNvPr>
          <p:cNvSpPr txBox="1"/>
          <p:nvPr/>
        </p:nvSpPr>
        <p:spPr>
          <a:xfrm>
            <a:off x="145774" y="248272"/>
            <a:ext cx="11688418" cy="5570499"/>
          </a:xfrm>
          <a:prstGeom prst="rect">
            <a:avLst/>
          </a:prstGeom>
          <a:noFill/>
          <a:ln>
            <a:solidFill>
              <a:srgbClr val="C00000"/>
            </a:solidFill>
          </a:ln>
        </p:spPr>
        <p:txBody>
          <a:bodyPr wrap="square">
            <a:spAutoFit/>
          </a:bodyPr>
          <a:lstStyle/>
          <a:p>
            <a:pPr>
              <a:lnSpc>
                <a:spcPct val="115000"/>
              </a:lnSpc>
              <a:spcAft>
                <a:spcPts val="1000"/>
              </a:spcAft>
            </a:pP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Una vez que hayas identificado las fórmula del M.C.U. conteste las siguientes preguntas y resuelva los problemas</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2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EXPLICAR:</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r>
              <a:rPr lang="es-E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¿Por qué en una competencia de ciclismo de pista, cuando un competidor desea adelantar a otro  lo hace por la parte interior de la pista?</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¿Tiene la misma velocidad angular una persona que está situada cerca de uno de los polos de la tierra que otra situada en el ecuador? ¿Qué puedes afirmar de su velocidad?</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 </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 hace girar las ruedas de una bicicleta antigua, la cual tiene una rueda cuyo tamaño es tres veces mayor que la segunda rueda ¿Cuál de las dos ruedas emplea mayor tiempo para dar una vuelta? Por qué?</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¿Por qué cuando un trompo está girando y choca contra un obstáculo, sale disparado?</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 </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¿Cómo giran las ruedas traseras de un tractor con respecto a sus ruedas delanteras? ¿Cómo se relacionan sus velocidades angulares?</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 </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 se coloca un objeto sobre un disco que está girando ¿Qué pasa con el objeto? Justifica tu respuesta</a:t>
            </a:r>
            <a:endParaRPr lang="es-CO"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21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604EFA-F907-4147-A9F7-C4AD2789B2FB}"/>
              </a:ext>
            </a:extLst>
          </p:cNvPr>
          <p:cNvSpPr txBox="1"/>
          <p:nvPr/>
        </p:nvSpPr>
        <p:spPr>
          <a:xfrm>
            <a:off x="212035" y="480660"/>
            <a:ext cx="11317357" cy="4697761"/>
          </a:xfrm>
          <a:prstGeom prst="rect">
            <a:avLst/>
          </a:prstGeom>
          <a:noFill/>
          <a:ln>
            <a:solidFill>
              <a:srgbClr val="C00000"/>
            </a:solidFill>
          </a:ln>
        </p:spPr>
        <p:txBody>
          <a:bodyPr wrap="square">
            <a:spAutoFit/>
          </a:bodyPr>
          <a:lstStyle/>
          <a:p>
            <a:pPr algn="just">
              <a:lnSpc>
                <a:spcPct val="115000"/>
              </a:lnSpc>
              <a:spcAft>
                <a:spcPts val="1000"/>
              </a:spcAft>
            </a:pPr>
            <a:r>
              <a:rPr lang="es-ES"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 </a:t>
            </a:r>
            <a:r>
              <a:rPr lang="es-E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Las curvas de la carretera se construyeron con peralte ¿De qué factores depende que el constructor le dé mayor o menor ángulo de peralte a la curva?</a:t>
            </a:r>
            <a:endParaRPr lang="es-CO"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 </a:t>
            </a:r>
            <a:r>
              <a:rPr lang="es-E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¿Por qué no es cierto que la velocidad lineal de un objeto que describe un movimiento circular uniforme permanece constante?</a:t>
            </a:r>
            <a:endParaRPr lang="es-CO"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9. </a:t>
            </a:r>
            <a:r>
              <a:rPr lang="es-E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¿Por qué en la prueba de atletismo de los 400 metros planos, los corredores no se colocan todos en la misma línea  de pista, sino que lo hacen formando una diagonal? Explica tu respuesta</a:t>
            </a:r>
            <a:endParaRPr lang="es-CO"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 </a:t>
            </a:r>
            <a:r>
              <a:rPr lang="es-E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 un automóvil toma una curva a muy alta velocidad  ¿entonces podemos decir que el cinturón de seguridad ejerce sobre la persona una fuerza centrípeta  o una fuerza centrífuga? justifica tu respuesta</a:t>
            </a:r>
            <a:endParaRPr lang="es-CO" sz="2400" b="1" i="1" dirty="0">
              <a:solidFill>
                <a:srgbClr val="C00000"/>
              </a:solidFill>
            </a:endParaRPr>
          </a:p>
        </p:txBody>
      </p:sp>
    </p:spTree>
    <p:extLst>
      <p:ext uri="{BB962C8B-B14F-4D97-AF65-F5344CB8AC3E}">
        <p14:creationId xmlns:p14="http://schemas.microsoft.com/office/powerpoint/2010/main" val="3618508335"/>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TM10001115[[fn=Paquete]]</Template>
  <TotalTime>276</TotalTime>
  <Words>1368</Words>
  <Application>Microsoft Office PowerPoint</Application>
  <PresentationFormat>Panorámica</PresentationFormat>
  <Paragraphs>124</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Gill Sans MT</vt:lpstr>
      <vt:lpstr>Paquete</vt:lpstr>
      <vt:lpstr>TAREA MOVIMIENTO EN EL PLANO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TAREA MOVIMIENTO EN EL PLANO</dc:title>
  <dc:creator>USER</dc:creator>
  <cp:lastModifiedBy>USER</cp:lastModifiedBy>
  <cp:revision>17</cp:revision>
  <dcterms:created xsi:type="dcterms:W3CDTF">2020-10-25T00:33:41Z</dcterms:created>
  <dcterms:modified xsi:type="dcterms:W3CDTF">2020-10-25T05:10:32Z</dcterms:modified>
</cp:coreProperties>
</file>