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61" r:id="rId6"/>
    <p:sldId id="259"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8/31/2020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2504209"/>
            <a:ext cx="8915399" cy="2262781"/>
          </a:xfrm>
        </p:spPr>
        <p:txBody>
          <a:bodyPr/>
          <a:lstStyle/>
          <a:p>
            <a:r>
              <a:rPr lang="es-CO" b="1" i="1" dirty="0" smtClean="0">
                <a:solidFill>
                  <a:srgbClr val="0070C0"/>
                </a:solidFill>
              </a:rPr>
              <a:t>TAREA ONDAS SONORAS </a:t>
            </a:r>
            <a:endParaRPr lang="es-CO" b="1" i="1" dirty="0">
              <a:solidFill>
                <a:srgbClr val="0070C0"/>
              </a:solidFill>
            </a:endParaRPr>
          </a:p>
        </p:txBody>
      </p:sp>
      <p:pic>
        <p:nvPicPr>
          <p:cNvPr id="1026" name="Picture 2" descr="Entendamos el sonid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966" y="0"/>
            <a:ext cx="4146261" cy="37511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IDACMUSICA: EL SONID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9501" y="1"/>
            <a:ext cx="4641850" cy="2805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262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a:stretch>
            <a:fillRect/>
          </a:stretch>
        </p:blipFill>
        <p:spPr>
          <a:xfrm>
            <a:off x="1679576" y="160338"/>
            <a:ext cx="9230880" cy="5652654"/>
          </a:xfrm>
          <a:prstGeom prst="rect">
            <a:avLst/>
          </a:prstGeom>
          <a:ln w="38100" cap="sq">
            <a:solidFill>
              <a:srgbClr val="0070C0"/>
            </a:solidFill>
            <a:prstDash val="solid"/>
            <a:miter lim="800000"/>
          </a:ln>
          <a:effectLst>
            <a:outerShdw blurRad="50800" dist="38100" dir="2700000" algn="tl" rotWithShape="0">
              <a:srgbClr val="000000">
                <a:alpha val="43000"/>
              </a:srgbClr>
            </a:outerShdw>
          </a:effectLst>
        </p:spPr>
      </p:pic>
      <p:sp>
        <p:nvSpPr>
          <p:cNvPr id="10" name="AutoShape 7" descr="Las cualidades del sonido | Oscrov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2059" name="Picture 11" descr="3. Cualidades del sonido: Tono y timb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5419725"/>
            <a:ext cx="487680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645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93619" y="1509524"/>
            <a:ext cx="10463646" cy="526297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0" indent="-342900" algn="just">
              <a:spcAft>
                <a:spcPts val="0"/>
              </a:spcAft>
              <a:buClr>
                <a:srgbClr val="00B050"/>
              </a:buClr>
              <a:buFont typeface="+mj-lt"/>
              <a:buAutoNum type="arabicPeriod"/>
            </a:pPr>
            <a:r>
              <a:rPr lang="es-ES_tradnl" sz="1600" dirty="0">
                <a:latin typeface="Arial" panose="020B0604020202020204" pitchFamily="34" charset="0"/>
                <a:ea typeface="Times New Roman" panose="02020603050405020304" pitchFamily="18" charset="0"/>
                <a:cs typeface="Times New Roman" panose="02020603050405020304" pitchFamily="18" charset="0"/>
              </a:rPr>
              <a:t>La onda pasa a través de un orificio, se curva y bordea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 </a:t>
            </a:r>
            <a:r>
              <a:rPr lang="es-ES_tradnl" sz="1600" dirty="0">
                <a:latin typeface="Arial" panose="020B0604020202020204" pitchFamily="34" charset="0"/>
                <a:ea typeface="Times New Roman" panose="02020603050405020304" pitchFamily="18" charset="0"/>
                <a:cs typeface="Times New Roman" panose="02020603050405020304" pitchFamily="18" charset="0"/>
              </a:rPr>
              <a:t>Electromagnéticas </a:t>
            </a:r>
            <a:endParaRPr lang="es-CO" sz="1600" dirty="0">
              <a:latin typeface="Times New Roman" panose="02020603050405020304" pitchFamily="18" charset="0"/>
              <a:ea typeface="Times New Roman" panose="02020603050405020304" pitchFamily="18" charset="0"/>
            </a:endParaRPr>
          </a:p>
          <a:p>
            <a:pPr marL="457200" algn="just">
              <a:spcAft>
                <a:spcPts val="0"/>
              </a:spcAft>
            </a:pPr>
            <a:r>
              <a:rPr lang="es-ES_tradnl" sz="1600" dirty="0">
                <a:latin typeface="Arial" panose="020B0604020202020204" pitchFamily="34" charset="0"/>
                <a:ea typeface="Times New Roman" panose="02020603050405020304" pitchFamily="18" charset="0"/>
                <a:cs typeface="Times New Roman" panose="02020603050405020304" pitchFamily="18" charset="0"/>
              </a:rPr>
              <a:t>el obstáculo</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2.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Las </a:t>
            </a:r>
            <a:r>
              <a:rPr lang="es-ES_tradnl" sz="1600" dirty="0">
                <a:latin typeface="Arial" panose="020B0604020202020204" pitchFamily="34" charset="0"/>
                <a:ea typeface="Times New Roman" panose="02020603050405020304" pitchFamily="18" charset="0"/>
                <a:cs typeface="Times New Roman" panose="02020603050405020304" pitchFamily="18" charset="0"/>
              </a:rPr>
              <a:t>partículas del medio vibran paralelas a la dirección de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dirty="0">
                <a:latin typeface="Arial" panose="020B0604020202020204" pitchFamily="34" charset="0"/>
                <a:ea typeface="Times New Roman" panose="02020603050405020304" pitchFamily="18" charset="0"/>
                <a:cs typeface="Times New Roman" panose="02020603050405020304" pitchFamily="18" charset="0"/>
              </a:rPr>
              <a:t>Longitudinales</a:t>
            </a:r>
            <a:endParaRPr lang="es-CO" sz="1600" dirty="0">
              <a:latin typeface="Times New Roman" panose="02020603050405020304" pitchFamily="18" charset="0"/>
              <a:ea typeface="Times New Roman" panose="02020603050405020304" pitchFamily="18" charset="0"/>
            </a:endParaRPr>
          </a:p>
          <a:p>
            <a:pPr marL="457200" algn="just">
              <a:spcAft>
                <a:spcPts val="0"/>
              </a:spcAft>
            </a:pPr>
            <a:r>
              <a:rPr lang="es-ES_tradnl" sz="1600" dirty="0">
                <a:latin typeface="Arial" panose="020B0604020202020204" pitchFamily="34" charset="0"/>
                <a:ea typeface="Times New Roman" panose="02020603050405020304" pitchFamily="18" charset="0"/>
                <a:cs typeface="Times New Roman" panose="02020603050405020304" pitchFamily="18" charset="0"/>
              </a:rPr>
              <a:t>propagación de las ondas</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3.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Punto </a:t>
            </a:r>
            <a:r>
              <a:rPr lang="es-ES_tradnl" sz="1600" dirty="0">
                <a:latin typeface="Arial" panose="020B0604020202020204" pitchFamily="34" charset="0"/>
                <a:ea typeface="Times New Roman" panose="02020603050405020304" pitchFamily="18" charset="0"/>
                <a:cs typeface="Times New Roman" panose="02020603050405020304" pitchFamily="18" charset="0"/>
              </a:rPr>
              <a:t>que oscila con la mínima amplitud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dirty="0">
                <a:latin typeface="Arial" panose="020B0604020202020204" pitchFamily="34" charset="0"/>
                <a:ea typeface="Times New Roman" panose="02020603050405020304" pitchFamily="18" charset="0"/>
                <a:cs typeface="Times New Roman" panose="02020603050405020304" pitchFamily="18" charset="0"/>
              </a:rPr>
              <a:t>Antinodo</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4.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Parte </a:t>
            </a:r>
            <a:r>
              <a:rPr lang="es-ES_tradnl" sz="1600" dirty="0">
                <a:latin typeface="Arial" panose="020B0604020202020204" pitchFamily="34" charset="0"/>
                <a:ea typeface="Times New Roman" panose="02020603050405020304" pitchFamily="18" charset="0"/>
                <a:cs typeface="Times New Roman" panose="02020603050405020304" pitchFamily="18" charset="0"/>
              </a:rPr>
              <a:t>inferior de la onda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dirty="0">
                <a:latin typeface="Arial" panose="020B0604020202020204" pitchFamily="34" charset="0"/>
                <a:ea typeface="Times New Roman" panose="02020603050405020304" pitchFamily="18" charset="0"/>
                <a:cs typeface="Times New Roman" panose="02020603050405020304" pitchFamily="18" charset="0"/>
              </a:rPr>
              <a:t>Reflexión</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5.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Cuando </a:t>
            </a:r>
            <a:r>
              <a:rPr lang="es-ES_tradnl" sz="1600" dirty="0">
                <a:latin typeface="Arial" panose="020B0604020202020204" pitchFamily="34" charset="0"/>
                <a:ea typeface="Times New Roman" panose="02020603050405020304" pitchFamily="18" charset="0"/>
                <a:cs typeface="Times New Roman" panose="02020603050405020304" pitchFamily="18" charset="0"/>
              </a:rPr>
              <a:t>al onda choca con un obstáculo y cambia de dirección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dirty="0">
                <a:latin typeface="Arial" panose="020B0604020202020204" pitchFamily="34" charset="0"/>
                <a:ea typeface="Times New Roman" panose="02020603050405020304" pitchFamily="18" charset="0"/>
                <a:cs typeface="Times New Roman" panose="02020603050405020304" pitchFamily="18" charset="0"/>
              </a:rPr>
              <a:t>Longitud de onda</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6.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Ondas </a:t>
            </a:r>
            <a:r>
              <a:rPr lang="es-ES_tradnl" sz="1600" dirty="0">
                <a:latin typeface="Arial" panose="020B0604020202020204" pitchFamily="34" charset="0"/>
                <a:ea typeface="Times New Roman" panose="02020603050405020304" pitchFamily="18" charset="0"/>
                <a:cs typeface="Times New Roman" panose="02020603050405020304" pitchFamily="18" charset="0"/>
              </a:rPr>
              <a:t>que necesitan de un medio para propagarse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dirty="0">
                <a:latin typeface="Arial" panose="020B0604020202020204" pitchFamily="34" charset="0"/>
                <a:ea typeface="Times New Roman" panose="02020603050405020304" pitchFamily="18" charset="0"/>
                <a:cs typeface="Times New Roman" panose="02020603050405020304" pitchFamily="18" charset="0"/>
              </a:rPr>
              <a:t>transversales</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7.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Fenómeno </a:t>
            </a:r>
            <a:r>
              <a:rPr lang="es-ES_tradnl" sz="1600" dirty="0">
                <a:latin typeface="Arial" panose="020B0604020202020204" pitchFamily="34" charset="0"/>
                <a:ea typeface="Times New Roman" panose="02020603050405020304" pitchFamily="18" charset="0"/>
                <a:cs typeface="Times New Roman" panose="02020603050405020304" pitchFamily="18" charset="0"/>
              </a:rPr>
              <a:t>ondulatorio que se presenta cuando en un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dirty="0">
                <a:latin typeface="Arial" panose="020B0604020202020204" pitchFamily="34" charset="0"/>
                <a:ea typeface="Times New Roman" panose="02020603050405020304" pitchFamily="18" charset="0"/>
                <a:cs typeface="Times New Roman" panose="02020603050405020304" pitchFamily="18" charset="0"/>
              </a:rPr>
              <a:t>Onda</a:t>
            </a:r>
            <a:endParaRPr lang="es-CO" sz="1600" dirty="0">
              <a:latin typeface="Times New Roman" panose="02020603050405020304" pitchFamily="18" charset="0"/>
              <a:ea typeface="Times New Roman" panose="02020603050405020304" pitchFamily="18" charset="0"/>
            </a:endParaRPr>
          </a:p>
          <a:p>
            <a:pPr marL="457200" algn="just">
              <a:spcAft>
                <a:spcPts val="0"/>
              </a:spcAft>
            </a:pPr>
            <a:r>
              <a:rPr lang="es-ES_tradnl" sz="1600" dirty="0">
                <a:latin typeface="Arial" panose="020B0604020202020204" pitchFamily="34" charset="0"/>
                <a:ea typeface="Times New Roman" panose="02020603050405020304" pitchFamily="18" charset="0"/>
                <a:cs typeface="Times New Roman" panose="02020603050405020304" pitchFamily="18" charset="0"/>
              </a:rPr>
              <a:t>punto incide más de una onda</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8.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Fenómeno </a:t>
            </a:r>
            <a:r>
              <a:rPr lang="es-ES_tradnl" sz="1600" dirty="0">
                <a:latin typeface="Arial" panose="020B0604020202020204" pitchFamily="34" charset="0"/>
                <a:ea typeface="Times New Roman" panose="02020603050405020304" pitchFamily="18" charset="0"/>
                <a:cs typeface="Times New Roman" panose="02020603050405020304" pitchFamily="18" charset="0"/>
              </a:rPr>
              <a:t>que se presenta cuando la onda cambia de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Polarización</a:t>
            </a:r>
            <a:endParaRPr lang="es-CO" sz="1600" dirty="0" smtClean="0">
              <a:latin typeface="Times New Roman" panose="02020603050405020304" pitchFamily="18" charset="0"/>
              <a:ea typeface="Times New Roman" panose="02020603050405020304" pitchFamily="18" charset="0"/>
            </a:endParaRPr>
          </a:p>
          <a:p>
            <a:pPr marL="457200" algn="just">
              <a:spcAft>
                <a:spcPts val="0"/>
              </a:spcAft>
            </a:pP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medio de propagación</a:t>
            </a:r>
            <a:endParaRPr lang="es-CO" sz="1600" dirty="0" smtClean="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9.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Parte </a:t>
            </a:r>
            <a:r>
              <a:rPr lang="es-ES_tradnl" sz="1600" dirty="0">
                <a:latin typeface="Arial" panose="020B0604020202020204" pitchFamily="34" charset="0"/>
                <a:ea typeface="Times New Roman" panose="02020603050405020304" pitchFamily="18" charset="0"/>
                <a:cs typeface="Times New Roman" panose="02020603050405020304" pitchFamily="18" charset="0"/>
              </a:rPr>
              <a:t>superior de la onda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dirty="0">
                <a:latin typeface="Arial" panose="020B0604020202020204" pitchFamily="34" charset="0"/>
                <a:ea typeface="Times New Roman" panose="02020603050405020304" pitchFamily="18" charset="0"/>
                <a:cs typeface="Times New Roman" panose="02020603050405020304" pitchFamily="18" charset="0"/>
              </a:rPr>
              <a:t>Interferencia</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10.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Distancia </a:t>
            </a:r>
            <a:r>
              <a:rPr lang="es-ES_tradnl" sz="1600" dirty="0">
                <a:latin typeface="Arial" panose="020B0604020202020204" pitchFamily="34" charset="0"/>
                <a:ea typeface="Times New Roman" panose="02020603050405020304" pitchFamily="18" charset="0"/>
                <a:cs typeface="Times New Roman" panose="02020603050405020304" pitchFamily="18" charset="0"/>
              </a:rPr>
              <a:t>recorrida por la onda en un tiempo de un periodo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 </a:t>
            </a:r>
            <a:r>
              <a:rPr lang="es-ES_tradnl" sz="1600" dirty="0">
                <a:latin typeface="Arial" panose="020B0604020202020204" pitchFamily="34" charset="0"/>
                <a:ea typeface="Times New Roman" panose="02020603050405020304" pitchFamily="18" charset="0"/>
                <a:cs typeface="Times New Roman" panose="02020603050405020304" pitchFamily="18" charset="0"/>
              </a:rPr>
              <a:t>Nodo</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11.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Ondas </a:t>
            </a:r>
            <a:r>
              <a:rPr lang="es-ES_tradnl" sz="1600" dirty="0">
                <a:latin typeface="Arial" panose="020B0604020202020204" pitchFamily="34" charset="0"/>
                <a:ea typeface="Times New Roman" panose="02020603050405020304" pitchFamily="18" charset="0"/>
                <a:cs typeface="Times New Roman" panose="02020603050405020304" pitchFamily="18" charset="0"/>
              </a:rPr>
              <a:t>que se propagan en el vacío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 </a:t>
            </a:r>
            <a:r>
              <a:rPr lang="es-ES_tradnl" sz="1600" dirty="0">
                <a:latin typeface="Arial" panose="020B0604020202020204" pitchFamily="34" charset="0"/>
                <a:ea typeface="Times New Roman" panose="02020603050405020304" pitchFamily="18" charset="0"/>
                <a:cs typeface="Times New Roman" panose="02020603050405020304" pitchFamily="18" charset="0"/>
              </a:rPr>
              <a:t>Cresta</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12.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Puntos </a:t>
            </a:r>
            <a:r>
              <a:rPr lang="es-ES_tradnl" sz="1600" dirty="0">
                <a:latin typeface="Arial" panose="020B0604020202020204" pitchFamily="34" charset="0"/>
                <a:ea typeface="Times New Roman" panose="02020603050405020304" pitchFamily="18" charset="0"/>
                <a:cs typeface="Times New Roman" panose="02020603050405020304" pitchFamily="18" charset="0"/>
              </a:rPr>
              <a:t>que oscilan con máxima amplitud                                                  </a:t>
            </a: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dirty="0">
                <a:latin typeface="Arial" panose="020B0604020202020204" pitchFamily="34" charset="0"/>
                <a:ea typeface="Times New Roman" panose="02020603050405020304" pitchFamily="18" charset="0"/>
                <a:cs typeface="Times New Roman" panose="02020603050405020304" pitchFamily="18" charset="0"/>
              </a:rPr>
              <a:t>Mecánicas  </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13.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Reduce </a:t>
            </a:r>
            <a:r>
              <a:rPr lang="es-ES_tradnl" sz="1600" dirty="0">
                <a:latin typeface="Arial" panose="020B0604020202020204" pitchFamily="34" charset="0"/>
                <a:ea typeface="Times New Roman" panose="02020603050405020304" pitchFamily="18" charset="0"/>
                <a:cs typeface="Times New Roman" panose="02020603050405020304" pitchFamily="18" charset="0"/>
              </a:rPr>
              <a:t>todos los planos de vibración de la onda en uno solo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 </a:t>
            </a:r>
            <a:r>
              <a:rPr lang="es-ES_tradnl" sz="1600" dirty="0">
                <a:latin typeface="Arial" panose="020B0604020202020204" pitchFamily="34" charset="0"/>
                <a:ea typeface="Times New Roman" panose="02020603050405020304" pitchFamily="18" charset="0"/>
                <a:cs typeface="Times New Roman" panose="02020603050405020304" pitchFamily="18" charset="0"/>
              </a:rPr>
              <a:t>Refacción </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14.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Las </a:t>
            </a:r>
            <a:r>
              <a:rPr lang="es-ES_tradnl" sz="1600" dirty="0">
                <a:latin typeface="Arial" panose="020B0604020202020204" pitchFamily="34" charset="0"/>
                <a:ea typeface="Times New Roman" panose="02020603050405020304" pitchFamily="18" charset="0"/>
                <a:cs typeface="Times New Roman" panose="02020603050405020304" pitchFamily="18" charset="0"/>
              </a:rPr>
              <a:t>partículas del medio vibran perpendicular a la dirección de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  </a:t>
            </a:r>
            <a:r>
              <a:rPr lang="es-ES_tradnl" sz="1600" dirty="0">
                <a:latin typeface="Arial" panose="020B0604020202020204" pitchFamily="34" charset="0"/>
                <a:ea typeface="Times New Roman" panose="02020603050405020304" pitchFamily="18" charset="0"/>
                <a:cs typeface="Times New Roman" panose="02020603050405020304" pitchFamily="18" charset="0"/>
              </a:rPr>
              <a:t>Difracción                                                             </a:t>
            </a:r>
            <a:endParaRPr lang="es-CO" sz="1600" dirty="0">
              <a:latin typeface="Times New Roman" panose="02020603050405020304" pitchFamily="18" charset="0"/>
              <a:ea typeface="Times New Roman" panose="02020603050405020304" pitchFamily="18" charset="0"/>
            </a:endParaRPr>
          </a:p>
          <a:p>
            <a:pPr marL="457200" algn="just">
              <a:spcAft>
                <a:spcPts val="0"/>
              </a:spcAft>
            </a:pPr>
            <a:r>
              <a:rPr lang="es-ES_tradnl" sz="1600" dirty="0">
                <a:latin typeface="Arial" panose="020B0604020202020204" pitchFamily="34" charset="0"/>
                <a:ea typeface="Times New Roman" panose="02020603050405020304" pitchFamily="18" charset="0"/>
                <a:cs typeface="Times New Roman" panose="02020603050405020304" pitchFamily="18" charset="0"/>
              </a:rPr>
              <a:t>propagación de las ondas</a:t>
            </a:r>
            <a:endParaRPr lang="es-CO" sz="1600" dirty="0">
              <a:latin typeface="Times New Roman" panose="02020603050405020304" pitchFamily="18" charset="0"/>
              <a:ea typeface="Times New Roman" panose="02020603050405020304" pitchFamily="18" charset="0"/>
            </a:endParaRPr>
          </a:p>
          <a:p>
            <a:pPr lvl="0" algn="just">
              <a:spcAft>
                <a:spcPts val="0"/>
              </a:spcAft>
              <a:buClr>
                <a:srgbClr val="00B050"/>
              </a:buClr>
            </a:pPr>
            <a:r>
              <a:rPr lang="es-ES_tradnl" sz="1600" b="1" i="1" dirty="0" smtClean="0">
                <a:solidFill>
                  <a:srgbClr val="00B050"/>
                </a:solidFill>
                <a:latin typeface="Arial" panose="020B0604020202020204" pitchFamily="34" charset="0"/>
                <a:ea typeface="Times New Roman" panose="02020603050405020304" pitchFamily="18" charset="0"/>
                <a:cs typeface="Times New Roman" panose="02020603050405020304" pitchFamily="18" charset="0"/>
              </a:rPr>
              <a:t>15. </a:t>
            </a:r>
            <a:r>
              <a:rPr lang="es-ES_tradnl" sz="1600" dirty="0" smtClean="0">
                <a:latin typeface="Arial" panose="020B0604020202020204" pitchFamily="34" charset="0"/>
                <a:ea typeface="Times New Roman" panose="02020603050405020304" pitchFamily="18" charset="0"/>
                <a:cs typeface="Times New Roman" panose="02020603050405020304" pitchFamily="18" charset="0"/>
              </a:rPr>
              <a:t>Perturbación </a:t>
            </a:r>
            <a:r>
              <a:rPr lang="es-ES_tradnl" sz="1600" dirty="0">
                <a:latin typeface="Arial" panose="020B0604020202020204" pitchFamily="34" charset="0"/>
                <a:ea typeface="Times New Roman" panose="02020603050405020304" pitchFamily="18" charset="0"/>
                <a:cs typeface="Times New Roman" panose="02020603050405020304" pitchFamily="18" charset="0"/>
              </a:rPr>
              <a:t>que viaja a través del espacio, transportando energía           </a:t>
            </a:r>
            <a:r>
              <a:rPr lang="es-ES_tradnl" sz="1600" b="1" i="1" dirty="0">
                <a:solidFill>
                  <a:srgbClr val="00B050"/>
                </a:solidFill>
                <a:latin typeface="Arial" panose="020B0604020202020204" pitchFamily="34" charset="0"/>
                <a:ea typeface="Times New Roman" panose="02020603050405020304" pitchFamily="18" charset="0"/>
                <a:cs typeface="Times New Roman" panose="02020603050405020304" pitchFamily="18" charset="0"/>
              </a:rPr>
              <a:t>(       )</a:t>
            </a:r>
            <a:r>
              <a:rPr lang="es-ES_tradnl" sz="1600" dirty="0">
                <a:latin typeface="Arial" panose="020B0604020202020204" pitchFamily="34" charset="0"/>
                <a:ea typeface="Times New Roman" panose="02020603050405020304" pitchFamily="18" charset="0"/>
                <a:cs typeface="Times New Roman" panose="02020603050405020304" pitchFamily="18" charset="0"/>
              </a:rPr>
              <a:t> Valle</a:t>
            </a:r>
            <a:endParaRPr lang="es-CO" sz="1600" dirty="0">
              <a:latin typeface="Times New Roman" panose="02020603050405020304" pitchFamily="18" charset="0"/>
              <a:ea typeface="Times New Roman" panose="02020603050405020304" pitchFamily="18" charset="0"/>
            </a:endParaRPr>
          </a:p>
          <a:p>
            <a:pPr algn="just">
              <a:spcAft>
                <a:spcPts val="0"/>
              </a:spcAft>
            </a:pPr>
            <a:r>
              <a:rPr lang="es-ES" sz="1600" b="1" i="1" dirty="0">
                <a:solidFill>
                  <a:srgbClr val="1F497D"/>
                </a:solidFill>
                <a:latin typeface="Times New Roman" panose="02020603050405020304" pitchFamily="18" charset="0"/>
                <a:ea typeface="Times New Roman" panose="02020603050405020304" pitchFamily="18" charset="0"/>
              </a:rPr>
              <a:t> </a:t>
            </a:r>
            <a:endParaRPr lang="es-CO" sz="1600" dirty="0">
              <a:effectLst/>
              <a:latin typeface="Times New Roman" panose="02020603050405020304" pitchFamily="18" charset="0"/>
              <a:ea typeface="Times New Roman" panose="02020603050405020304" pitchFamily="18" charset="0"/>
            </a:endParaRPr>
          </a:p>
        </p:txBody>
      </p:sp>
      <p:sp>
        <p:nvSpPr>
          <p:cNvPr id="5" name="Rectángulo 4"/>
          <p:cNvSpPr/>
          <p:nvPr/>
        </p:nvSpPr>
        <p:spPr>
          <a:xfrm>
            <a:off x="1446069" y="390390"/>
            <a:ext cx="9358745" cy="646331"/>
          </a:xfrm>
          <a:prstGeom prst="rect">
            <a:avLst/>
          </a:prstGeom>
          <a:solidFill>
            <a:schemeClr val="bg2"/>
          </a:solidFill>
          <a:ln>
            <a:solidFill>
              <a:srgbClr val="7030A0"/>
            </a:solidFill>
          </a:ln>
        </p:spPr>
        <p:txBody>
          <a:bodyPr wrap="square">
            <a:spAutoFit/>
          </a:bodyPr>
          <a:lstStyle/>
          <a:p>
            <a:pPr lvl="0" algn="ctr">
              <a:spcAft>
                <a:spcPts val="0"/>
              </a:spcAft>
            </a:pPr>
            <a:r>
              <a:rPr lang="es-ES_tradnl" b="1" i="1" dirty="0">
                <a:solidFill>
                  <a:srgbClr val="C0504D"/>
                </a:solidFill>
                <a:latin typeface="Arial" panose="020B0604020202020204" pitchFamily="34" charset="0"/>
                <a:ea typeface="Times New Roman" panose="02020603050405020304" pitchFamily="18" charset="0"/>
                <a:cs typeface="Times New Roman" panose="02020603050405020304" pitchFamily="18" charset="0"/>
              </a:rPr>
              <a:t>RELACIONA LA COLUMNA DE LA IZQUIERDA CON LA COLUMNA DERECHA, UBICANDO EL NÚMERO CORRESPONDIENTE EN EL PARÉNTESIS </a:t>
            </a:r>
            <a:endParaRPr lang="es-CO"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4933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50817" y="655098"/>
            <a:ext cx="10235045" cy="59093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spcAft>
                <a:spcPts val="0"/>
              </a:spcAft>
            </a:pPr>
            <a:r>
              <a:rPr lang="es-ES_tradnl" b="1" i="1" dirty="0" smtClean="0">
                <a:solidFill>
                  <a:srgbClr val="C00000"/>
                </a:solidFill>
                <a:latin typeface="Arial" panose="020B0604020202020204" pitchFamily="34" charset="0"/>
                <a:ea typeface="Times New Roman" panose="02020603050405020304" pitchFamily="18" charset="0"/>
              </a:rPr>
              <a:t>1. </a:t>
            </a:r>
            <a:r>
              <a:rPr lang="es-ES_tradnl" b="1" i="1" dirty="0" smtClean="0">
                <a:solidFill>
                  <a:srgbClr val="002060"/>
                </a:solidFill>
                <a:latin typeface="Arial" panose="020B0604020202020204" pitchFamily="34" charset="0"/>
                <a:ea typeface="Times New Roman" panose="02020603050405020304" pitchFamily="18" charset="0"/>
              </a:rPr>
              <a:t>Basado </a:t>
            </a:r>
            <a:r>
              <a:rPr lang="es-ES_tradnl" b="1" i="1" dirty="0">
                <a:solidFill>
                  <a:srgbClr val="002060"/>
                </a:solidFill>
                <a:latin typeface="Arial" panose="020B0604020202020204" pitchFamily="34" charset="0"/>
                <a:ea typeface="Times New Roman" panose="02020603050405020304" pitchFamily="18" charset="0"/>
              </a:rPr>
              <a:t>en el fenómeno de reflexión explica Por qué los murciélagos vuelan en lugares oscuros sin chocar con los objetos.</a:t>
            </a:r>
            <a:endParaRPr lang="es-CO" sz="2800" dirty="0">
              <a:solidFill>
                <a:srgbClr val="002060"/>
              </a:solidFill>
              <a:latin typeface="Times New Roman" panose="02020603050405020304" pitchFamily="18" charset="0"/>
              <a:ea typeface="Times New Roman" panose="02020603050405020304" pitchFamily="18" charset="0"/>
            </a:endParaRPr>
          </a:p>
          <a:p>
            <a:pPr algn="just">
              <a:spcAft>
                <a:spcPts val="0"/>
              </a:spcAft>
            </a:pPr>
            <a:r>
              <a:rPr lang="es-ES_tradnl" b="1" i="1" dirty="0">
                <a:solidFill>
                  <a:srgbClr val="FF0000"/>
                </a:solidFill>
                <a:latin typeface="Arial" panose="020B0604020202020204" pitchFamily="34" charset="0"/>
                <a:ea typeface="Times New Roman" panose="02020603050405020304" pitchFamily="18" charset="0"/>
              </a:rPr>
              <a:t>2. </a:t>
            </a:r>
            <a:r>
              <a:rPr lang="es-ES_tradnl" b="1" i="1" dirty="0">
                <a:solidFill>
                  <a:srgbClr val="002060"/>
                </a:solidFill>
                <a:latin typeface="Arial" panose="020B0604020202020204" pitchFamily="34" charset="0"/>
                <a:ea typeface="Times New Roman" panose="02020603050405020304" pitchFamily="18" charset="0"/>
              </a:rPr>
              <a:t>Explica porque en las salas de conciertos o teatros colocan cortinas en las paredes.</a:t>
            </a:r>
            <a:endParaRPr lang="es-CO" sz="2800" dirty="0">
              <a:solidFill>
                <a:srgbClr val="002060"/>
              </a:solidFill>
              <a:latin typeface="Times New Roman" panose="02020603050405020304" pitchFamily="18" charset="0"/>
              <a:ea typeface="Times New Roman" panose="02020603050405020304" pitchFamily="18" charset="0"/>
            </a:endParaRPr>
          </a:p>
          <a:p>
            <a:pPr algn="just">
              <a:spcAft>
                <a:spcPts val="0"/>
              </a:spcAft>
            </a:pPr>
            <a:r>
              <a:rPr lang="es-ES_tradnl" b="1" i="1" dirty="0">
                <a:solidFill>
                  <a:srgbClr val="FF0000"/>
                </a:solidFill>
                <a:latin typeface="Arial" panose="020B0604020202020204" pitchFamily="34" charset="0"/>
                <a:ea typeface="Times New Roman" panose="02020603050405020304" pitchFamily="18" charset="0"/>
              </a:rPr>
              <a:t>3. </a:t>
            </a:r>
            <a:r>
              <a:rPr lang="es-ES_tradnl" b="1" i="1" dirty="0">
                <a:solidFill>
                  <a:srgbClr val="002060"/>
                </a:solidFill>
                <a:latin typeface="Arial" panose="020B0604020202020204" pitchFamily="34" charset="0"/>
                <a:ea typeface="Times New Roman" panose="02020603050405020304" pitchFamily="18" charset="0"/>
              </a:rPr>
              <a:t>Cuando te sitúas en una avenida y escuchas a los carros pasar. En qué momento se siente más agudo el sonido del  motor: ¿Cuándo el carro se acerca o cuando se aleja?</a:t>
            </a:r>
            <a:endParaRPr lang="es-CO" sz="2800" dirty="0">
              <a:solidFill>
                <a:srgbClr val="002060"/>
              </a:solidFill>
              <a:latin typeface="Times New Roman" panose="02020603050405020304" pitchFamily="18" charset="0"/>
              <a:ea typeface="Times New Roman" panose="02020603050405020304" pitchFamily="18" charset="0"/>
            </a:endParaRPr>
          </a:p>
          <a:p>
            <a:pPr algn="just">
              <a:spcAft>
                <a:spcPts val="0"/>
              </a:spcAft>
            </a:pPr>
            <a:r>
              <a:rPr lang="es-ES_tradnl" b="1" i="1" dirty="0">
                <a:solidFill>
                  <a:srgbClr val="FF0000"/>
                </a:solidFill>
                <a:latin typeface="Arial" panose="020B0604020202020204" pitchFamily="34" charset="0"/>
                <a:ea typeface="Times New Roman" panose="02020603050405020304" pitchFamily="18" charset="0"/>
              </a:rPr>
              <a:t>4. </a:t>
            </a:r>
            <a:r>
              <a:rPr lang="es-ES_tradnl" b="1" i="1" dirty="0">
                <a:solidFill>
                  <a:srgbClr val="002060"/>
                </a:solidFill>
                <a:latin typeface="Arial" panose="020B0604020202020204" pitchFamily="34" charset="0"/>
                <a:ea typeface="Times New Roman" panose="02020603050405020304" pitchFamily="18" charset="0"/>
              </a:rPr>
              <a:t>Es claro que la voz de un hombre es más grave que la voz de una mujer. ¿Qué características tienen las cuerdas vocales de un hombre en comparación con las cuerdas vocales de una mujer para que exista esta diferencia? Explica.</a:t>
            </a:r>
            <a:endParaRPr lang="es-CO" sz="2800" dirty="0">
              <a:solidFill>
                <a:srgbClr val="002060"/>
              </a:solidFill>
              <a:latin typeface="Times New Roman" panose="02020603050405020304" pitchFamily="18" charset="0"/>
              <a:ea typeface="Times New Roman" panose="02020603050405020304" pitchFamily="18" charset="0"/>
            </a:endParaRPr>
          </a:p>
          <a:p>
            <a:pPr algn="just">
              <a:spcAft>
                <a:spcPts val="0"/>
              </a:spcAft>
            </a:pPr>
            <a:r>
              <a:rPr lang="es-ES_tradnl" b="1" i="1" dirty="0">
                <a:solidFill>
                  <a:srgbClr val="FF0000"/>
                </a:solidFill>
                <a:latin typeface="Arial" panose="020B0604020202020204" pitchFamily="34" charset="0"/>
                <a:ea typeface="Times New Roman" panose="02020603050405020304" pitchFamily="18" charset="0"/>
              </a:rPr>
              <a:t>5. </a:t>
            </a:r>
            <a:r>
              <a:rPr lang="es-ES_tradnl" b="1" i="1" dirty="0">
                <a:solidFill>
                  <a:srgbClr val="002060"/>
                </a:solidFill>
                <a:latin typeface="Arial" panose="020B0604020202020204" pitchFamily="34" charset="0"/>
                <a:ea typeface="Times New Roman" panose="02020603050405020304" pitchFamily="18" charset="0"/>
              </a:rPr>
              <a:t>Explica cómo afecta el sonido emitido por un órgano si la temperatura del aire aumenta o disminuye</a:t>
            </a:r>
            <a:r>
              <a:rPr lang="es-ES_tradnl" dirty="0">
                <a:solidFill>
                  <a:srgbClr val="002060"/>
                </a:solidFill>
                <a:latin typeface="Arial" panose="020B0604020202020204" pitchFamily="34" charset="0"/>
                <a:ea typeface="Times New Roman" panose="02020603050405020304" pitchFamily="18" charset="0"/>
              </a:rPr>
              <a:t>.</a:t>
            </a:r>
            <a:endParaRPr lang="es-CO" sz="2800" dirty="0">
              <a:solidFill>
                <a:srgbClr val="002060"/>
              </a:solidFill>
              <a:latin typeface="Times New Roman" panose="02020603050405020304" pitchFamily="18" charset="0"/>
              <a:ea typeface="Times New Roman" panose="02020603050405020304" pitchFamily="18" charset="0"/>
            </a:endParaRPr>
          </a:p>
          <a:p>
            <a:pPr algn="just">
              <a:spcAft>
                <a:spcPts val="0"/>
              </a:spcAft>
            </a:pPr>
            <a:r>
              <a:rPr lang="es-CO" b="1" i="1" dirty="0">
                <a:solidFill>
                  <a:srgbClr val="FF0000"/>
                </a:solidFill>
                <a:latin typeface="Arial" panose="020B0604020202020204" pitchFamily="34" charset="0"/>
                <a:ea typeface="Times New Roman" panose="02020603050405020304" pitchFamily="18" charset="0"/>
              </a:rPr>
              <a:t>6. </a:t>
            </a:r>
            <a:r>
              <a:rPr lang="es-CO" b="1" i="1" u="sng" dirty="0">
                <a:solidFill>
                  <a:srgbClr val="002060"/>
                </a:solidFill>
                <a:latin typeface="Arial" panose="020B0604020202020204" pitchFamily="34" charset="0"/>
                <a:ea typeface="Times New Roman" panose="02020603050405020304" pitchFamily="18" charset="0"/>
              </a:rPr>
              <a:t>¿</a:t>
            </a:r>
            <a:r>
              <a:rPr lang="es-CO" b="1" i="1" dirty="0">
                <a:solidFill>
                  <a:srgbClr val="002060"/>
                </a:solidFill>
                <a:latin typeface="Arial" panose="020B0604020202020204" pitchFamily="34" charset="0"/>
                <a:ea typeface="Times New Roman" panose="02020603050405020304" pitchFamily="18" charset="0"/>
              </a:rPr>
              <a:t>Por qué cuando un vecino pone su equipo a alto volumen, el sonido puede ser escuchado en los demás apartamentos?</a:t>
            </a:r>
            <a:endParaRPr lang="es-CO" sz="2800" dirty="0">
              <a:solidFill>
                <a:srgbClr val="002060"/>
              </a:solidFill>
              <a:latin typeface="Times New Roman" panose="02020603050405020304" pitchFamily="18" charset="0"/>
              <a:ea typeface="Times New Roman" panose="02020603050405020304" pitchFamily="18" charset="0"/>
            </a:endParaRPr>
          </a:p>
          <a:p>
            <a:pPr algn="just">
              <a:spcAft>
                <a:spcPts val="0"/>
              </a:spcAft>
            </a:pPr>
            <a:r>
              <a:rPr lang="es-CO" b="1" i="1" dirty="0">
                <a:solidFill>
                  <a:srgbClr val="FF0000"/>
                </a:solidFill>
                <a:latin typeface="Arial" panose="020B0604020202020204" pitchFamily="34" charset="0"/>
                <a:ea typeface="Times New Roman" panose="02020603050405020304" pitchFamily="18" charset="0"/>
              </a:rPr>
              <a:t>7. </a:t>
            </a:r>
            <a:r>
              <a:rPr lang="es-CO" b="1" i="1" dirty="0">
                <a:solidFill>
                  <a:srgbClr val="002060"/>
                </a:solidFill>
                <a:latin typeface="Arial" panose="020B0604020202020204" pitchFamily="34" charset="0"/>
                <a:ea typeface="Times New Roman" panose="02020603050405020304" pitchFamily="18" charset="0"/>
              </a:rPr>
              <a:t>Un baterista siempre va a tener la dificultad de no poder ensayar en su casa sin molestar a sus vecinos. Una forma de resolver en parte éste problema es forrar las paredes con cajas de huevos. Explica que función cumplen las cajas</a:t>
            </a:r>
            <a:endParaRPr lang="es-CO" sz="2800" dirty="0">
              <a:solidFill>
                <a:srgbClr val="002060"/>
              </a:solidFill>
              <a:latin typeface="Times New Roman" panose="02020603050405020304" pitchFamily="18" charset="0"/>
              <a:ea typeface="Times New Roman" panose="02020603050405020304" pitchFamily="18" charset="0"/>
            </a:endParaRPr>
          </a:p>
          <a:p>
            <a:pPr algn="just">
              <a:spcAft>
                <a:spcPts val="0"/>
              </a:spcAft>
            </a:pPr>
            <a:r>
              <a:rPr lang="es-CO" b="1" i="1" dirty="0">
                <a:solidFill>
                  <a:srgbClr val="FF0000"/>
                </a:solidFill>
                <a:latin typeface="Arial" panose="020B0604020202020204" pitchFamily="34" charset="0"/>
                <a:ea typeface="Times New Roman" panose="02020603050405020304" pitchFamily="18" charset="0"/>
              </a:rPr>
              <a:t>8. </a:t>
            </a:r>
            <a:r>
              <a:rPr lang="es-CO" b="1" i="1" dirty="0">
                <a:solidFill>
                  <a:srgbClr val="002060"/>
                </a:solidFill>
                <a:latin typeface="Arial" panose="020B0604020202020204" pitchFamily="34" charset="0"/>
                <a:ea typeface="Times New Roman" panose="02020603050405020304" pitchFamily="18" charset="0"/>
              </a:rPr>
              <a:t>¿Por qué el sonido se mueve con menor velocidad en el aire que en el agua?</a:t>
            </a:r>
            <a:endParaRPr lang="es-CO" sz="2800" dirty="0">
              <a:solidFill>
                <a:srgbClr val="002060"/>
              </a:solidFill>
              <a:latin typeface="Times New Roman" panose="02020603050405020304" pitchFamily="18" charset="0"/>
              <a:ea typeface="Times New Roman" panose="02020603050405020304" pitchFamily="18" charset="0"/>
            </a:endParaRPr>
          </a:p>
          <a:p>
            <a:pPr algn="just">
              <a:spcAft>
                <a:spcPts val="0"/>
              </a:spcAft>
            </a:pPr>
            <a:r>
              <a:rPr lang="es-CO" b="1" i="1" dirty="0">
                <a:solidFill>
                  <a:srgbClr val="FF0000"/>
                </a:solidFill>
                <a:latin typeface="Arial" panose="020B0604020202020204" pitchFamily="34" charset="0"/>
                <a:ea typeface="Times New Roman" panose="02020603050405020304" pitchFamily="18" charset="0"/>
              </a:rPr>
              <a:t>9. </a:t>
            </a:r>
            <a:r>
              <a:rPr lang="es-CO" b="1" i="1" dirty="0">
                <a:solidFill>
                  <a:srgbClr val="002060"/>
                </a:solidFill>
                <a:latin typeface="Arial" panose="020B0604020202020204" pitchFamily="34" charset="0"/>
                <a:ea typeface="Times New Roman" panose="02020603050405020304" pitchFamily="18" charset="0"/>
              </a:rPr>
              <a:t>Cuando una persona escucha música a través de audífonos   está más propensa a sufrir de lesiones o pérdida precoz de la capacidad auditiva. Sin embargo esas lesiones son menores cuando las personas utilizan los audífonos tipo A (grandes) que las que utilizan el tipo B (pequeños) ¿Cuál es la razón que argumenta éste hecho</a:t>
            </a:r>
            <a:endParaRPr lang="es-CO" sz="2800" dirty="0">
              <a:solidFill>
                <a:srgbClr val="002060"/>
              </a:solidFill>
              <a:latin typeface="Times New Roman" panose="02020603050405020304" pitchFamily="18" charset="0"/>
              <a:ea typeface="Times New Roman" panose="02020603050405020304" pitchFamily="18" charset="0"/>
            </a:endParaRPr>
          </a:p>
          <a:p>
            <a:pPr algn="just">
              <a:spcAft>
                <a:spcPts val="0"/>
              </a:spcAft>
            </a:pPr>
            <a:r>
              <a:rPr lang="es-ES_tradnl" dirty="0">
                <a:solidFill>
                  <a:srgbClr val="002060"/>
                </a:solidFill>
                <a:latin typeface="Arial" panose="020B0604020202020204" pitchFamily="34" charset="0"/>
                <a:ea typeface="Times New Roman" panose="02020603050405020304" pitchFamily="18" charset="0"/>
              </a:rPr>
              <a:t> </a:t>
            </a:r>
            <a:endParaRPr lang="es-CO" sz="2800" dirty="0">
              <a:solidFill>
                <a:srgbClr val="002060"/>
              </a:solidFill>
              <a:effectLst/>
              <a:latin typeface="Times New Roman" panose="02020603050405020304" pitchFamily="18" charset="0"/>
              <a:ea typeface="Times New Roman" panose="02020603050405020304" pitchFamily="18" charset="0"/>
            </a:endParaRPr>
          </a:p>
        </p:txBody>
      </p:sp>
      <p:sp>
        <p:nvSpPr>
          <p:cNvPr id="5" name="CuadroTexto 4"/>
          <p:cNvSpPr txBox="1"/>
          <p:nvPr/>
        </p:nvSpPr>
        <p:spPr>
          <a:xfrm>
            <a:off x="2940626" y="145473"/>
            <a:ext cx="5195455" cy="369332"/>
          </a:xfrm>
          <a:prstGeom prst="rect">
            <a:avLst/>
          </a:prstGeom>
          <a:solidFill>
            <a:schemeClr val="bg2"/>
          </a:solidFill>
          <a:ln>
            <a:solidFill>
              <a:srgbClr val="7030A0"/>
            </a:solidFill>
          </a:ln>
        </p:spPr>
        <p:txBody>
          <a:bodyPr wrap="square" rtlCol="0">
            <a:spAutoFit/>
          </a:bodyPr>
          <a:lstStyle/>
          <a:p>
            <a:r>
              <a:rPr lang="es-CO" b="1" i="1" dirty="0" smtClean="0">
                <a:solidFill>
                  <a:srgbClr val="0070C0"/>
                </a:solidFill>
              </a:rPr>
              <a:t>          Explica las siguientes situaciones </a:t>
            </a:r>
            <a:endParaRPr lang="es-CO" b="1" i="1" dirty="0">
              <a:solidFill>
                <a:srgbClr val="0070C0"/>
              </a:solidFill>
            </a:endParaRPr>
          </a:p>
        </p:txBody>
      </p:sp>
    </p:spTree>
    <p:extLst>
      <p:ext uri="{BB962C8B-B14F-4D97-AF65-F5344CB8AC3E}">
        <p14:creationId xmlns:p14="http://schemas.microsoft.com/office/powerpoint/2010/main" val="4242140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10490" y="769813"/>
            <a:ext cx="11024756" cy="5570756"/>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marL="228600">
              <a:spcAft>
                <a:spcPts val="0"/>
              </a:spcAft>
            </a:pPr>
            <a:r>
              <a:rPr lang="es-ES" sz="1400" b="1" dirty="0" smtClean="0">
                <a:solidFill>
                  <a:srgbClr val="7030A0"/>
                </a:solidFill>
                <a:latin typeface="Arial" panose="020B0604020202020204" pitchFamily="34" charset="0"/>
                <a:ea typeface="Times New Roman" panose="02020603050405020304" pitchFamily="18" charset="0"/>
              </a:rPr>
              <a:t>1.</a:t>
            </a:r>
            <a:r>
              <a:rPr lang="es-ES" sz="1400" dirty="0" smtClean="0">
                <a:solidFill>
                  <a:srgbClr val="7030A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Se produce un antinodo en un extremo y un nodo en el otro extremo, nos referimos a:</a:t>
            </a:r>
            <a:endParaRPr lang="es-CO" sz="1400" dirty="0">
              <a:latin typeface="Times New Roman" panose="02020603050405020304" pitchFamily="18" charset="0"/>
              <a:ea typeface="Times New Roman" panose="02020603050405020304" pitchFamily="18" charset="0"/>
            </a:endParaRPr>
          </a:p>
          <a:p>
            <a:pPr marL="228600">
              <a:spcAft>
                <a:spcPts val="0"/>
              </a:spcAft>
            </a:pPr>
            <a:r>
              <a:rPr lang="es-ES" sz="1400" dirty="0">
                <a:solidFill>
                  <a:srgbClr val="00000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 A. </a:t>
            </a:r>
            <a:r>
              <a:rPr lang="es-ES" sz="1400" dirty="0">
                <a:solidFill>
                  <a:srgbClr val="000000"/>
                </a:solidFill>
                <a:latin typeface="Arial" panose="020B0604020202020204" pitchFamily="34" charset="0"/>
                <a:ea typeface="Times New Roman" panose="02020603050405020304" pitchFamily="18" charset="0"/>
              </a:rPr>
              <a:t>Cuerdas sonoras                  </a:t>
            </a:r>
            <a:r>
              <a:rPr lang="es-ES" sz="1400" b="1" i="1" dirty="0">
                <a:solidFill>
                  <a:srgbClr val="00B050"/>
                </a:solidFill>
                <a:latin typeface="Arial" panose="020B0604020202020204" pitchFamily="34" charset="0"/>
                <a:ea typeface="Times New Roman" panose="02020603050405020304" pitchFamily="18" charset="0"/>
              </a:rPr>
              <a:t>B. </a:t>
            </a:r>
            <a:r>
              <a:rPr lang="es-ES" sz="1400" dirty="0">
                <a:solidFill>
                  <a:srgbClr val="000000"/>
                </a:solidFill>
                <a:latin typeface="Arial" panose="020B0604020202020204" pitchFamily="34" charset="0"/>
                <a:ea typeface="Times New Roman" panose="02020603050405020304" pitchFamily="18" charset="0"/>
              </a:rPr>
              <a:t>Tubo abierto                 </a:t>
            </a:r>
            <a:r>
              <a:rPr lang="es-ES" sz="1400" b="1" i="1" dirty="0">
                <a:solidFill>
                  <a:srgbClr val="00B050"/>
                </a:solidFill>
                <a:latin typeface="Arial" panose="020B0604020202020204" pitchFamily="34" charset="0"/>
                <a:ea typeface="Times New Roman" panose="02020603050405020304" pitchFamily="18" charset="0"/>
              </a:rPr>
              <a:t>C. </a:t>
            </a:r>
            <a:r>
              <a:rPr lang="es-ES" sz="1400" dirty="0">
                <a:solidFill>
                  <a:srgbClr val="000000"/>
                </a:solidFill>
                <a:latin typeface="Arial" panose="020B0604020202020204" pitchFamily="34" charset="0"/>
                <a:ea typeface="Times New Roman" panose="02020603050405020304" pitchFamily="18" charset="0"/>
              </a:rPr>
              <a:t>Tubo cerrado                  </a:t>
            </a:r>
            <a:r>
              <a:rPr lang="es-ES" sz="1400" b="1" i="1" dirty="0">
                <a:solidFill>
                  <a:srgbClr val="00B050"/>
                </a:solidFill>
                <a:latin typeface="Arial" panose="020B0604020202020204" pitchFamily="34" charset="0"/>
                <a:ea typeface="Times New Roman" panose="02020603050405020304" pitchFamily="18" charset="0"/>
              </a:rPr>
              <a:t>D. </a:t>
            </a:r>
            <a:r>
              <a:rPr lang="es-ES" sz="1400" dirty="0">
                <a:solidFill>
                  <a:srgbClr val="000000"/>
                </a:solidFill>
                <a:latin typeface="Arial" panose="020B0604020202020204" pitchFamily="34" charset="0"/>
                <a:ea typeface="Times New Roman" panose="02020603050405020304" pitchFamily="18" charset="0"/>
              </a:rPr>
              <a:t>Efecto </a:t>
            </a:r>
            <a:r>
              <a:rPr lang="es-ES" sz="1400" dirty="0" err="1">
                <a:solidFill>
                  <a:srgbClr val="000000"/>
                </a:solidFill>
                <a:latin typeface="Arial" panose="020B0604020202020204" pitchFamily="34" charset="0"/>
                <a:ea typeface="Times New Roman" panose="02020603050405020304" pitchFamily="18" charset="0"/>
              </a:rPr>
              <a:t>Doppler</a:t>
            </a:r>
            <a:endParaRPr lang="es-CO" sz="1400" dirty="0">
              <a:latin typeface="Times New Roman" panose="02020603050405020304" pitchFamily="18" charset="0"/>
              <a:ea typeface="Times New Roman" panose="02020603050405020304" pitchFamily="18" charset="0"/>
            </a:endParaRPr>
          </a:p>
          <a:p>
            <a:pPr marL="228600">
              <a:spcAft>
                <a:spcPts val="0"/>
              </a:spcAft>
            </a:pPr>
            <a:r>
              <a:rPr lang="es-ES" sz="1400" b="1" dirty="0">
                <a:solidFill>
                  <a:srgbClr val="7030A0"/>
                </a:solidFill>
                <a:latin typeface="Arial" panose="020B0604020202020204" pitchFamily="34" charset="0"/>
                <a:ea typeface="Times New Roman" panose="02020603050405020304" pitchFamily="18" charset="0"/>
              </a:rPr>
              <a:t>2</a:t>
            </a:r>
            <a:r>
              <a:rPr lang="es-ES" sz="1400" dirty="0">
                <a:solidFill>
                  <a:srgbClr val="000000"/>
                </a:solidFill>
                <a:latin typeface="Arial" panose="020B0604020202020204" pitchFamily="34" charset="0"/>
                <a:ea typeface="Times New Roman" panose="02020603050405020304" pitchFamily="18" charset="0"/>
              </a:rPr>
              <a:t>.  Si el observador se aleja de una fuente sonora que está en reposo,  la frecuencia percibida por el observador:</a:t>
            </a:r>
            <a:endParaRPr lang="es-CO" sz="1400" dirty="0">
              <a:latin typeface="Times New Roman" panose="02020603050405020304" pitchFamily="18" charset="0"/>
              <a:ea typeface="Times New Roman" panose="02020603050405020304" pitchFamily="18" charset="0"/>
            </a:endParaRPr>
          </a:p>
          <a:p>
            <a:pPr marL="228600">
              <a:spcAft>
                <a:spcPts val="0"/>
              </a:spcAft>
            </a:pPr>
            <a:r>
              <a:rPr lang="es-ES" sz="1400" dirty="0">
                <a:solidFill>
                  <a:srgbClr val="00000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A. </a:t>
            </a:r>
            <a:r>
              <a:rPr lang="es-ES" sz="1400" dirty="0">
                <a:solidFill>
                  <a:srgbClr val="000000"/>
                </a:solidFill>
                <a:latin typeface="Arial" panose="020B0604020202020204" pitchFamily="34" charset="0"/>
                <a:ea typeface="Times New Roman" panose="02020603050405020304" pitchFamily="18" charset="0"/>
              </a:rPr>
              <a:t>va a disminuir                      </a:t>
            </a:r>
            <a:r>
              <a:rPr lang="es-ES" sz="1400" i="1" dirty="0">
                <a:solidFill>
                  <a:srgbClr val="00B05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B.</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Va a aumentar              </a:t>
            </a:r>
            <a:r>
              <a:rPr lang="es-ES" sz="1400" b="1" i="1" dirty="0">
                <a:solidFill>
                  <a:srgbClr val="00B050"/>
                </a:solidFill>
                <a:latin typeface="Arial" panose="020B0604020202020204" pitchFamily="34" charset="0"/>
                <a:ea typeface="Times New Roman" panose="02020603050405020304" pitchFamily="18" charset="0"/>
              </a:rPr>
              <a:t>C.</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es igual               </a:t>
            </a:r>
            <a:r>
              <a:rPr lang="es-ES" sz="1400" b="1" dirty="0">
                <a:solidFill>
                  <a:srgbClr val="00000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D.</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es cero</a:t>
            </a:r>
            <a:endParaRPr lang="es-CO" sz="1400" dirty="0">
              <a:latin typeface="Times New Roman" panose="02020603050405020304" pitchFamily="18" charset="0"/>
              <a:ea typeface="Times New Roman" panose="02020603050405020304" pitchFamily="18" charset="0"/>
            </a:endParaRPr>
          </a:p>
          <a:p>
            <a:pPr marL="228600">
              <a:spcAft>
                <a:spcPts val="0"/>
              </a:spcAft>
            </a:pPr>
            <a:r>
              <a:rPr lang="es-ES" sz="1400" b="1" dirty="0">
                <a:solidFill>
                  <a:srgbClr val="7030A0"/>
                </a:solidFill>
                <a:latin typeface="Arial" panose="020B0604020202020204" pitchFamily="34" charset="0"/>
                <a:ea typeface="Times New Roman" panose="02020603050405020304" pitchFamily="18" charset="0"/>
              </a:rPr>
              <a:t>3.</a:t>
            </a:r>
            <a:r>
              <a:rPr lang="es-ES" sz="1400" dirty="0">
                <a:solidFill>
                  <a:srgbClr val="7030A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Si la fuente sonora se aleja de un observador que se encuentra en reposo, la longitud de onda:</a:t>
            </a:r>
            <a:endParaRPr lang="es-CO" sz="1400" dirty="0">
              <a:latin typeface="Times New Roman" panose="02020603050405020304" pitchFamily="18" charset="0"/>
              <a:ea typeface="Times New Roman" panose="02020603050405020304" pitchFamily="18" charset="0"/>
            </a:endParaRPr>
          </a:p>
          <a:p>
            <a:pPr marL="228600">
              <a:spcAft>
                <a:spcPts val="0"/>
              </a:spcAft>
            </a:pPr>
            <a:r>
              <a:rPr lang="es-ES" sz="1400" dirty="0">
                <a:solidFill>
                  <a:srgbClr val="000000"/>
                </a:solidFill>
                <a:latin typeface="Arial" panose="020B0604020202020204" pitchFamily="34" charset="0"/>
                <a:ea typeface="Times New Roman" panose="02020603050405020304" pitchFamily="18" charset="0"/>
              </a:rPr>
              <a:t>   </a:t>
            </a:r>
            <a:r>
              <a:rPr lang="es-ES" sz="1400" i="1" dirty="0">
                <a:solidFill>
                  <a:srgbClr val="00B05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A.</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va a disminuir                       </a:t>
            </a:r>
            <a:r>
              <a:rPr lang="es-ES" sz="1400" i="1" dirty="0">
                <a:solidFill>
                  <a:srgbClr val="00B05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B. </a:t>
            </a:r>
            <a:r>
              <a:rPr lang="es-ES" sz="1400" dirty="0">
                <a:solidFill>
                  <a:srgbClr val="000000"/>
                </a:solidFill>
                <a:latin typeface="Arial" panose="020B0604020202020204" pitchFamily="34" charset="0"/>
                <a:ea typeface="Times New Roman" panose="02020603050405020304" pitchFamily="18" charset="0"/>
              </a:rPr>
              <a:t>Va a aumentar              </a:t>
            </a:r>
            <a:r>
              <a:rPr lang="es-ES" sz="1400" b="1" i="1" dirty="0">
                <a:solidFill>
                  <a:srgbClr val="00B050"/>
                </a:solidFill>
                <a:latin typeface="Arial" panose="020B0604020202020204" pitchFamily="34" charset="0"/>
                <a:ea typeface="Times New Roman" panose="02020603050405020304" pitchFamily="18" charset="0"/>
              </a:rPr>
              <a:t>C. </a:t>
            </a:r>
            <a:r>
              <a:rPr lang="es-ES" sz="1400" dirty="0">
                <a:solidFill>
                  <a:srgbClr val="000000"/>
                </a:solidFill>
                <a:latin typeface="Arial" panose="020B0604020202020204" pitchFamily="34" charset="0"/>
                <a:ea typeface="Times New Roman" panose="02020603050405020304" pitchFamily="18" charset="0"/>
              </a:rPr>
              <a:t>es igual                           </a:t>
            </a:r>
            <a:r>
              <a:rPr lang="es-ES" sz="1400" b="1" i="1" dirty="0">
                <a:solidFill>
                  <a:srgbClr val="00B050"/>
                </a:solidFill>
                <a:latin typeface="Arial" panose="020B0604020202020204" pitchFamily="34" charset="0"/>
                <a:ea typeface="Times New Roman" panose="02020603050405020304" pitchFamily="18" charset="0"/>
              </a:rPr>
              <a:t>D.</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es cero</a:t>
            </a:r>
            <a:endParaRPr lang="es-CO" sz="1400" dirty="0">
              <a:latin typeface="Times New Roman" panose="02020603050405020304" pitchFamily="18" charset="0"/>
              <a:ea typeface="Times New Roman" panose="02020603050405020304" pitchFamily="18" charset="0"/>
            </a:endParaRPr>
          </a:p>
          <a:p>
            <a:pPr>
              <a:spcAft>
                <a:spcPts val="0"/>
              </a:spcAft>
            </a:pPr>
            <a:r>
              <a:rPr lang="es-ES" sz="1400" b="1" dirty="0">
                <a:solidFill>
                  <a:srgbClr val="7030A0"/>
                </a:solidFill>
                <a:latin typeface="Arial" panose="020B0604020202020204" pitchFamily="34" charset="0"/>
                <a:ea typeface="Times New Roman" panose="02020603050405020304" pitchFamily="18" charset="0"/>
              </a:rPr>
              <a:t> </a:t>
            </a:r>
            <a:r>
              <a:rPr lang="es-ES" sz="1400" b="1" dirty="0" smtClean="0">
                <a:solidFill>
                  <a:srgbClr val="7030A0"/>
                </a:solidFill>
                <a:latin typeface="Arial" panose="020B0604020202020204" pitchFamily="34" charset="0"/>
                <a:ea typeface="Times New Roman" panose="02020603050405020304" pitchFamily="18" charset="0"/>
              </a:rPr>
              <a:t>    4</a:t>
            </a:r>
            <a:r>
              <a:rPr lang="es-ES" sz="1400" dirty="0">
                <a:solidFill>
                  <a:srgbClr val="7030A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Los tubos abiertos producen armónicos:</a:t>
            </a:r>
            <a:endParaRPr lang="es-CO" sz="1400" dirty="0">
              <a:latin typeface="Times New Roman" panose="02020603050405020304" pitchFamily="18" charset="0"/>
              <a:ea typeface="Times New Roman" panose="02020603050405020304" pitchFamily="18" charset="0"/>
            </a:endParaRPr>
          </a:p>
          <a:p>
            <a:pPr marL="228600">
              <a:spcAft>
                <a:spcPts val="0"/>
              </a:spcAft>
            </a:pPr>
            <a:r>
              <a:rPr lang="es-ES" sz="1400" dirty="0">
                <a:solidFill>
                  <a:srgbClr val="000000"/>
                </a:solidFill>
                <a:latin typeface="Arial" panose="020B0604020202020204" pitchFamily="34" charset="0"/>
                <a:ea typeface="Times New Roman" panose="02020603050405020304" pitchFamily="18" charset="0"/>
              </a:rPr>
              <a:t>    </a:t>
            </a:r>
            <a:r>
              <a:rPr lang="es-ES" sz="1400" b="1" dirty="0">
                <a:solidFill>
                  <a:srgbClr val="00000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A</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Pares                                   </a:t>
            </a:r>
            <a:r>
              <a:rPr lang="es-ES" sz="1400" i="1" dirty="0">
                <a:solidFill>
                  <a:srgbClr val="00B05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B</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impares                       </a:t>
            </a:r>
            <a:r>
              <a:rPr lang="es-ES" sz="1400" i="1" dirty="0">
                <a:solidFill>
                  <a:srgbClr val="00B05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C. </a:t>
            </a:r>
            <a:r>
              <a:rPr lang="es-ES" sz="1400" dirty="0">
                <a:solidFill>
                  <a:srgbClr val="000000"/>
                </a:solidFill>
                <a:latin typeface="Arial" panose="020B0604020202020204" pitchFamily="34" charset="0"/>
                <a:ea typeface="Times New Roman" panose="02020603050405020304" pitchFamily="18" charset="0"/>
              </a:rPr>
              <a:t>Pares e impares             </a:t>
            </a:r>
            <a:r>
              <a:rPr lang="es-ES" sz="1400" i="1" dirty="0">
                <a:solidFill>
                  <a:srgbClr val="00B05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D.</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Solo fundamental</a:t>
            </a:r>
            <a:endParaRPr lang="es-CO" sz="1400" dirty="0">
              <a:latin typeface="Times New Roman" panose="02020603050405020304" pitchFamily="18" charset="0"/>
              <a:ea typeface="Times New Roman" panose="02020603050405020304" pitchFamily="18" charset="0"/>
            </a:endParaRPr>
          </a:p>
          <a:p>
            <a:pPr>
              <a:spcAft>
                <a:spcPts val="0"/>
              </a:spcAft>
            </a:pPr>
            <a:r>
              <a:rPr lang="es-ES" sz="1400" b="1" dirty="0">
                <a:solidFill>
                  <a:srgbClr val="7030A0"/>
                </a:solidFill>
                <a:latin typeface="Arial" panose="020B0604020202020204" pitchFamily="34" charset="0"/>
                <a:ea typeface="Times New Roman" panose="02020603050405020304" pitchFamily="18" charset="0"/>
              </a:rPr>
              <a:t>  </a:t>
            </a:r>
            <a:r>
              <a:rPr lang="es-ES" sz="1400" b="1" dirty="0" smtClean="0">
                <a:solidFill>
                  <a:srgbClr val="7030A0"/>
                </a:solidFill>
                <a:latin typeface="Arial" panose="020B0604020202020204" pitchFamily="34" charset="0"/>
                <a:ea typeface="Times New Roman" panose="02020603050405020304" pitchFamily="18" charset="0"/>
              </a:rPr>
              <a:t>  5</a:t>
            </a:r>
            <a:r>
              <a:rPr lang="es-ES" sz="1400" dirty="0">
                <a:solidFill>
                  <a:srgbClr val="7030A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una flauta es un ejemplo de un tubo:</a:t>
            </a:r>
            <a:endParaRPr lang="es-CO" sz="1400" dirty="0">
              <a:latin typeface="Times New Roman" panose="02020603050405020304" pitchFamily="18" charset="0"/>
              <a:ea typeface="Times New Roman" panose="02020603050405020304" pitchFamily="18" charset="0"/>
            </a:endParaRPr>
          </a:p>
          <a:p>
            <a:pPr marL="228600">
              <a:spcAft>
                <a:spcPts val="0"/>
              </a:spcAft>
            </a:pPr>
            <a:r>
              <a:rPr lang="es-ES" sz="1400" b="1" dirty="0">
                <a:solidFill>
                  <a:srgbClr val="00000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A.</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cerrado                                </a:t>
            </a:r>
            <a:r>
              <a:rPr lang="es-ES" sz="1400" i="1" dirty="0">
                <a:solidFill>
                  <a:srgbClr val="00B05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B.</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abierto                          </a:t>
            </a:r>
            <a:r>
              <a:rPr lang="es-ES" sz="1400" b="1" i="1" dirty="0">
                <a:solidFill>
                  <a:srgbClr val="00B050"/>
                </a:solidFill>
                <a:latin typeface="Arial" panose="020B0604020202020204" pitchFamily="34" charset="0"/>
                <a:ea typeface="Times New Roman" panose="02020603050405020304" pitchFamily="18" charset="0"/>
              </a:rPr>
              <a:t>C</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cuerda sonora                </a:t>
            </a:r>
            <a:r>
              <a:rPr lang="es-ES" sz="1400" i="1" dirty="0">
                <a:solidFill>
                  <a:srgbClr val="00B050"/>
                </a:solidFill>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D.</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efecto </a:t>
            </a:r>
            <a:r>
              <a:rPr lang="es-ES" sz="1400" dirty="0" err="1">
                <a:solidFill>
                  <a:srgbClr val="000000"/>
                </a:solidFill>
                <a:latin typeface="Arial" panose="020B0604020202020204" pitchFamily="34" charset="0"/>
                <a:ea typeface="Times New Roman" panose="02020603050405020304" pitchFamily="18" charset="0"/>
              </a:rPr>
              <a:t>Doppler</a:t>
            </a:r>
            <a:endParaRPr lang="es-CO" sz="1400" dirty="0">
              <a:latin typeface="Times New Roman" panose="02020603050405020304" pitchFamily="18" charset="0"/>
              <a:ea typeface="Times New Roman" panose="02020603050405020304" pitchFamily="18" charset="0"/>
            </a:endParaRPr>
          </a:p>
          <a:p>
            <a:pPr lvl="0" algn="just">
              <a:spcAft>
                <a:spcPts val="0"/>
              </a:spcAft>
              <a:buClr>
                <a:srgbClr val="7030A0"/>
              </a:buClr>
            </a:pPr>
            <a:r>
              <a:rPr lang="es-ES_tradnl" sz="1400" dirty="0" smtClean="0">
                <a:latin typeface="Arial" panose="020B0604020202020204" pitchFamily="34" charset="0"/>
                <a:ea typeface="Times New Roman" panose="02020603050405020304" pitchFamily="18" charset="0"/>
              </a:rPr>
              <a:t>   </a:t>
            </a:r>
            <a:r>
              <a:rPr lang="es-ES_tradnl" sz="1400" b="1" i="1" dirty="0" smtClean="0">
                <a:solidFill>
                  <a:srgbClr val="7030A0"/>
                </a:solidFill>
                <a:latin typeface="Arial" panose="020B0604020202020204" pitchFamily="34" charset="0"/>
                <a:ea typeface="Times New Roman" panose="02020603050405020304" pitchFamily="18" charset="0"/>
              </a:rPr>
              <a:t> 6. </a:t>
            </a:r>
            <a:r>
              <a:rPr lang="es-ES_tradnl" sz="1400" dirty="0" smtClean="0">
                <a:latin typeface="Arial" panose="020B0604020202020204" pitchFamily="34" charset="0"/>
                <a:ea typeface="Times New Roman" panose="02020603050405020304" pitchFamily="18" charset="0"/>
              </a:rPr>
              <a:t>Se </a:t>
            </a:r>
            <a:r>
              <a:rPr lang="es-ES_tradnl" sz="1400" dirty="0">
                <a:latin typeface="Arial" panose="020B0604020202020204" pitchFamily="34" charset="0"/>
                <a:ea typeface="Times New Roman" panose="02020603050405020304" pitchFamily="18" charset="0"/>
              </a:rPr>
              <a:t>presenta cuando hay un cambio de curvatura al atravesar un orificio</a:t>
            </a:r>
            <a:endParaRPr lang="es-CO" sz="1400" dirty="0">
              <a:latin typeface="Times New Roman" panose="02020603050405020304" pitchFamily="18" charset="0"/>
              <a:ea typeface="Times New Roman" panose="02020603050405020304" pitchFamily="18" charset="0"/>
            </a:endParaRPr>
          </a:p>
          <a:p>
            <a:pPr marL="38100" algn="just">
              <a:spcAft>
                <a:spcPts val="0"/>
              </a:spcAft>
            </a:pPr>
            <a:r>
              <a:rPr lang="es-ES_tradnl" sz="1400" dirty="0">
                <a:latin typeface="Arial" panose="020B0604020202020204" pitchFamily="34" charset="0"/>
                <a:ea typeface="Times New Roman" panose="02020603050405020304" pitchFamily="18" charset="0"/>
              </a:rPr>
              <a:t>         </a:t>
            </a:r>
            <a:r>
              <a:rPr lang="es-ES_tradnl" sz="1400" b="1" i="1" dirty="0" smtClean="0">
                <a:solidFill>
                  <a:srgbClr val="00B050"/>
                </a:solidFill>
                <a:latin typeface="Arial" panose="020B0604020202020204" pitchFamily="34" charset="0"/>
                <a:ea typeface="Times New Roman" panose="02020603050405020304" pitchFamily="18" charset="0"/>
              </a:rPr>
              <a:t>A</a:t>
            </a:r>
            <a:r>
              <a:rPr lang="es-ES_tradnl" sz="1400" b="1" i="1" dirty="0">
                <a:solidFill>
                  <a:srgbClr val="00B050"/>
                </a:solidFill>
                <a:latin typeface="Arial" panose="020B0604020202020204" pitchFamily="34" charset="0"/>
                <a:ea typeface="Times New Roman" panose="02020603050405020304" pitchFamily="18" charset="0"/>
              </a:rPr>
              <a:t>.</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Reflexión                              </a:t>
            </a:r>
            <a:r>
              <a:rPr lang="es-ES_tradnl" sz="1400" b="1" i="1" dirty="0">
                <a:solidFill>
                  <a:srgbClr val="00B050"/>
                </a:solidFill>
                <a:latin typeface="Arial" panose="020B0604020202020204" pitchFamily="34" charset="0"/>
                <a:ea typeface="Times New Roman" panose="02020603050405020304" pitchFamily="18" charset="0"/>
              </a:rPr>
              <a:t>B.</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Refracción                     </a:t>
            </a:r>
            <a:r>
              <a:rPr lang="es-ES_tradnl" sz="1400" b="1" i="1" dirty="0">
                <a:solidFill>
                  <a:srgbClr val="00B050"/>
                </a:solidFill>
                <a:latin typeface="Arial" panose="020B0604020202020204" pitchFamily="34" charset="0"/>
                <a:ea typeface="Times New Roman" panose="02020603050405020304" pitchFamily="18" charset="0"/>
              </a:rPr>
              <a:t>C</a:t>
            </a:r>
            <a:r>
              <a:rPr lang="es-ES_tradnl" sz="1400" i="1" dirty="0">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Difracción                        </a:t>
            </a:r>
            <a:r>
              <a:rPr lang="es-ES_tradnl" sz="1400" b="1" i="1" dirty="0">
                <a:solidFill>
                  <a:srgbClr val="00B050"/>
                </a:solidFill>
                <a:latin typeface="Arial" panose="020B0604020202020204" pitchFamily="34" charset="0"/>
                <a:ea typeface="Times New Roman" panose="02020603050405020304" pitchFamily="18" charset="0"/>
              </a:rPr>
              <a:t>D.</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Interferencia</a:t>
            </a:r>
            <a:endParaRPr lang="es-CO" sz="1400" dirty="0">
              <a:latin typeface="Times New Roman" panose="02020603050405020304" pitchFamily="18" charset="0"/>
              <a:ea typeface="Times New Roman" panose="02020603050405020304" pitchFamily="18" charset="0"/>
            </a:endParaRPr>
          </a:p>
          <a:p>
            <a:pPr lvl="0" algn="just">
              <a:spcAft>
                <a:spcPts val="0"/>
              </a:spcAft>
              <a:buClr>
                <a:srgbClr val="7030A0"/>
              </a:buClr>
            </a:pPr>
            <a:r>
              <a:rPr lang="es-ES_tradnl" sz="1400" dirty="0" smtClean="0">
                <a:latin typeface="Arial" panose="020B0604020202020204" pitchFamily="34" charset="0"/>
                <a:ea typeface="Times New Roman" panose="02020603050405020304" pitchFamily="18" charset="0"/>
              </a:rPr>
              <a:t>    </a:t>
            </a:r>
            <a:r>
              <a:rPr lang="es-ES_tradnl" sz="1400" b="1" i="1" dirty="0" smtClean="0">
                <a:solidFill>
                  <a:srgbClr val="7030A0"/>
                </a:solidFill>
                <a:latin typeface="Arial" panose="020B0604020202020204" pitchFamily="34" charset="0"/>
                <a:ea typeface="Times New Roman" panose="02020603050405020304" pitchFamily="18" charset="0"/>
              </a:rPr>
              <a:t>7. </a:t>
            </a:r>
            <a:r>
              <a:rPr lang="es-ES_tradnl" sz="1400" dirty="0" smtClean="0">
                <a:latin typeface="Arial" panose="020B0604020202020204" pitchFamily="34" charset="0"/>
                <a:ea typeface="Times New Roman" panose="02020603050405020304" pitchFamily="18" charset="0"/>
              </a:rPr>
              <a:t>El </a:t>
            </a:r>
            <a:r>
              <a:rPr lang="es-ES_tradnl" sz="1400" dirty="0">
                <a:latin typeface="Arial" panose="020B0604020202020204" pitchFamily="34" charset="0"/>
                <a:ea typeface="Times New Roman" panose="02020603050405020304" pitchFamily="18" charset="0"/>
              </a:rPr>
              <a:t>eco es una consecuencia de</a:t>
            </a:r>
            <a:endParaRPr lang="es-CO" sz="1400" dirty="0">
              <a:latin typeface="Times New Roman" panose="02020603050405020304" pitchFamily="18" charset="0"/>
              <a:ea typeface="Times New Roman" panose="02020603050405020304" pitchFamily="18" charset="0"/>
            </a:endParaRPr>
          </a:p>
          <a:p>
            <a:pPr marL="266700" algn="just">
              <a:spcAft>
                <a:spcPts val="0"/>
              </a:spcAft>
            </a:pPr>
            <a:r>
              <a:rPr lang="es-ES_tradnl" sz="1400" dirty="0">
                <a:latin typeface="Arial" panose="020B0604020202020204" pitchFamily="34" charset="0"/>
                <a:ea typeface="Times New Roman" panose="02020603050405020304" pitchFamily="18" charset="0"/>
              </a:rPr>
              <a:t>   </a:t>
            </a:r>
            <a:r>
              <a:rPr lang="es-ES_tradnl" sz="1400" b="1" dirty="0">
                <a:latin typeface="Arial" panose="020B0604020202020204" pitchFamily="34" charset="0"/>
                <a:ea typeface="Times New Roman" panose="02020603050405020304" pitchFamily="18" charset="0"/>
              </a:rPr>
              <a:t> </a:t>
            </a:r>
            <a:r>
              <a:rPr lang="es-ES_tradnl" sz="1400" b="1" i="1" dirty="0">
                <a:solidFill>
                  <a:srgbClr val="00B050"/>
                </a:solidFill>
                <a:latin typeface="Arial" panose="020B0604020202020204" pitchFamily="34" charset="0"/>
                <a:ea typeface="Times New Roman" panose="02020603050405020304" pitchFamily="18" charset="0"/>
              </a:rPr>
              <a:t>A</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La difracción                       </a:t>
            </a:r>
            <a:r>
              <a:rPr lang="es-ES_tradnl" sz="1400" b="1" i="1" dirty="0">
                <a:solidFill>
                  <a:srgbClr val="00B050"/>
                </a:solidFill>
                <a:latin typeface="Arial" panose="020B0604020202020204" pitchFamily="34" charset="0"/>
                <a:ea typeface="Times New Roman" panose="02020603050405020304" pitchFamily="18" charset="0"/>
              </a:rPr>
              <a:t>B.</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La reflexión                   </a:t>
            </a:r>
            <a:r>
              <a:rPr lang="es-ES_tradnl" sz="1400" b="1" dirty="0">
                <a:latin typeface="Arial" panose="020B0604020202020204" pitchFamily="34" charset="0"/>
                <a:ea typeface="Times New Roman" panose="02020603050405020304" pitchFamily="18" charset="0"/>
              </a:rPr>
              <a:t> </a:t>
            </a:r>
            <a:r>
              <a:rPr lang="es-ES_tradnl" sz="1400" b="1" i="1" dirty="0">
                <a:solidFill>
                  <a:srgbClr val="00B050"/>
                </a:solidFill>
                <a:latin typeface="Arial" panose="020B0604020202020204" pitchFamily="34" charset="0"/>
                <a:ea typeface="Times New Roman" panose="02020603050405020304" pitchFamily="18" charset="0"/>
              </a:rPr>
              <a:t>C</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La refracción                   </a:t>
            </a:r>
            <a:r>
              <a:rPr lang="es-ES_tradnl" sz="1400" b="1" i="1" dirty="0">
                <a:solidFill>
                  <a:srgbClr val="00B050"/>
                </a:solidFill>
                <a:latin typeface="Arial" panose="020B0604020202020204" pitchFamily="34" charset="0"/>
                <a:ea typeface="Times New Roman" panose="02020603050405020304" pitchFamily="18" charset="0"/>
              </a:rPr>
              <a:t>D</a:t>
            </a:r>
            <a:r>
              <a:rPr lang="es-ES_tradnl" sz="1400" dirty="0">
                <a:latin typeface="Arial" panose="020B0604020202020204" pitchFamily="34" charset="0"/>
                <a:ea typeface="Times New Roman" panose="02020603050405020304" pitchFamily="18" charset="0"/>
              </a:rPr>
              <a:t>. La interferencia</a:t>
            </a:r>
            <a:endParaRPr lang="es-CO" sz="1400" dirty="0">
              <a:latin typeface="Times New Roman" panose="02020603050405020304" pitchFamily="18" charset="0"/>
              <a:ea typeface="Times New Roman" panose="02020603050405020304" pitchFamily="18" charset="0"/>
            </a:endParaRPr>
          </a:p>
          <a:p>
            <a:pPr lvl="0" algn="just">
              <a:spcAft>
                <a:spcPts val="0"/>
              </a:spcAft>
              <a:buClr>
                <a:srgbClr val="7030A0"/>
              </a:buClr>
            </a:pPr>
            <a:r>
              <a:rPr lang="es-ES_tradnl" sz="1400" dirty="0" smtClean="0">
                <a:latin typeface="Arial" panose="020B0604020202020204" pitchFamily="34" charset="0"/>
                <a:ea typeface="Times New Roman" panose="02020603050405020304" pitchFamily="18" charset="0"/>
              </a:rPr>
              <a:t>    </a:t>
            </a:r>
            <a:r>
              <a:rPr lang="es-ES_tradnl" sz="1400" b="1" i="1" dirty="0" smtClean="0">
                <a:solidFill>
                  <a:srgbClr val="7030A0"/>
                </a:solidFill>
                <a:latin typeface="Arial" panose="020B0604020202020204" pitchFamily="34" charset="0"/>
                <a:ea typeface="Times New Roman" panose="02020603050405020304" pitchFamily="18" charset="0"/>
              </a:rPr>
              <a:t>8. </a:t>
            </a:r>
            <a:r>
              <a:rPr lang="es-ES_tradnl" sz="1400" dirty="0" smtClean="0">
                <a:latin typeface="Arial" panose="020B0604020202020204" pitchFamily="34" charset="0"/>
                <a:ea typeface="Times New Roman" panose="02020603050405020304" pitchFamily="18" charset="0"/>
              </a:rPr>
              <a:t>Permite </a:t>
            </a:r>
            <a:r>
              <a:rPr lang="es-ES_tradnl" sz="1400" dirty="0">
                <a:latin typeface="Arial" panose="020B0604020202020204" pitchFamily="34" charset="0"/>
                <a:ea typeface="Times New Roman" panose="02020603050405020304" pitchFamily="18" charset="0"/>
              </a:rPr>
              <a:t>diferenciar un sonido fuerte de otro débil:</a:t>
            </a:r>
            <a:endParaRPr lang="es-CO" sz="1400" dirty="0">
              <a:latin typeface="Times New Roman" panose="02020603050405020304" pitchFamily="18" charset="0"/>
              <a:ea typeface="Times New Roman" panose="02020603050405020304" pitchFamily="18" charset="0"/>
            </a:endParaRPr>
          </a:p>
          <a:p>
            <a:pPr marL="266700" algn="just">
              <a:spcAft>
                <a:spcPts val="0"/>
              </a:spcAft>
            </a:pPr>
            <a:r>
              <a:rPr lang="es-ES_tradnl" sz="1400" dirty="0">
                <a:latin typeface="Arial" panose="020B0604020202020204" pitchFamily="34" charset="0"/>
                <a:ea typeface="Times New Roman" panose="02020603050405020304" pitchFamily="18" charset="0"/>
              </a:rPr>
              <a:t>    </a:t>
            </a:r>
            <a:r>
              <a:rPr lang="es-ES_tradnl" sz="1400" b="1" i="1" dirty="0">
                <a:solidFill>
                  <a:srgbClr val="00B050"/>
                </a:solidFill>
                <a:latin typeface="Arial" panose="020B0604020202020204" pitchFamily="34" charset="0"/>
                <a:ea typeface="Times New Roman" panose="02020603050405020304" pitchFamily="18" charset="0"/>
              </a:rPr>
              <a:t>A</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Intensidad                         </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b="1" i="1" dirty="0">
                <a:solidFill>
                  <a:srgbClr val="00B050"/>
                </a:solidFill>
                <a:latin typeface="Arial" panose="020B0604020202020204" pitchFamily="34" charset="0"/>
                <a:ea typeface="Times New Roman" panose="02020603050405020304" pitchFamily="18" charset="0"/>
              </a:rPr>
              <a:t>B.</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Tono                        </a:t>
            </a:r>
            <a:r>
              <a:rPr lang="es-ES_tradnl" sz="1400" b="1" dirty="0">
                <a:latin typeface="Arial" panose="020B0604020202020204" pitchFamily="34" charset="0"/>
                <a:ea typeface="Times New Roman" panose="02020603050405020304" pitchFamily="18" charset="0"/>
              </a:rPr>
              <a:t>      </a:t>
            </a:r>
            <a:r>
              <a:rPr lang="es-ES_tradnl" sz="1400" b="1" i="1" dirty="0">
                <a:solidFill>
                  <a:srgbClr val="00B050"/>
                </a:solidFill>
                <a:latin typeface="Arial" panose="020B0604020202020204" pitchFamily="34" charset="0"/>
                <a:ea typeface="Times New Roman" panose="02020603050405020304" pitchFamily="18" charset="0"/>
              </a:rPr>
              <a:t> C</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Timbre                           </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b="1" i="1" dirty="0">
                <a:solidFill>
                  <a:srgbClr val="00B050"/>
                </a:solidFill>
                <a:latin typeface="Arial" panose="020B0604020202020204" pitchFamily="34" charset="0"/>
                <a:ea typeface="Times New Roman" panose="02020603050405020304" pitchFamily="18" charset="0"/>
              </a:rPr>
              <a:t>D.</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Resonancia</a:t>
            </a:r>
            <a:endParaRPr lang="es-CO" sz="1400" dirty="0">
              <a:latin typeface="Times New Roman" panose="02020603050405020304" pitchFamily="18" charset="0"/>
              <a:ea typeface="Times New Roman" panose="02020603050405020304" pitchFamily="18" charset="0"/>
            </a:endParaRPr>
          </a:p>
          <a:p>
            <a:pPr lvl="0" algn="just">
              <a:spcAft>
                <a:spcPts val="0"/>
              </a:spcAft>
              <a:buClr>
                <a:srgbClr val="7030A0"/>
              </a:buClr>
            </a:pPr>
            <a:r>
              <a:rPr lang="es-ES_tradnl" sz="1400" dirty="0" smtClean="0">
                <a:latin typeface="Arial" panose="020B0604020202020204" pitchFamily="34" charset="0"/>
                <a:ea typeface="Times New Roman" panose="02020603050405020304" pitchFamily="18" charset="0"/>
              </a:rPr>
              <a:t>   </a:t>
            </a:r>
            <a:r>
              <a:rPr lang="es-ES_tradnl" sz="1400" b="1" i="1" dirty="0" smtClean="0">
                <a:solidFill>
                  <a:srgbClr val="7030A0"/>
                </a:solidFill>
                <a:latin typeface="Arial" panose="020B0604020202020204" pitchFamily="34" charset="0"/>
                <a:ea typeface="Times New Roman" panose="02020603050405020304" pitchFamily="18" charset="0"/>
              </a:rPr>
              <a:t> 9. </a:t>
            </a:r>
            <a:r>
              <a:rPr lang="es-ES_tradnl" sz="1400" dirty="0" smtClean="0">
                <a:latin typeface="Arial" panose="020B0604020202020204" pitchFamily="34" charset="0"/>
                <a:ea typeface="Times New Roman" panose="02020603050405020304" pitchFamily="18" charset="0"/>
              </a:rPr>
              <a:t>Ondas </a:t>
            </a:r>
            <a:r>
              <a:rPr lang="es-ES_tradnl" sz="1400" dirty="0">
                <a:latin typeface="Arial" panose="020B0604020202020204" pitchFamily="34" charset="0"/>
                <a:ea typeface="Times New Roman" panose="02020603050405020304" pitchFamily="18" charset="0"/>
              </a:rPr>
              <a:t>que se propagan en el vacío:</a:t>
            </a:r>
            <a:endParaRPr lang="es-CO" sz="1400" dirty="0">
              <a:latin typeface="Times New Roman" panose="02020603050405020304" pitchFamily="18" charset="0"/>
              <a:ea typeface="Times New Roman" panose="02020603050405020304" pitchFamily="18" charset="0"/>
            </a:endParaRPr>
          </a:p>
          <a:p>
            <a:pPr marL="228600">
              <a:spcAft>
                <a:spcPts val="0"/>
              </a:spcAft>
            </a:pPr>
            <a:r>
              <a:rPr lang="es-ES_tradnl" sz="1400" dirty="0">
                <a:latin typeface="Arial" panose="020B0604020202020204" pitchFamily="34" charset="0"/>
                <a:ea typeface="Times New Roman" panose="02020603050405020304" pitchFamily="18" charset="0"/>
              </a:rPr>
              <a:t>    </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b="1" i="1" dirty="0">
                <a:solidFill>
                  <a:srgbClr val="00B050"/>
                </a:solidFill>
                <a:latin typeface="Arial" panose="020B0604020202020204" pitchFamily="34" charset="0"/>
                <a:ea typeface="Times New Roman" panose="02020603050405020304" pitchFamily="18" charset="0"/>
              </a:rPr>
              <a:t>A</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Mecánicas                         </a:t>
            </a:r>
            <a:r>
              <a:rPr lang="es-ES_tradnl" sz="1400" b="1" i="1" dirty="0">
                <a:solidFill>
                  <a:srgbClr val="00B050"/>
                </a:solidFill>
                <a:latin typeface="Arial" panose="020B0604020202020204" pitchFamily="34" charset="0"/>
                <a:ea typeface="Times New Roman" panose="02020603050405020304" pitchFamily="18" charset="0"/>
              </a:rPr>
              <a:t>B. </a:t>
            </a:r>
            <a:r>
              <a:rPr lang="es-ES_tradnl" sz="1400" dirty="0">
                <a:latin typeface="Arial" panose="020B0604020202020204" pitchFamily="34" charset="0"/>
                <a:ea typeface="Times New Roman" panose="02020603050405020304" pitchFamily="18" charset="0"/>
              </a:rPr>
              <a:t>Transversales                 </a:t>
            </a:r>
            <a:r>
              <a:rPr lang="es-ES_tradnl" sz="1400" b="1" i="1" dirty="0">
                <a:solidFill>
                  <a:srgbClr val="00B050"/>
                </a:solidFill>
                <a:latin typeface="Arial" panose="020B0604020202020204" pitchFamily="34" charset="0"/>
                <a:ea typeface="Times New Roman" panose="02020603050405020304" pitchFamily="18" charset="0"/>
              </a:rPr>
              <a:t>C</a:t>
            </a:r>
            <a:r>
              <a:rPr lang="es-ES_tradnl" sz="1400" dirty="0">
                <a:latin typeface="Arial" panose="020B0604020202020204" pitchFamily="34" charset="0"/>
                <a:ea typeface="Times New Roman" panose="02020603050405020304" pitchFamily="18" charset="0"/>
              </a:rPr>
              <a:t>. pulso                             </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b="1" i="1" dirty="0">
                <a:solidFill>
                  <a:srgbClr val="00B050"/>
                </a:solidFill>
                <a:latin typeface="Arial" panose="020B0604020202020204" pitchFamily="34" charset="0"/>
                <a:ea typeface="Times New Roman" panose="02020603050405020304" pitchFamily="18" charset="0"/>
              </a:rPr>
              <a:t>D.</a:t>
            </a:r>
            <a:r>
              <a:rPr lang="es-ES_tradnl" sz="1400" i="1" dirty="0">
                <a:solidFill>
                  <a:srgbClr val="00B050"/>
                </a:solidFill>
                <a:latin typeface="Arial" panose="020B0604020202020204" pitchFamily="34" charset="0"/>
                <a:ea typeface="Times New Roman" panose="02020603050405020304" pitchFamily="18" charset="0"/>
              </a:rPr>
              <a:t> </a:t>
            </a:r>
            <a:r>
              <a:rPr lang="es-ES_tradnl" sz="1400" dirty="0">
                <a:latin typeface="Arial" panose="020B0604020202020204" pitchFamily="34" charset="0"/>
                <a:ea typeface="Times New Roman" panose="02020603050405020304" pitchFamily="18" charset="0"/>
              </a:rPr>
              <a:t>Electromagnéticas</a:t>
            </a:r>
            <a:endParaRPr lang="es-CO" sz="1400" dirty="0">
              <a:latin typeface="Times New Roman" panose="02020603050405020304" pitchFamily="18" charset="0"/>
              <a:ea typeface="Times New Roman" panose="02020603050405020304" pitchFamily="18" charset="0"/>
            </a:endParaRPr>
          </a:p>
          <a:p>
            <a:pPr lvl="0">
              <a:spcAft>
                <a:spcPts val="0"/>
              </a:spcAft>
              <a:buClr>
                <a:srgbClr val="7030A0"/>
              </a:buClr>
            </a:pPr>
            <a:r>
              <a:rPr lang="es-ES" sz="1400" dirty="0" smtClean="0">
                <a:solidFill>
                  <a:srgbClr val="000000"/>
                </a:solidFill>
                <a:latin typeface="Arial" panose="020B0604020202020204" pitchFamily="34" charset="0"/>
                <a:ea typeface="Times New Roman" panose="02020603050405020304" pitchFamily="18" charset="0"/>
              </a:rPr>
              <a:t>    </a:t>
            </a:r>
            <a:r>
              <a:rPr lang="es-ES" sz="1400" b="1" i="1" dirty="0" smtClean="0">
                <a:solidFill>
                  <a:srgbClr val="7030A0"/>
                </a:solidFill>
                <a:latin typeface="Arial" panose="020B0604020202020204" pitchFamily="34" charset="0"/>
                <a:ea typeface="Times New Roman" panose="02020603050405020304" pitchFamily="18" charset="0"/>
              </a:rPr>
              <a:t>10. </a:t>
            </a:r>
            <a:r>
              <a:rPr lang="es-ES" sz="1400" dirty="0" smtClean="0">
                <a:solidFill>
                  <a:srgbClr val="000000"/>
                </a:solidFill>
                <a:latin typeface="Arial" panose="020B0604020202020204" pitchFamily="34" charset="0"/>
                <a:ea typeface="Times New Roman" panose="02020603050405020304" pitchFamily="18" charset="0"/>
              </a:rPr>
              <a:t>La </a:t>
            </a:r>
            <a:r>
              <a:rPr lang="es-ES" sz="1400" dirty="0">
                <a:solidFill>
                  <a:srgbClr val="000000"/>
                </a:solidFill>
                <a:latin typeface="Arial" panose="020B0604020202020204" pitchFamily="34" charset="0"/>
                <a:ea typeface="Times New Roman" panose="02020603050405020304" pitchFamily="18" charset="0"/>
              </a:rPr>
              <a:t>frecuencia el sonido emitida por una cuerda depende de:</a:t>
            </a:r>
            <a:endParaRPr lang="es-CO" sz="1400" dirty="0">
              <a:latin typeface="Times New Roman" panose="02020603050405020304" pitchFamily="18" charset="0"/>
              <a:ea typeface="Times New Roman" panose="02020603050405020304" pitchFamily="18" charset="0"/>
            </a:endParaRPr>
          </a:p>
          <a:p>
            <a:pPr lvl="0">
              <a:spcAft>
                <a:spcPts val="0"/>
              </a:spcAft>
            </a:pPr>
            <a:r>
              <a:rPr lang="es-ES" sz="1400" dirty="0" smtClean="0">
                <a:solidFill>
                  <a:srgbClr val="000000"/>
                </a:solidFill>
                <a:latin typeface="Arial" panose="020B0604020202020204" pitchFamily="34" charset="0"/>
                <a:ea typeface="Times New Roman" panose="02020603050405020304" pitchFamily="18" charset="0"/>
              </a:rPr>
              <a:t>          </a:t>
            </a:r>
            <a:r>
              <a:rPr lang="es-ES" sz="1400" b="1" i="1" dirty="0" smtClean="0">
                <a:solidFill>
                  <a:srgbClr val="00B050"/>
                </a:solidFill>
                <a:latin typeface="Arial" panose="020B0604020202020204" pitchFamily="34" charset="0"/>
                <a:ea typeface="Times New Roman" panose="02020603050405020304" pitchFamily="18" charset="0"/>
              </a:rPr>
              <a:t>A</a:t>
            </a:r>
            <a:r>
              <a:rPr lang="es-ES" sz="1400" i="1" dirty="0" smtClean="0">
                <a:solidFill>
                  <a:srgbClr val="00B050"/>
                </a:solidFill>
                <a:latin typeface="Arial" panose="020B0604020202020204" pitchFamily="34" charset="0"/>
                <a:ea typeface="Times New Roman" panose="02020603050405020304" pitchFamily="18" charset="0"/>
              </a:rPr>
              <a:t>. </a:t>
            </a:r>
            <a:r>
              <a:rPr lang="es-ES" sz="1400" dirty="0" smtClean="0">
                <a:solidFill>
                  <a:srgbClr val="000000"/>
                </a:solidFill>
                <a:latin typeface="Arial" panose="020B0604020202020204" pitchFamily="34" charset="0"/>
                <a:ea typeface="Times New Roman" panose="02020603050405020304" pitchFamily="18" charset="0"/>
              </a:rPr>
              <a:t>La </a:t>
            </a:r>
            <a:r>
              <a:rPr lang="es-ES" sz="1400" dirty="0">
                <a:solidFill>
                  <a:srgbClr val="000000"/>
                </a:solidFill>
                <a:latin typeface="Arial" panose="020B0604020202020204" pitchFamily="34" charset="0"/>
                <a:ea typeface="Times New Roman" panose="02020603050405020304" pitchFamily="18" charset="0"/>
              </a:rPr>
              <a:t>longitud             </a:t>
            </a:r>
            <a:r>
              <a:rPr lang="es-ES" sz="1400" dirty="0" smtClean="0">
                <a:solidFill>
                  <a:srgbClr val="000000"/>
                </a:solidFill>
                <a:latin typeface="Arial" panose="020B0604020202020204" pitchFamily="34" charset="0"/>
                <a:ea typeface="Times New Roman" panose="02020603050405020304" pitchFamily="18" charset="0"/>
              </a:rPr>
              <a:t>           </a:t>
            </a:r>
            <a:r>
              <a:rPr lang="es-ES" sz="1400" b="1" i="1" dirty="0" smtClean="0">
                <a:solidFill>
                  <a:srgbClr val="00B050"/>
                </a:solidFill>
                <a:latin typeface="Arial" panose="020B0604020202020204" pitchFamily="34" charset="0"/>
                <a:ea typeface="Times New Roman" panose="02020603050405020304" pitchFamily="18" charset="0"/>
              </a:rPr>
              <a:t>B</a:t>
            </a:r>
            <a:r>
              <a:rPr lang="es-ES" sz="1400" b="1" i="1" dirty="0">
                <a:solidFill>
                  <a:srgbClr val="00B050"/>
                </a:solidFill>
                <a:latin typeface="Arial" panose="020B0604020202020204" pitchFamily="34" charset="0"/>
                <a:ea typeface="Times New Roman" panose="02020603050405020304" pitchFamily="18" charset="0"/>
              </a:rPr>
              <a:t>.</a:t>
            </a:r>
            <a:r>
              <a:rPr lang="es-ES" sz="1400" dirty="0">
                <a:solidFill>
                  <a:srgbClr val="000000"/>
                </a:solidFill>
                <a:latin typeface="Arial" panose="020B0604020202020204" pitchFamily="34" charset="0"/>
                <a:ea typeface="Times New Roman" panose="02020603050405020304" pitchFamily="18" charset="0"/>
              </a:rPr>
              <a:t> La tensión              </a:t>
            </a:r>
            <a:r>
              <a:rPr lang="es-ES" sz="1400" dirty="0" smtClean="0">
                <a:solidFill>
                  <a:srgbClr val="000000"/>
                </a:solidFill>
                <a:latin typeface="Arial" panose="020B0604020202020204" pitchFamily="34" charset="0"/>
                <a:ea typeface="Times New Roman" panose="02020603050405020304" pitchFamily="18" charset="0"/>
              </a:rPr>
              <a:t>         </a:t>
            </a:r>
            <a:r>
              <a:rPr lang="es-ES" sz="1400" i="1" dirty="0" smtClean="0">
                <a:solidFill>
                  <a:srgbClr val="00B050"/>
                </a:solidFill>
                <a:latin typeface="Arial" panose="020B0604020202020204" pitchFamily="34" charset="0"/>
                <a:ea typeface="Times New Roman" panose="02020603050405020304" pitchFamily="18" charset="0"/>
              </a:rPr>
              <a:t> </a:t>
            </a:r>
            <a:r>
              <a:rPr lang="es-ES" sz="1400" b="1" i="1" dirty="0" smtClean="0">
                <a:solidFill>
                  <a:srgbClr val="00B050"/>
                </a:solidFill>
                <a:latin typeface="Arial" panose="020B0604020202020204" pitchFamily="34" charset="0"/>
                <a:ea typeface="Times New Roman" panose="02020603050405020304" pitchFamily="18" charset="0"/>
              </a:rPr>
              <a:t>C</a:t>
            </a:r>
            <a:r>
              <a:rPr lang="es-ES" sz="1400" i="1" dirty="0">
                <a:solidFill>
                  <a:srgbClr val="00B050"/>
                </a:solidFill>
                <a:latin typeface="Arial" panose="020B0604020202020204" pitchFamily="34" charset="0"/>
                <a:ea typeface="Times New Roman" panose="02020603050405020304" pitchFamily="18" charset="0"/>
              </a:rPr>
              <a:t>. </a:t>
            </a:r>
            <a:r>
              <a:rPr lang="es-ES" sz="1400" dirty="0">
                <a:solidFill>
                  <a:srgbClr val="000000"/>
                </a:solidFill>
                <a:latin typeface="Arial" panose="020B0604020202020204" pitchFamily="34" charset="0"/>
                <a:ea typeface="Times New Roman" panose="02020603050405020304" pitchFamily="18" charset="0"/>
              </a:rPr>
              <a:t>La masa por unidad de longitud         </a:t>
            </a:r>
            <a:r>
              <a:rPr lang="es-ES" sz="1400" b="1" i="1" dirty="0">
                <a:solidFill>
                  <a:srgbClr val="00B050"/>
                </a:solidFill>
                <a:latin typeface="Arial" panose="020B0604020202020204" pitchFamily="34" charset="0"/>
                <a:ea typeface="Times New Roman" panose="02020603050405020304" pitchFamily="18" charset="0"/>
              </a:rPr>
              <a:t>D. </a:t>
            </a:r>
            <a:r>
              <a:rPr lang="es-ES" sz="1400" dirty="0">
                <a:solidFill>
                  <a:srgbClr val="000000"/>
                </a:solidFill>
                <a:latin typeface="Arial" panose="020B0604020202020204" pitchFamily="34" charset="0"/>
                <a:ea typeface="Times New Roman" panose="02020603050405020304" pitchFamily="18" charset="0"/>
              </a:rPr>
              <a:t>Todas las anteriores</a:t>
            </a:r>
            <a:endParaRPr lang="es-CO" sz="1400" dirty="0">
              <a:latin typeface="Times New Roman" panose="02020603050405020304" pitchFamily="18" charset="0"/>
              <a:ea typeface="Times New Roman" panose="02020603050405020304" pitchFamily="18" charset="0"/>
            </a:endParaRPr>
          </a:p>
          <a:p>
            <a:pPr lvl="0">
              <a:spcAft>
                <a:spcPts val="0"/>
              </a:spcAft>
              <a:buClr>
                <a:srgbClr val="7030A0"/>
              </a:buClr>
            </a:pPr>
            <a:r>
              <a:rPr lang="es-ES" sz="1400" dirty="0" smtClean="0">
                <a:latin typeface="Arial" panose="020B0604020202020204" pitchFamily="34" charset="0"/>
                <a:ea typeface="Times New Roman" panose="02020603050405020304" pitchFamily="18" charset="0"/>
              </a:rPr>
              <a:t>     </a:t>
            </a:r>
            <a:r>
              <a:rPr lang="es-ES" sz="1400" b="1" i="1" dirty="0" smtClean="0">
                <a:solidFill>
                  <a:srgbClr val="7030A0"/>
                </a:solidFill>
                <a:latin typeface="Arial" panose="020B0604020202020204" pitchFamily="34" charset="0"/>
                <a:ea typeface="Times New Roman" panose="02020603050405020304" pitchFamily="18" charset="0"/>
              </a:rPr>
              <a:t>11. </a:t>
            </a:r>
            <a:r>
              <a:rPr lang="es-ES" sz="1400" dirty="0" smtClean="0">
                <a:latin typeface="Arial" panose="020B0604020202020204" pitchFamily="34" charset="0"/>
                <a:ea typeface="Times New Roman" panose="02020603050405020304" pitchFamily="18" charset="0"/>
              </a:rPr>
              <a:t>En </a:t>
            </a:r>
            <a:r>
              <a:rPr lang="es-ES" sz="1400" dirty="0">
                <a:latin typeface="Arial" panose="020B0604020202020204" pitchFamily="34" charset="0"/>
                <a:ea typeface="Times New Roman" panose="02020603050405020304" pitchFamily="18" charset="0"/>
              </a:rPr>
              <a:t>un teatro el fenómeno del sonido que debe ser debidamente controlado para que la acústica no </a:t>
            </a:r>
            <a:endParaRPr lang="es-ES" sz="1400" dirty="0" smtClean="0">
              <a:latin typeface="Arial" panose="020B0604020202020204" pitchFamily="34" charset="0"/>
              <a:ea typeface="Times New Roman" panose="02020603050405020304" pitchFamily="18" charset="0"/>
            </a:endParaRPr>
          </a:p>
          <a:p>
            <a:pPr lvl="0">
              <a:spcAft>
                <a:spcPts val="0"/>
              </a:spcAft>
              <a:buClr>
                <a:srgbClr val="7030A0"/>
              </a:buClr>
            </a:pPr>
            <a:r>
              <a:rPr lang="es-ES" sz="1400" dirty="0">
                <a:latin typeface="Arial" panose="020B0604020202020204" pitchFamily="34" charset="0"/>
                <a:ea typeface="Times New Roman" panose="02020603050405020304" pitchFamily="18" charset="0"/>
              </a:rPr>
              <a:t> </a:t>
            </a:r>
            <a:r>
              <a:rPr lang="es-ES" sz="1400" dirty="0" smtClean="0">
                <a:latin typeface="Arial" panose="020B0604020202020204" pitchFamily="34" charset="0"/>
                <a:ea typeface="Times New Roman" panose="02020603050405020304" pitchFamily="18" charset="0"/>
              </a:rPr>
              <a:t>        deforme </a:t>
            </a:r>
            <a:r>
              <a:rPr lang="es-ES" sz="1400" dirty="0">
                <a:latin typeface="Arial" panose="020B0604020202020204" pitchFamily="34" charset="0"/>
                <a:ea typeface="Times New Roman" panose="02020603050405020304" pitchFamily="18" charset="0"/>
              </a:rPr>
              <a:t>la música o las palabras es: </a:t>
            </a:r>
            <a:endParaRPr lang="es-CO" sz="1400" dirty="0">
              <a:latin typeface="Times New Roman" panose="02020603050405020304" pitchFamily="18" charset="0"/>
              <a:ea typeface="Times New Roman" panose="02020603050405020304" pitchFamily="18" charset="0"/>
            </a:endParaRPr>
          </a:p>
          <a:p>
            <a:pPr marL="90170">
              <a:spcAft>
                <a:spcPts val="0"/>
              </a:spcAft>
            </a:pPr>
            <a:r>
              <a:rPr lang="es-ES" sz="1400" dirty="0">
                <a:latin typeface="Arial" panose="020B0604020202020204" pitchFamily="34" charset="0"/>
                <a:ea typeface="Times New Roman" panose="02020603050405020304" pitchFamily="18" charset="0"/>
              </a:rPr>
              <a:t>      </a:t>
            </a:r>
            <a:r>
              <a:rPr lang="es-ES" sz="1400" dirty="0" smtClean="0">
                <a:latin typeface="Arial" panose="020B0604020202020204" pitchFamily="34" charset="0"/>
                <a:ea typeface="Times New Roman" panose="02020603050405020304" pitchFamily="18" charset="0"/>
              </a:rPr>
              <a:t>   </a:t>
            </a:r>
            <a:r>
              <a:rPr lang="es-ES" sz="1400" b="1" i="1" dirty="0" smtClean="0">
                <a:solidFill>
                  <a:srgbClr val="00B050"/>
                </a:solidFill>
                <a:latin typeface="Arial" panose="020B0604020202020204" pitchFamily="34" charset="0"/>
                <a:ea typeface="Times New Roman" panose="02020603050405020304" pitchFamily="18" charset="0"/>
              </a:rPr>
              <a:t>A</a:t>
            </a:r>
            <a:r>
              <a:rPr lang="es-ES" sz="1400" b="1" i="1" dirty="0">
                <a:solidFill>
                  <a:srgbClr val="00B050"/>
                </a:solidFill>
                <a:latin typeface="Arial" panose="020B0604020202020204" pitchFamily="34" charset="0"/>
                <a:ea typeface="Times New Roman" panose="02020603050405020304" pitchFamily="18" charset="0"/>
              </a:rPr>
              <a:t>. </a:t>
            </a:r>
            <a:r>
              <a:rPr lang="es-ES" sz="1400" dirty="0">
                <a:latin typeface="Arial" panose="020B0604020202020204" pitchFamily="34" charset="0"/>
                <a:ea typeface="Times New Roman" panose="02020603050405020304" pitchFamily="18" charset="0"/>
              </a:rPr>
              <a:t>Refracción                     </a:t>
            </a:r>
            <a:r>
              <a:rPr lang="es-ES" sz="1400" b="1" i="1" dirty="0">
                <a:solidFill>
                  <a:srgbClr val="00B050"/>
                </a:solidFill>
                <a:latin typeface="Arial" panose="020B0604020202020204" pitchFamily="34" charset="0"/>
                <a:ea typeface="Times New Roman" panose="02020603050405020304" pitchFamily="18" charset="0"/>
              </a:rPr>
              <a:t> B. </a:t>
            </a:r>
            <a:r>
              <a:rPr lang="es-ES" sz="1400" dirty="0">
                <a:latin typeface="Arial" panose="020B0604020202020204" pitchFamily="34" charset="0"/>
                <a:ea typeface="Times New Roman" panose="02020603050405020304" pitchFamily="18" charset="0"/>
              </a:rPr>
              <a:t>Reflexión                  </a:t>
            </a:r>
            <a:r>
              <a:rPr lang="es-ES" sz="1400" dirty="0" smtClean="0">
                <a:latin typeface="Arial" panose="020B0604020202020204" pitchFamily="34" charset="0"/>
                <a:ea typeface="Times New Roman" panose="02020603050405020304" pitchFamily="18" charset="0"/>
              </a:rPr>
              <a:t>        </a:t>
            </a:r>
            <a:r>
              <a:rPr lang="es-ES" sz="1400" b="1" i="1" dirty="0" smtClean="0">
                <a:solidFill>
                  <a:srgbClr val="00B050"/>
                </a:solidFill>
                <a:latin typeface="Arial" panose="020B0604020202020204" pitchFamily="34" charset="0"/>
                <a:ea typeface="Times New Roman" panose="02020603050405020304" pitchFamily="18" charset="0"/>
              </a:rPr>
              <a:t> C</a:t>
            </a:r>
            <a:r>
              <a:rPr lang="es-ES" sz="1400" dirty="0">
                <a:latin typeface="Arial" panose="020B0604020202020204" pitchFamily="34" charset="0"/>
                <a:ea typeface="Times New Roman" panose="02020603050405020304" pitchFamily="18" charset="0"/>
              </a:rPr>
              <a:t>. Difracción                </a:t>
            </a:r>
            <a:r>
              <a:rPr lang="es-ES" sz="1400" dirty="0" smtClean="0">
                <a:latin typeface="Arial" panose="020B0604020202020204" pitchFamily="34" charset="0"/>
                <a:ea typeface="Times New Roman" panose="02020603050405020304" pitchFamily="18" charset="0"/>
              </a:rPr>
              <a:t>      </a:t>
            </a:r>
            <a:r>
              <a:rPr lang="es-ES" sz="1400" b="1" i="1" dirty="0" smtClean="0">
                <a:solidFill>
                  <a:srgbClr val="00B050"/>
                </a:solidFill>
                <a:latin typeface="Arial" panose="020B0604020202020204" pitchFamily="34" charset="0"/>
                <a:ea typeface="Times New Roman" panose="02020603050405020304" pitchFamily="18" charset="0"/>
              </a:rPr>
              <a:t>D</a:t>
            </a:r>
            <a:r>
              <a:rPr lang="es-ES" sz="1400" b="1" i="1" dirty="0">
                <a:solidFill>
                  <a:srgbClr val="00B050"/>
                </a:solidFill>
                <a:latin typeface="Arial" panose="020B0604020202020204" pitchFamily="34" charset="0"/>
                <a:ea typeface="Times New Roman" panose="02020603050405020304" pitchFamily="18" charset="0"/>
              </a:rPr>
              <a:t>. </a:t>
            </a:r>
            <a:r>
              <a:rPr lang="es-ES" sz="1400" dirty="0">
                <a:latin typeface="Arial" panose="020B0604020202020204" pitchFamily="34" charset="0"/>
                <a:ea typeface="Times New Roman" panose="02020603050405020304" pitchFamily="18" charset="0"/>
              </a:rPr>
              <a:t>Interferencia    </a:t>
            </a:r>
            <a:endParaRPr lang="es-CO" sz="1400" dirty="0">
              <a:latin typeface="Times New Roman" panose="02020603050405020304" pitchFamily="18" charset="0"/>
              <a:ea typeface="Times New Roman" panose="02020603050405020304" pitchFamily="18" charset="0"/>
            </a:endParaRPr>
          </a:p>
          <a:p>
            <a:pPr>
              <a:spcAft>
                <a:spcPts val="0"/>
              </a:spcAft>
            </a:pPr>
            <a:r>
              <a:rPr lang="es-ES" sz="1400" b="1" dirty="0">
                <a:solidFill>
                  <a:srgbClr val="7030A0"/>
                </a:solidFill>
                <a:latin typeface="Arial" panose="020B0604020202020204" pitchFamily="34" charset="0"/>
                <a:ea typeface="Times New Roman" panose="02020603050405020304" pitchFamily="18" charset="0"/>
              </a:rPr>
              <a:t>  </a:t>
            </a:r>
            <a:r>
              <a:rPr lang="es-ES" sz="1400" b="1" dirty="0" smtClean="0">
                <a:solidFill>
                  <a:srgbClr val="7030A0"/>
                </a:solidFill>
                <a:latin typeface="Arial" panose="020B0604020202020204" pitchFamily="34" charset="0"/>
                <a:ea typeface="Times New Roman" panose="02020603050405020304" pitchFamily="18" charset="0"/>
              </a:rPr>
              <a:t>  </a:t>
            </a:r>
            <a:r>
              <a:rPr lang="es-ES" sz="1400" b="1" i="1" dirty="0" smtClean="0">
                <a:solidFill>
                  <a:srgbClr val="7030A0"/>
                </a:solidFill>
                <a:latin typeface="Arial" panose="020B0604020202020204" pitchFamily="34" charset="0"/>
                <a:ea typeface="Times New Roman" panose="02020603050405020304" pitchFamily="18" charset="0"/>
              </a:rPr>
              <a:t>12</a:t>
            </a:r>
            <a:r>
              <a:rPr lang="es-ES" sz="1400" b="1" i="1" dirty="0">
                <a:latin typeface="Arial" panose="020B0604020202020204" pitchFamily="34" charset="0"/>
                <a:ea typeface="Times New Roman" panose="02020603050405020304" pitchFamily="18" charset="0"/>
              </a:rPr>
              <a:t>.</a:t>
            </a:r>
            <a:r>
              <a:rPr lang="es-ES" sz="1400" dirty="0">
                <a:latin typeface="Arial" panose="020B0604020202020204" pitchFamily="34" charset="0"/>
                <a:ea typeface="Times New Roman" panose="02020603050405020304" pitchFamily="18" charset="0"/>
              </a:rPr>
              <a:t>  El tono del sonido depende de:</a:t>
            </a:r>
            <a:endParaRPr lang="es-CO" sz="1400" dirty="0">
              <a:latin typeface="Times New Roman" panose="02020603050405020304" pitchFamily="18" charset="0"/>
              <a:ea typeface="Times New Roman" panose="02020603050405020304" pitchFamily="18" charset="0"/>
            </a:endParaRPr>
          </a:p>
          <a:p>
            <a:pPr marL="228600">
              <a:spcAft>
                <a:spcPts val="0"/>
              </a:spcAft>
            </a:pPr>
            <a:r>
              <a:rPr lang="es-ES" sz="1400" dirty="0" smtClean="0">
                <a:latin typeface="Arial" panose="020B0604020202020204" pitchFamily="34" charset="0"/>
                <a:ea typeface="Times New Roman" panose="02020603050405020304" pitchFamily="18" charset="0"/>
              </a:rPr>
              <a:t>     </a:t>
            </a:r>
            <a:r>
              <a:rPr lang="es-ES" sz="1400" b="1" i="1" dirty="0" smtClean="0">
                <a:solidFill>
                  <a:srgbClr val="00B050"/>
                </a:solidFill>
                <a:latin typeface="Arial" panose="020B0604020202020204" pitchFamily="34" charset="0"/>
                <a:ea typeface="Times New Roman" panose="02020603050405020304" pitchFamily="18" charset="0"/>
              </a:rPr>
              <a:t>A</a:t>
            </a:r>
            <a:r>
              <a:rPr lang="es-ES" sz="1400" b="1" i="1" dirty="0">
                <a:solidFill>
                  <a:srgbClr val="00B050"/>
                </a:solidFill>
                <a:latin typeface="Arial" panose="020B0604020202020204" pitchFamily="34" charset="0"/>
                <a:ea typeface="Times New Roman" panose="02020603050405020304" pitchFamily="18" charset="0"/>
              </a:rPr>
              <a:t>.  </a:t>
            </a:r>
            <a:r>
              <a:rPr lang="es-ES" sz="1400" dirty="0">
                <a:latin typeface="Arial" panose="020B0604020202020204" pitchFamily="34" charset="0"/>
                <a:ea typeface="Times New Roman" panose="02020603050405020304" pitchFamily="18" charset="0"/>
              </a:rPr>
              <a:t>la frecuencia            </a:t>
            </a:r>
            <a:r>
              <a:rPr lang="es-ES" sz="1400" dirty="0" smtClean="0">
                <a:latin typeface="Arial" panose="020B0604020202020204" pitchFamily="34" charset="0"/>
                <a:ea typeface="Times New Roman" panose="02020603050405020304" pitchFamily="18" charset="0"/>
              </a:rPr>
              <a:t>     </a:t>
            </a:r>
            <a:r>
              <a:rPr lang="es-ES" sz="1400" b="1" i="1" dirty="0" smtClean="0">
                <a:solidFill>
                  <a:srgbClr val="00B050"/>
                </a:solidFill>
                <a:latin typeface="Arial" panose="020B0604020202020204" pitchFamily="34" charset="0"/>
                <a:ea typeface="Times New Roman" panose="02020603050405020304" pitchFamily="18" charset="0"/>
              </a:rPr>
              <a:t> B</a:t>
            </a:r>
            <a:r>
              <a:rPr lang="es-ES" sz="1400" b="1" i="1" dirty="0">
                <a:solidFill>
                  <a:srgbClr val="00B050"/>
                </a:solidFill>
                <a:latin typeface="Arial" panose="020B0604020202020204" pitchFamily="34" charset="0"/>
                <a:ea typeface="Times New Roman" panose="02020603050405020304" pitchFamily="18" charset="0"/>
              </a:rPr>
              <a:t>. </a:t>
            </a:r>
            <a:r>
              <a:rPr lang="es-ES" sz="1400" dirty="0">
                <a:latin typeface="Arial" panose="020B0604020202020204" pitchFamily="34" charset="0"/>
                <a:ea typeface="Times New Roman" panose="02020603050405020304" pitchFamily="18" charset="0"/>
              </a:rPr>
              <a:t>la amplitud        </a:t>
            </a:r>
            <a:r>
              <a:rPr lang="es-ES" sz="1400" dirty="0" smtClean="0">
                <a:latin typeface="Arial" panose="020B0604020202020204" pitchFamily="34" charset="0"/>
                <a:ea typeface="Times New Roman" panose="02020603050405020304" pitchFamily="18" charset="0"/>
              </a:rPr>
              <a:t>                 </a:t>
            </a:r>
            <a:r>
              <a:rPr lang="es-ES" sz="1400" b="1" i="1" dirty="0">
                <a:solidFill>
                  <a:srgbClr val="00B050"/>
                </a:solidFill>
                <a:latin typeface="Arial" panose="020B0604020202020204" pitchFamily="34" charset="0"/>
                <a:ea typeface="Times New Roman" panose="02020603050405020304" pitchFamily="18" charset="0"/>
              </a:rPr>
              <a:t>C. </a:t>
            </a:r>
            <a:r>
              <a:rPr lang="es-ES" sz="1400" dirty="0">
                <a:latin typeface="Arial" panose="020B0604020202020204" pitchFamily="34" charset="0"/>
                <a:ea typeface="Times New Roman" panose="02020603050405020304" pitchFamily="18" charset="0"/>
              </a:rPr>
              <a:t>la longitud de onda      </a:t>
            </a:r>
            <a:r>
              <a:rPr lang="es-ES" sz="1400" b="1" i="1" dirty="0">
                <a:solidFill>
                  <a:srgbClr val="00B050"/>
                </a:solidFill>
                <a:latin typeface="Arial" panose="020B0604020202020204" pitchFamily="34" charset="0"/>
                <a:ea typeface="Times New Roman" panose="02020603050405020304" pitchFamily="18" charset="0"/>
              </a:rPr>
              <a:t> D. </a:t>
            </a:r>
            <a:r>
              <a:rPr lang="es-ES" sz="1400" dirty="0">
                <a:latin typeface="Arial" panose="020B0604020202020204" pitchFamily="34" charset="0"/>
                <a:ea typeface="Times New Roman" panose="02020603050405020304" pitchFamily="18" charset="0"/>
              </a:rPr>
              <a:t>Ninguna de las anteriores </a:t>
            </a:r>
            <a:r>
              <a:rPr lang="es-ES" sz="1600" dirty="0">
                <a:latin typeface="Arial" panose="020B0604020202020204" pitchFamily="34" charset="0"/>
                <a:ea typeface="Times New Roman" panose="02020603050405020304" pitchFamily="18" charset="0"/>
              </a:rPr>
              <a:t>     </a:t>
            </a:r>
            <a:endParaRPr lang="es-CO" sz="1600" dirty="0">
              <a:effectLst/>
              <a:latin typeface="Times New Roman" panose="02020603050405020304" pitchFamily="18" charset="0"/>
              <a:ea typeface="Times New Roman" panose="02020603050405020304" pitchFamily="18" charset="0"/>
            </a:endParaRPr>
          </a:p>
        </p:txBody>
      </p:sp>
      <p:sp>
        <p:nvSpPr>
          <p:cNvPr id="5" name="CuadroTexto 4"/>
          <p:cNvSpPr txBox="1"/>
          <p:nvPr/>
        </p:nvSpPr>
        <p:spPr>
          <a:xfrm>
            <a:off x="2971800" y="114300"/>
            <a:ext cx="5476009" cy="369332"/>
          </a:xfrm>
          <a:prstGeom prst="rect">
            <a:avLst/>
          </a:prstGeom>
          <a:solidFill>
            <a:schemeClr val="bg2"/>
          </a:solidFill>
          <a:ln>
            <a:solidFill>
              <a:srgbClr val="7030A0"/>
            </a:solidFill>
          </a:ln>
        </p:spPr>
        <p:txBody>
          <a:bodyPr wrap="square" rtlCol="0">
            <a:spAutoFit/>
          </a:bodyPr>
          <a:lstStyle/>
          <a:p>
            <a:pPr algn="ctr"/>
            <a:r>
              <a:rPr lang="es-CO" b="1" i="1" dirty="0" smtClean="0">
                <a:solidFill>
                  <a:srgbClr val="7030A0"/>
                </a:solidFill>
              </a:rPr>
              <a:t>SELECCIONA LA RESPUESTA CORRECTA </a:t>
            </a:r>
            <a:endParaRPr lang="es-CO" b="1" i="1" dirty="0">
              <a:solidFill>
                <a:srgbClr val="7030A0"/>
              </a:solidFill>
            </a:endParaRPr>
          </a:p>
        </p:txBody>
      </p:sp>
    </p:spTree>
    <p:extLst>
      <p:ext uri="{BB962C8B-B14F-4D97-AF65-F5344CB8AC3E}">
        <p14:creationId xmlns:p14="http://schemas.microsoft.com/office/powerpoint/2010/main" val="1618308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211282" y="591016"/>
            <a:ext cx="5836227" cy="830997"/>
          </a:xfrm>
          <a:prstGeom prst="rect">
            <a:avLst/>
          </a:prstGeom>
          <a:solidFill>
            <a:schemeClr val="bg2"/>
          </a:solidFill>
          <a:ln>
            <a:solidFill>
              <a:srgbClr val="7030A0"/>
            </a:solidFill>
          </a:ln>
        </p:spPr>
        <p:txBody>
          <a:bodyPr wrap="square">
            <a:spAutoFit/>
          </a:bodyPr>
          <a:lstStyle/>
          <a:p>
            <a:pPr algn="just">
              <a:spcAft>
                <a:spcPts val="0"/>
              </a:spcAft>
            </a:pPr>
            <a:r>
              <a:rPr lang="es-ES_tradnl" sz="1600" dirty="0" smtClean="0">
                <a:solidFill>
                  <a:srgbClr val="FF0000"/>
                </a:solidFill>
                <a:latin typeface="Arial" panose="020B0604020202020204" pitchFamily="34" charset="0"/>
                <a:ea typeface="Times New Roman" panose="02020603050405020304" pitchFamily="18" charset="0"/>
              </a:rPr>
              <a:t>1. </a:t>
            </a:r>
            <a:r>
              <a:rPr lang="es-ES_tradnl" sz="1600" b="1" dirty="0">
                <a:solidFill>
                  <a:srgbClr val="000000"/>
                </a:solidFill>
                <a:latin typeface="Arial" panose="020B0604020202020204" pitchFamily="34" charset="0"/>
                <a:ea typeface="Times New Roman" panose="02020603050405020304" pitchFamily="18" charset="0"/>
              </a:rPr>
              <a:t>La longitud de un tubo abierto para que el sonido fundamental tenga una frecuencia de 78 Hz es:</a:t>
            </a:r>
            <a:endParaRPr lang="es-CO" sz="1600" b="1" dirty="0">
              <a:latin typeface="Times New Roman" panose="02020603050405020304" pitchFamily="18" charset="0"/>
              <a:ea typeface="Times New Roman" panose="02020603050405020304" pitchFamily="18" charset="0"/>
            </a:endParaRPr>
          </a:p>
          <a:p>
            <a:pPr algn="just">
              <a:spcAft>
                <a:spcPts val="0"/>
              </a:spcAft>
            </a:pPr>
            <a:r>
              <a:rPr lang="es-ES_tradnl" sz="1600" b="1" dirty="0">
                <a:solidFill>
                  <a:srgbClr val="000000"/>
                </a:solidFill>
                <a:latin typeface="Arial" panose="020B0604020202020204" pitchFamily="34" charset="0"/>
                <a:ea typeface="Times New Roman" panose="02020603050405020304" pitchFamily="18" charset="0"/>
              </a:rPr>
              <a:t>    A. 3,8 m    </a:t>
            </a:r>
            <a:r>
              <a:rPr lang="es-ES_tradnl" sz="1600" b="1" dirty="0" smtClean="0">
                <a:solidFill>
                  <a:srgbClr val="000000"/>
                </a:solidFill>
                <a:latin typeface="Arial" panose="020B0604020202020204" pitchFamily="34" charset="0"/>
                <a:ea typeface="Times New Roman" panose="02020603050405020304" pitchFamily="18" charset="0"/>
              </a:rPr>
              <a:t>B</a:t>
            </a:r>
            <a:r>
              <a:rPr lang="es-ES_tradnl" sz="1600" b="1" dirty="0">
                <a:solidFill>
                  <a:srgbClr val="000000"/>
                </a:solidFill>
                <a:latin typeface="Arial" panose="020B0604020202020204" pitchFamily="34" charset="0"/>
                <a:ea typeface="Times New Roman" panose="02020603050405020304" pitchFamily="18" charset="0"/>
              </a:rPr>
              <a:t>.  1,6 m      </a:t>
            </a:r>
            <a:r>
              <a:rPr lang="es-ES_tradnl" sz="1600" b="1" dirty="0" smtClean="0">
                <a:solidFill>
                  <a:srgbClr val="000000"/>
                </a:solidFill>
                <a:latin typeface="Arial" panose="020B0604020202020204" pitchFamily="34" charset="0"/>
                <a:ea typeface="Times New Roman" panose="02020603050405020304" pitchFamily="18" charset="0"/>
              </a:rPr>
              <a:t>C</a:t>
            </a:r>
            <a:r>
              <a:rPr lang="es-ES_tradnl" sz="1600" b="1" dirty="0">
                <a:solidFill>
                  <a:srgbClr val="000000"/>
                </a:solidFill>
                <a:latin typeface="Arial" panose="020B0604020202020204" pitchFamily="34" charset="0"/>
                <a:ea typeface="Times New Roman" panose="02020603050405020304" pitchFamily="18" charset="0"/>
              </a:rPr>
              <a:t>. 2,17 m          </a:t>
            </a:r>
            <a:r>
              <a:rPr lang="es-ES_tradnl" sz="1600" b="1" dirty="0" smtClean="0">
                <a:solidFill>
                  <a:srgbClr val="000000"/>
                </a:solidFill>
                <a:latin typeface="Arial" panose="020B0604020202020204" pitchFamily="34" charset="0"/>
                <a:ea typeface="Times New Roman" panose="02020603050405020304" pitchFamily="18" charset="0"/>
              </a:rPr>
              <a:t>D</a:t>
            </a:r>
            <a:r>
              <a:rPr lang="es-ES_tradnl" sz="1600" b="1" dirty="0">
                <a:solidFill>
                  <a:srgbClr val="000000"/>
                </a:solidFill>
                <a:latin typeface="Arial" panose="020B0604020202020204" pitchFamily="34" charset="0"/>
                <a:ea typeface="Times New Roman" panose="02020603050405020304" pitchFamily="18" charset="0"/>
              </a:rPr>
              <a:t>.  4,52m</a:t>
            </a:r>
            <a:endParaRPr lang="es-CO" sz="1600" b="1" dirty="0">
              <a:effectLst/>
              <a:latin typeface="Times New Roman" panose="02020603050405020304" pitchFamily="18" charset="0"/>
              <a:ea typeface="Times New Roman" panose="02020603050405020304" pitchFamily="18" charset="0"/>
            </a:endParaRPr>
          </a:p>
        </p:txBody>
      </p:sp>
      <p:sp>
        <p:nvSpPr>
          <p:cNvPr id="7" name="Rectángulo 6"/>
          <p:cNvSpPr/>
          <p:nvPr/>
        </p:nvSpPr>
        <p:spPr>
          <a:xfrm>
            <a:off x="242455" y="1591290"/>
            <a:ext cx="5805054" cy="1323439"/>
          </a:xfrm>
          <a:prstGeom prst="rect">
            <a:avLst/>
          </a:prstGeom>
          <a:solidFill>
            <a:schemeClr val="bg2"/>
          </a:solidFill>
          <a:ln>
            <a:solidFill>
              <a:srgbClr val="7030A0"/>
            </a:solidFill>
          </a:ln>
        </p:spPr>
        <p:txBody>
          <a:bodyPr wrap="square">
            <a:spAutoFit/>
          </a:bodyPr>
          <a:lstStyle/>
          <a:p>
            <a:r>
              <a:rPr lang="es-CO" sz="1600" b="1" i="1" dirty="0" smtClean="0">
                <a:solidFill>
                  <a:srgbClr val="FF0000"/>
                </a:solidFill>
                <a:latin typeface="Arial" panose="020B0604020202020204" pitchFamily="34" charset="0"/>
                <a:cs typeface="Arial" panose="020B0604020202020204" pitchFamily="34" charset="0"/>
              </a:rPr>
              <a:t>2</a:t>
            </a:r>
            <a:r>
              <a:rPr lang="es-CO" sz="1600" i="1" dirty="0" smtClean="0">
                <a:solidFill>
                  <a:srgbClr val="FF0000"/>
                </a:solidFill>
                <a:latin typeface="Arial" panose="020B0604020202020204" pitchFamily="34" charset="0"/>
                <a:cs typeface="Arial" panose="020B0604020202020204" pitchFamily="34" charset="0"/>
              </a:rPr>
              <a:t>. </a:t>
            </a:r>
            <a:r>
              <a:rPr lang="es-CO" sz="1600" b="1" dirty="0" smtClean="0">
                <a:latin typeface="Arial" panose="020B0604020202020204" pitchFamily="34" charset="0"/>
                <a:cs typeface="Arial" panose="020B0604020202020204" pitchFamily="34" charset="0"/>
              </a:rPr>
              <a:t>Un </a:t>
            </a:r>
            <a:r>
              <a:rPr lang="es-CO" sz="1600" b="1" dirty="0">
                <a:latin typeface="Arial" panose="020B0604020202020204" pitchFamily="34" charset="0"/>
                <a:cs typeface="Arial" panose="020B0604020202020204" pitchFamily="34" charset="0"/>
              </a:rPr>
              <a:t>tubo tiene 120 cm de longitud. Calcula la longitud de onda de su tercer armónico si:</a:t>
            </a:r>
          </a:p>
          <a:p>
            <a:r>
              <a:rPr lang="es-CO" sz="1600" b="1" dirty="0">
                <a:latin typeface="Arial" panose="020B0604020202020204" pitchFamily="34" charset="0"/>
                <a:cs typeface="Arial" panose="020B0604020202020204" pitchFamily="34" charset="0"/>
              </a:rPr>
              <a:t>- El tubo es abierto</a:t>
            </a:r>
          </a:p>
          <a:p>
            <a:r>
              <a:rPr lang="es-CO" sz="1600" b="1" dirty="0">
                <a:latin typeface="Arial" panose="020B0604020202020204" pitchFamily="34" charset="0"/>
                <a:cs typeface="Arial" panose="020B0604020202020204" pitchFamily="34" charset="0"/>
              </a:rPr>
              <a:t>- El tubo es cerrado</a:t>
            </a:r>
          </a:p>
          <a:p>
            <a:r>
              <a:rPr lang="es-CO" sz="1600" b="1" dirty="0">
                <a:latin typeface="Arial" panose="020B0604020202020204" pitchFamily="34" charset="0"/>
                <a:cs typeface="Arial" panose="020B0604020202020204" pitchFamily="34" charset="0"/>
              </a:rPr>
              <a:t> </a:t>
            </a:r>
            <a:r>
              <a:rPr lang="es-CO" sz="1600" b="1" dirty="0" smtClean="0">
                <a:latin typeface="Arial" panose="020B0604020202020204" pitchFamily="34" charset="0"/>
                <a:cs typeface="Arial" panose="020B0604020202020204" pitchFamily="34" charset="0"/>
              </a:rPr>
              <a:t> </a:t>
            </a:r>
            <a:r>
              <a:rPr lang="es-CO" sz="1600" b="1" dirty="0">
                <a:latin typeface="Arial" panose="020B0604020202020204" pitchFamily="34" charset="0"/>
                <a:cs typeface="Arial" panose="020B0604020202020204" pitchFamily="34" charset="0"/>
              </a:rPr>
              <a:t>A. 40 y 58 Hz    </a:t>
            </a:r>
            <a:r>
              <a:rPr lang="es-CO" sz="1600" b="1" dirty="0" smtClean="0">
                <a:latin typeface="Arial" panose="020B0604020202020204" pitchFamily="34" charset="0"/>
                <a:cs typeface="Arial" panose="020B0604020202020204" pitchFamily="34" charset="0"/>
              </a:rPr>
              <a:t>B.60 </a:t>
            </a:r>
            <a:r>
              <a:rPr lang="es-CO" sz="1600" b="1" dirty="0">
                <a:latin typeface="Arial" panose="020B0604020202020204" pitchFamily="34" charset="0"/>
                <a:cs typeface="Arial" panose="020B0604020202020204" pitchFamily="34" charset="0"/>
              </a:rPr>
              <a:t>y 82Hz   </a:t>
            </a:r>
            <a:r>
              <a:rPr lang="es-CO" sz="1600" b="1" dirty="0" smtClean="0">
                <a:latin typeface="Arial" panose="020B0604020202020204" pitchFamily="34" charset="0"/>
                <a:cs typeface="Arial" panose="020B0604020202020204" pitchFamily="34" charset="0"/>
              </a:rPr>
              <a:t>C.70 </a:t>
            </a:r>
            <a:r>
              <a:rPr lang="es-CO" sz="1600" b="1" dirty="0">
                <a:latin typeface="Arial" panose="020B0604020202020204" pitchFamily="34" charset="0"/>
                <a:cs typeface="Arial" panose="020B0604020202020204" pitchFamily="34" charset="0"/>
              </a:rPr>
              <a:t>y 103 Hz    </a:t>
            </a:r>
            <a:r>
              <a:rPr lang="es-CO" sz="1600" b="1" dirty="0" smtClean="0">
                <a:latin typeface="Arial" panose="020B0604020202020204" pitchFamily="34" charset="0"/>
                <a:cs typeface="Arial" panose="020B0604020202020204" pitchFamily="34" charset="0"/>
              </a:rPr>
              <a:t>D.80 </a:t>
            </a:r>
            <a:r>
              <a:rPr lang="es-CO" sz="1600" b="1" dirty="0">
                <a:latin typeface="Arial" panose="020B0604020202020204" pitchFamily="34" charset="0"/>
                <a:cs typeface="Arial" panose="020B0604020202020204" pitchFamily="34" charset="0"/>
              </a:rPr>
              <a:t>y 96 Hz</a:t>
            </a:r>
          </a:p>
        </p:txBody>
      </p:sp>
      <p:sp>
        <p:nvSpPr>
          <p:cNvPr id="8" name="Rectángulo 7"/>
          <p:cNvSpPr/>
          <p:nvPr/>
        </p:nvSpPr>
        <p:spPr>
          <a:xfrm>
            <a:off x="242455" y="3258555"/>
            <a:ext cx="5805054" cy="1046440"/>
          </a:xfrm>
          <a:prstGeom prst="rect">
            <a:avLst/>
          </a:prstGeom>
          <a:solidFill>
            <a:schemeClr val="bg2"/>
          </a:solidFill>
          <a:ln>
            <a:solidFill>
              <a:srgbClr val="7030A0"/>
            </a:solidFill>
          </a:ln>
        </p:spPr>
        <p:txBody>
          <a:bodyPr wrap="square">
            <a:spAutoFit/>
          </a:bodyPr>
          <a:lstStyle/>
          <a:p>
            <a:pPr algn="just">
              <a:spcAft>
                <a:spcPts val="0"/>
              </a:spcAft>
            </a:pPr>
            <a:r>
              <a:rPr lang="es-ES_tradnl" sz="1600" b="1" i="1" dirty="0" smtClean="0">
                <a:solidFill>
                  <a:srgbClr val="FF0000"/>
                </a:solidFill>
                <a:latin typeface="Arial" panose="020B0604020202020204" pitchFamily="34" charset="0"/>
                <a:ea typeface="Times New Roman" panose="02020603050405020304" pitchFamily="18" charset="0"/>
              </a:rPr>
              <a:t>3. </a:t>
            </a:r>
            <a:r>
              <a:rPr lang="es-ES_tradnl" sz="1600" b="1" dirty="0" smtClean="0">
                <a:latin typeface="Arial" panose="020B0604020202020204" pitchFamily="34" charset="0"/>
                <a:ea typeface="Times New Roman" panose="02020603050405020304" pitchFamily="18" charset="0"/>
              </a:rPr>
              <a:t>La </a:t>
            </a:r>
            <a:r>
              <a:rPr lang="es-ES_tradnl" sz="1600" b="1" dirty="0">
                <a:latin typeface="Arial" panose="020B0604020202020204" pitchFamily="34" charset="0"/>
                <a:ea typeface="Times New Roman" panose="02020603050405020304" pitchFamily="18" charset="0"/>
              </a:rPr>
              <a:t>intensidad física de un sonido que tiene una intensidad auditiva igual a 58 </a:t>
            </a:r>
            <a:r>
              <a:rPr lang="es-ES_tradnl" sz="1600" b="1" dirty="0" err="1">
                <a:latin typeface="Arial" panose="020B0604020202020204" pitchFamily="34" charset="0"/>
                <a:ea typeface="Times New Roman" panose="02020603050405020304" pitchFamily="18" charset="0"/>
              </a:rPr>
              <a:t>db</a:t>
            </a:r>
            <a:r>
              <a:rPr lang="es-ES_tradnl" sz="1600" b="1" dirty="0">
                <a:latin typeface="Arial" panose="020B0604020202020204" pitchFamily="34" charset="0"/>
                <a:ea typeface="Times New Roman" panose="02020603050405020304" pitchFamily="18" charset="0"/>
              </a:rPr>
              <a:t> es:</a:t>
            </a:r>
            <a:endParaRPr lang="es-CO" sz="1600" b="1" dirty="0">
              <a:latin typeface="Times New Roman" panose="02020603050405020304" pitchFamily="18" charset="0"/>
              <a:ea typeface="Times New Roman" panose="02020603050405020304" pitchFamily="18" charset="0"/>
            </a:endParaRPr>
          </a:p>
          <a:p>
            <a:pPr algn="just">
              <a:spcAft>
                <a:spcPts val="0"/>
              </a:spcAft>
            </a:pPr>
            <a:r>
              <a:rPr lang="es-CO" sz="1600" b="1" dirty="0">
                <a:latin typeface="Arial" panose="020B0604020202020204" pitchFamily="34" charset="0"/>
                <a:ea typeface="Times New Roman" panose="02020603050405020304" pitchFamily="18" charset="0"/>
              </a:rPr>
              <a:t> </a:t>
            </a:r>
            <a:r>
              <a:rPr lang="en-GB" sz="1600" b="1" dirty="0" smtClean="0">
                <a:latin typeface="Arial" panose="020B0604020202020204" pitchFamily="34" charset="0"/>
                <a:ea typeface="Times New Roman" panose="02020603050405020304" pitchFamily="18" charset="0"/>
              </a:rPr>
              <a:t>A</a:t>
            </a:r>
            <a:r>
              <a:rPr lang="en-GB" sz="1400" b="1" dirty="0">
                <a:latin typeface="Arial" panose="020B0604020202020204" pitchFamily="34" charset="0"/>
                <a:ea typeface="Times New Roman" panose="02020603050405020304" pitchFamily="18" charset="0"/>
              </a:rPr>
              <a:t>. 6,3 x10</a:t>
            </a:r>
            <a:r>
              <a:rPr lang="en-GB" sz="1400" b="1" baseline="30000" dirty="0">
                <a:latin typeface="Arial" panose="020B0604020202020204" pitchFamily="34" charset="0"/>
                <a:ea typeface="Times New Roman" panose="02020603050405020304" pitchFamily="18" charset="0"/>
              </a:rPr>
              <a:t>-7</a:t>
            </a:r>
            <a:r>
              <a:rPr lang="en-GB" sz="1400" b="1" dirty="0">
                <a:latin typeface="Arial" panose="020B0604020202020204" pitchFamily="34" charset="0"/>
                <a:ea typeface="Times New Roman" panose="02020603050405020304" pitchFamily="18" charset="0"/>
              </a:rPr>
              <a:t> w/m</a:t>
            </a:r>
            <a:r>
              <a:rPr lang="en-GB" sz="1400" b="1" baseline="30000" dirty="0">
                <a:latin typeface="Arial" panose="020B0604020202020204" pitchFamily="34" charset="0"/>
                <a:ea typeface="Times New Roman" panose="02020603050405020304" pitchFamily="18" charset="0"/>
              </a:rPr>
              <a:t>2</a:t>
            </a:r>
            <a:r>
              <a:rPr lang="en-GB" sz="1400" b="1" dirty="0">
                <a:latin typeface="Arial" panose="020B0604020202020204" pitchFamily="34" charset="0"/>
                <a:ea typeface="Times New Roman" panose="02020603050405020304" pitchFamily="18" charset="0"/>
              </a:rPr>
              <a:t>  </a:t>
            </a:r>
            <a:r>
              <a:rPr lang="en-GB" sz="1400" b="1" dirty="0" smtClean="0">
                <a:latin typeface="Arial" panose="020B0604020202020204" pitchFamily="34" charset="0"/>
                <a:ea typeface="Times New Roman" panose="02020603050405020304" pitchFamily="18" charset="0"/>
              </a:rPr>
              <a:t>B.4,5 </a:t>
            </a:r>
            <a:r>
              <a:rPr lang="en-GB" sz="1400" b="1" dirty="0">
                <a:latin typeface="Arial" panose="020B0604020202020204" pitchFamily="34" charset="0"/>
                <a:ea typeface="Times New Roman" panose="02020603050405020304" pitchFamily="18" charset="0"/>
              </a:rPr>
              <a:t>x10</a:t>
            </a:r>
            <a:r>
              <a:rPr lang="en-GB" sz="1400" b="1" baseline="30000" dirty="0">
                <a:latin typeface="Arial" panose="020B0604020202020204" pitchFamily="34" charset="0"/>
                <a:ea typeface="Times New Roman" panose="02020603050405020304" pitchFamily="18" charset="0"/>
              </a:rPr>
              <a:t>-5 </a:t>
            </a:r>
            <a:r>
              <a:rPr lang="en-GB" sz="1400" b="1" dirty="0">
                <a:latin typeface="Arial" panose="020B0604020202020204" pitchFamily="34" charset="0"/>
                <a:ea typeface="Times New Roman" panose="02020603050405020304" pitchFamily="18" charset="0"/>
              </a:rPr>
              <a:t>w/m</a:t>
            </a:r>
            <a:r>
              <a:rPr lang="en-GB" sz="1400" b="1" baseline="30000" dirty="0">
                <a:latin typeface="Arial" panose="020B0604020202020204" pitchFamily="34" charset="0"/>
                <a:ea typeface="Times New Roman" panose="02020603050405020304" pitchFamily="18" charset="0"/>
              </a:rPr>
              <a:t>2  </a:t>
            </a:r>
            <a:r>
              <a:rPr lang="en-GB" sz="1400" b="1" baseline="30000" dirty="0" smtClean="0">
                <a:latin typeface="Arial" panose="020B0604020202020204" pitchFamily="34" charset="0"/>
                <a:ea typeface="Times New Roman" panose="02020603050405020304" pitchFamily="18" charset="0"/>
              </a:rPr>
              <a:t>  </a:t>
            </a:r>
            <a:r>
              <a:rPr lang="en-GB" sz="1400" b="1" dirty="0" smtClean="0">
                <a:latin typeface="Arial" panose="020B0604020202020204" pitchFamily="34" charset="0"/>
                <a:ea typeface="Times New Roman" panose="02020603050405020304" pitchFamily="18" charset="0"/>
              </a:rPr>
              <a:t>C</a:t>
            </a:r>
            <a:r>
              <a:rPr lang="en-GB" sz="1400" b="1" dirty="0">
                <a:latin typeface="Arial" panose="020B0604020202020204" pitchFamily="34" charset="0"/>
                <a:ea typeface="Times New Roman" panose="02020603050405020304" pitchFamily="18" charset="0"/>
              </a:rPr>
              <a:t>. 3,2 x10</a:t>
            </a:r>
            <a:r>
              <a:rPr lang="en-GB" sz="1400" b="1" baseline="30000" dirty="0">
                <a:latin typeface="Arial" panose="020B0604020202020204" pitchFamily="34" charset="0"/>
                <a:ea typeface="Times New Roman" panose="02020603050405020304" pitchFamily="18" charset="0"/>
              </a:rPr>
              <a:t>-6</a:t>
            </a:r>
            <a:r>
              <a:rPr lang="en-GB" sz="1400" b="1" dirty="0">
                <a:latin typeface="Arial" panose="020B0604020202020204" pitchFamily="34" charset="0"/>
                <a:ea typeface="Times New Roman" panose="02020603050405020304" pitchFamily="18" charset="0"/>
              </a:rPr>
              <a:t> w/m</a:t>
            </a:r>
            <a:r>
              <a:rPr lang="en-GB" sz="1400" b="1" baseline="30000" dirty="0">
                <a:latin typeface="Arial" panose="020B0604020202020204" pitchFamily="34" charset="0"/>
                <a:ea typeface="Times New Roman" panose="02020603050405020304" pitchFamily="18" charset="0"/>
              </a:rPr>
              <a:t>2   </a:t>
            </a:r>
            <a:r>
              <a:rPr lang="en-GB" sz="1400" b="1" dirty="0">
                <a:latin typeface="Arial" panose="020B0604020202020204" pitchFamily="34" charset="0"/>
                <a:ea typeface="Times New Roman" panose="02020603050405020304" pitchFamily="18" charset="0"/>
              </a:rPr>
              <a:t> </a:t>
            </a:r>
            <a:r>
              <a:rPr lang="en-GB" sz="1400" b="1" dirty="0" smtClean="0">
                <a:latin typeface="Arial" panose="020B0604020202020204" pitchFamily="34" charset="0"/>
                <a:ea typeface="Times New Roman" panose="02020603050405020304" pitchFamily="18" charset="0"/>
              </a:rPr>
              <a:t> D</a:t>
            </a:r>
            <a:r>
              <a:rPr lang="en-GB" sz="1400" b="1" dirty="0">
                <a:latin typeface="Arial" panose="020B0604020202020204" pitchFamily="34" charset="0"/>
                <a:ea typeface="Times New Roman" panose="02020603050405020304" pitchFamily="18" charset="0"/>
              </a:rPr>
              <a:t>. 10,6x10</a:t>
            </a:r>
            <a:r>
              <a:rPr lang="en-GB" sz="1400" b="1" baseline="30000" dirty="0">
                <a:latin typeface="Arial" panose="020B0604020202020204" pitchFamily="34" charset="0"/>
                <a:ea typeface="Times New Roman" panose="02020603050405020304" pitchFamily="18" charset="0"/>
              </a:rPr>
              <a:t>-4</a:t>
            </a:r>
            <a:r>
              <a:rPr lang="en-GB" sz="1400" b="1" dirty="0">
                <a:latin typeface="Arial" panose="020B0604020202020204" pitchFamily="34" charset="0"/>
                <a:ea typeface="Times New Roman" panose="02020603050405020304" pitchFamily="18" charset="0"/>
              </a:rPr>
              <a:t> w/m</a:t>
            </a:r>
            <a:r>
              <a:rPr lang="en-GB" sz="1400" b="1" baseline="30000" dirty="0">
                <a:latin typeface="Arial" panose="020B0604020202020204" pitchFamily="34" charset="0"/>
                <a:ea typeface="Times New Roman" panose="02020603050405020304" pitchFamily="18" charset="0"/>
              </a:rPr>
              <a:t>2</a:t>
            </a:r>
            <a:endParaRPr lang="es-CO" sz="1400" b="1" dirty="0">
              <a:effectLst/>
              <a:latin typeface="Times New Roman" panose="02020603050405020304" pitchFamily="18" charset="0"/>
              <a:ea typeface="Times New Roman" panose="02020603050405020304" pitchFamily="18" charset="0"/>
            </a:endParaRPr>
          </a:p>
        </p:txBody>
      </p:sp>
      <p:sp>
        <p:nvSpPr>
          <p:cNvPr id="9" name="Rectángulo 8"/>
          <p:cNvSpPr/>
          <p:nvPr/>
        </p:nvSpPr>
        <p:spPr>
          <a:xfrm>
            <a:off x="211282" y="4453826"/>
            <a:ext cx="5836227" cy="830997"/>
          </a:xfrm>
          <a:prstGeom prst="rect">
            <a:avLst/>
          </a:prstGeom>
          <a:solidFill>
            <a:schemeClr val="bg2"/>
          </a:solidFill>
          <a:ln>
            <a:solidFill>
              <a:srgbClr val="7030A0"/>
            </a:solidFill>
          </a:ln>
        </p:spPr>
        <p:txBody>
          <a:bodyPr wrap="square">
            <a:spAutoFit/>
          </a:bodyPr>
          <a:lstStyle/>
          <a:p>
            <a:pPr algn="just">
              <a:spcAft>
                <a:spcPts val="0"/>
              </a:spcAft>
            </a:pPr>
            <a:r>
              <a:rPr lang="es-ES_tradnl" sz="1600" b="1" i="1" dirty="0" smtClean="0">
                <a:solidFill>
                  <a:srgbClr val="FF0000"/>
                </a:solidFill>
                <a:latin typeface="Arial" panose="020B0604020202020204" pitchFamily="34" charset="0"/>
                <a:ea typeface="Times New Roman" panose="02020603050405020304" pitchFamily="18" charset="0"/>
              </a:rPr>
              <a:t>4. </a:t>
            </a:r>
            <a:r>
              <a:rPr lang="es-ES_tradnl" sz="1600" b="1" dirty="0" smtClean="0">
                <a:latin typeface="Arial" panose="020B0604020202020204" pitchFamily="34" charset="0"/>
                <a:ea typeface="Times New Roman" panose="02020603050405020304" pitchFamily="18" charset="0"/>
              </a:rPr>
              <a:t>El </a:t>
            </a:r>
            <a:r>
              <a:rPr lang="es-ES_tradnl" sz="1600" b="1" dirty="0">
                <a:latin typeface="Arial" panose="020B0604020202020204" pitchFamily="34" charset="0"/>
                <a:ea typeface="Times New Roman" panose="02020603050405020304" pitchFamily="18" charset="0"/>
              </a:rPr>
              <a:t>nivel de intensidad de un sonido cuya intensidad física es 5x10</a:t>
            </a:r>
            <a:r>
              <a:rPr lang="es-ES_tradnl" sz="1600" b="1" baseline="30000" dirty="0">
                <a:latin typeface="Arial" panose="020B0604020202020204" pitchFamily="34" charset="0"/>
                <a:ea typeface="Times New Roman" panose="02020603050405020304" pitchFamily="18" charset="0"/>
              </a:rPr>
              <a:t>-6</a:t>
            </a:r>
            <a:r>
              <a:rPr lang="es-ES_tradnl" sz="1600" b="1" dirty="0">
                <a:latin typeface="Arial" panose="020B0604020202020204" pitchFamily="34" charset="0"/>
                <a:ea typeface="Times New Roman" panose="02020603050405020304" pitchFamily="18" charset="0"/>
              </a:rPr>
              <a:t> w/m</a:t>
            </a:r>
            <a:r>
              <a:rPr lang="es-ES_tradnl" sz="1600" b="1" baseline="30000" dirty="0">
                <a:latin typeface="Arial" panose="020B0604020202020204" pitchFamily="34" charset="0"/>
                <a:ea typeface="Times New Roman" panose="02020603050405020304" pitchFamily="18" charset="0"/>
              </a:rPr>
              <a:t>2</a:t>
            </a:r>
            <a:r>
              <a:rPr lang="es-ES_tradnl" sz="1600" b="1" dirty="0">
                <a:latin typeface="Arial" panose="020B0604020202020204" pitchFamily="34" charset="0"/>
                <a:ea typeface="Times New Roman" panose="02020603050405020304" pitchFamily="18" charset="0"/>
              </a:rPr>
              <a:t> es:</a:t>
            </a:r>
            <a:endParaRPr lang="es-CO" sz="1600" b="1" dirty="0">
              <a:latin typeface="Times New Roman" panose="02020603050405020304" pitchFamily="18" charset="0"/>
              <a:ea typeface="Times New Roman" panose="02020603050405020304" pitchFamily="18" charset="0"/>
            </a:endParaRPr>
          </a:p>
          <a:p>
            <a:pPr algn="just">
              <a:spcAft>
                <a:spcPts val="0"/>
              </a:spcAft>
            </a:pPr>
            <a:r>
              <a:rPr lang="es-CO" sz="1600" b="1" dirty="0">
                <a:latin typeface="Arial" panose="020B0604020202020204" pitchFamily="34" charset="0"/>
                <a:ea typeface="Times New Roman" panose="02020603050405020304" pitchFamily="18" charset="0"/>
              </a:rPr>
              <a:t>  </a:t>
            </a:r>
            <a:r>
              <a:rPr lang="en-GB" sz="1600" b="1" dirty="0">
                <a:latin typeface="Arial" panose="020B0604020202020204" pitchFamily="34" charset="0"/>
                <a:ea typeface="Times New Roman" panose="02020603050405020304" pitchFamily="18" charset="0"/>
              </a:rPr>
              <a:t>A.  32,5 </a:t>
            </a:r>
            <a:r>
              <a:rPr lang="en-GB" sz="1600" b="1" dirty="0" err="1">
                <a:latin typeface="Arial" panose="020B0604020202020204" pitchFamily="34" charset="0"/>
                <a:ea typeface="Times New Roman" panose="02020603050405020304" pitchFamily="18" charset="0"/>
              </a:rPr>
              <a:t>db</a:t>
            </a:r>
            <a:r>
              <a:rPr lang="en-GB" sz="1600" b="1" dirty="0">
                <a:latin typeface="Arial" panose="020B0604020202020204" pitchFamily="34" charset="0"/>
                <a:ea typeface="Times New Roman" panose="02020603050405020304" pitchFamily="18" charset="0"/>
              </a:rPr>
              <a:t>       </a:t>
            </a:r>
            <a:r>
              <a:rPr lang="en-GB" sz="1600" b="1" dirty="0" smtClean="0">
                <a:latin typeface="Arial" panose="020B0604020202020204" pitchFamily="34" charset="0"/>
                <a:ea typeface="Times New Roman" panose="02020603050405020304" pitchFamily="18" charset="0"/>
              </a:rPr>
              <a:t>B</a:t>
            </a:r>
            <a:r>
              <a:rPr lang="en-GB" sz="1600" b="1" dirty="0">
                <a:latin typeface="Arial" panose="020B0604020202020204" pitchFamily="34" charset="0"/>
                <a:ea typeface="Times New Roman" panose="02020603050405020304" pitchFamily="18" charset="0"/>
              </a:rPr>
              <a:t>.  </a:t>
            </a:r>
            <a:r>
              <a:rPr lang="en-US" sz="1600" b="1" dirty="0">
                <a:latin typeface="Arial" panose="020B0604020202020204" pitchFamily="34" charset="0"/>
                <a:ea typeface="Times New Roman" panose="02020603050405020304" pitchFamily="18" charset="0"/>
              </a:rPr>
              <a:t>16,8 </a:t>
            </a:r>
            <a:r>
              <a:rPr lang="en-US" sz="1600" b="1" dirty="0" err="1">
                <a:latin typeface="Arial" panose="020B0604020202020204" pitchFamily="34" charset="0"/>
                <a:ea typeface="Times New Roman" panose="02020603050405020304" pitchFamily="18" charset="0"/>
              </a:rPr>
              <a:t>db</a:t>
            </a:r>
            <a:r>
              <a:rPr lang="en-US" sz="1600" b="1" dirty="0">
                <a:latin typeface="Arial" panose="020B0604020202020204" pitchFamily="34" charset="0"/>
                <a:ea typeface="Times New Roman" panose="02020603050405020304" pitchFamily="18" charset="0"/>
              </a:rPr>
              <a:t>         </a:t>
            </a:r>
            <a:r>
              <a:rPr lang="en-US" sz="1600" b="1" dirty="0" smtClean="0">
                <a:latin typeface="Arial" panose="020B0604020202020204" pitchFamily="34" charset="0"/>
                <a:ea typeface="Times New Roman" panose="02020603050405020304" pitchFamily="18" charset="0"/>
              </a:rPr>
              <a:t>C</a:t>
            </a:r>
            <a:r>
              <a:rPr lang="en-US" sz="1600" b="1" dirty="0">
                <a:latin typeface="Arial" panose="020B0604020202020204" pitchFamily="34" charset="0"/>
                <a:ea typeface="Times New Roman" panose="02020603050405020304" pitchFamily="18" charset="0"/>
              </a:rPr>
              <a:t>. 66,9 </a:t>
            </a:r>
            <a:r>
              <a:rPr lang="en-US" sz="1600" b="1" dirty="0" err="1">
                <a:latin typeface="Arial" panose="020B0604020202020204" pitchFamily="34" charset="0"/>
                <a:ea typeface="Times New Roman" panose="02020603050405020304" pitchFamily="18" charset="0"/>
              </a:rPr>
              <a:t>db</a:t>
            </a:r>
            <a:r>
              <a:rPr lang="en-US" sz="1600" b="1" dirty="0">
                <a:latin typeface="Arial" panose="020B0604020202020204" pitchFamily="34" charset="0"/>
                <a:ea typeface="Times New Roman" panose="02020603050405020304" pitchFamily="18" charset="0"/>
              </a:rPr>
              <a:t>         </a:t>
            </a:r>
            <a:r>
              <a:rPr lang="en-US" sz="1600" b="1" dirty="0" smtClean="0">
                <a:latin typeface="Arial" panose="020B0604020202020204" pitchFamily="34" charset="0"/>
                <a:ea typeface="Times New Roman" panose="02020603050405020304" pitchFamily="18" charset="0"/>
              </a:rPr>
              <a:t>D</a:t>
            </a:r>
            <a:r>
              <a:rPr lang="en-US" sz="1600" b="1" dirty="0">
                <a:latin typeface="Arial" panose="020B0604020202020204" pitchFamily="34" charset="0"/>
                <a:ea typeface="Times New Roman" panose="02020603050405020304" pitchFamily="18" charset="0"/>
              </a:rPr>
              <a:t>. 47,5 </a:t>
            </a:r>
            <a:r>
              <a:rPr lang="en-US" sz="1600" b="1" dirty="0" err="1">
                <a:latin typeface="Arial" panose="020B0604020202020204" pitchFamily="34" charset="0"/>
                <a:ea typeface="Times New Roman" panose="02020603050405020304" pitchFamily="18" charset="0"/>
              </a:rPr>
              <a:t>db</a:t>
            </a:r>
            <a:endParaRPr lang="es-CO" sz="1600" b="1" dirty="0">
              <a:effectLst/>
              <a:latin typeface="Times New Roman" panose="02020603050405020304" pitchFamily="18" charset="0"/>
              <a:ea typeface="Times New Roman" panose="02020603050405020304" pitchFamily="18" charset="0"/>
            </a:endParaRPr>
          </a:p>
        </p:txBody>
      </p:sp>
      <p:sp>
        <p:nvSpPr>
          <p:cNvPr id="11" name="Rectángulo 10"/>
          <p:cNvSpPr/>
          <p:nvPr/>
        </p:nvSpPr>
        <p:spPr>
          <a:xfrm>
            <a:off x="242455" y="5679875"/>
            <a:ext cx="5805054" cy="1077218"/>
          </a:xfrm>
          <a:prstGeom prst="rect">
            <a:avLst/>
          </a:prstGeom>
          <a:solidFill>
            <a:schemeClr val="bg2"/>
          </a:solidFill>
          <a:ln>
            <a:solidFill>
              <a:srgbClr val="7030A0"/>
            </a:solidFill>
          </a:ln>
        </p:spPr>
        <p:txBody>
          <a:bodyPr wrap="square">
            <a:spAutoFit/>
          </a:bodyPr>
          <a:lstStyle/>
          <a:p>
            <a:r>
              <a:rPr lang="es-CO" sz="1600" b="1" i="1" dirty="0" smtClean="0">
                <a:solidFill>
                  <a:srgbClr val="FF0000"/>
                </a:solidFill>
              </a:rPr>
              <a:t>5. </a:t>
            </a:r>
            <a:r>
              <a:rPr lang="es-CO" sz="1600" b="1" dirty="0" smtClean="0"/>
              <a:t>La </a:t>
            </a:r>
            <a:r>
              <a:rPr lang="es-CO" sz="1600" b="1" dirty="0"/>
              <a:t>longitud de onda de un sonido cuya frecuencia es de 120 s-1 si se propaga en el aire a la temperatura de 32ºC es:</a:t>
            </a:r>
          </a:p>
          <a:p>
            <a:r>
              <a:rPr lang="es-CO" sz="1600" b="1" dirty="0"/>
              <a:t>   A. 5,2 m           </a:t>
            </a:r>
            <a:r>
              <a:rPr lang="es-CO" sz="1600" b="1" dirty="0" smtClean="0"/>
              <a:t>B</a:t>
            </a:r>
            <a:r>
              <a:rPr lang="es-CO" sz="1600" b="1" dirty="0"/>
              <a:t>. 1,8 m             </a:t>
            </a:r>
            <a:r>
              <a:rPr lang="es-CO" sz="1600" b="1" dirty="0" smtClean="0"/>
              <a:t>C</a:t>
            </a:r>
            <a:r>
              <a:rPr lang="es-CO" sz="1600" b="1" dirty="0"/>
              <a:t>. 2,9 m              </a:t>
            </a:r>
            <a:r>
              <a:rPr lang="es-CO" sz="1600" b="1" dirty="0" smtClean="0"/>
              <a:t>D</a:t>
            </a:r>
            <a:r>
              <a:rPr lang="es-CO" sz="1600" b="1" dirty="0"/>
              <a:t>. 4,1 m</a:t>
            </a:r>
          </a:p>
        </p:txBody>
      </p:sp>
      <p:sp>
        <p:nvSpPr>
          <p:cNvPr id="12" name="Rectángulo 11"/>
          <p:cNvSpPr/>
          <p:nvPr/>
        </p:nvSpPr>
        <p:spPr>
          <a:xfrm>
            <a:off x="6432697" y="591016"/>
            <a:ext cx="5593853" cy="1077218"/>
          </a:xfrm>
          <a:prstGeom prst="rect">
            <a:avLst/>
          </a:prstGeom>
          <a:solidFill>
            <a:schemeClr val="bg2"/>
          </a:solidFill>
          <a:ln>
            <a:solidFill>
              <a:srgbClr val="7030A0"/>
            </a:solidFill>
          </a:ln>
        </p:spPr>
        <p:txBody>
          <a:bodyPr wrap="square">
            <a:spAutoFit/>
          </a:bodyPr>
          <a:lstStyle/>
          <a:p>
            <a:pPr algn="just">
              <a:spcAft>
                <a:spcPts val="0"/>
              </a:spcAft>
            </a:pPr>
            <a:r>
              <a:rPr lang="es-ES_tradnl" sz="1600" b="1" i="1" dirty="0" smtClean="0">
                <a:solidFill>
                  <a:srgbClr val="FF0000"/>
                </a:solidFill>
                <a:latin typeface="Arial" panose="020B0604020202020204" pitchFamily="34" charset="0"/>
                <a:ea typeface="Times New Roman" panose="02020603050405020304" pitchFamily="18" charset="0"/>
              </a:rPr>
              <a:t>6. </a:t>
            </a:r>
            <a:r>
              <a:rPr lang="es-ES_tradnl" sz="1600" dirty="0" smtClean="0">
                <a:latin typeface="Arial" panose="020B0604020202020204" pitchFamily="34" charset="0"/>
                <a:ea typeface="Times New Roman" panose="02020603050405020304" pitchFamily="18" charset="0"/>
              </a:rPr>
              <a:t>La </a:t>
            </a:r>
            <a:r>
              <a:rPr lang="es-ES_tradnl" sz="1600" dirty="0">
                <a:latin typeface="Arial" panose="020B0604020202020204" pitchFamily="34" charset="0"/>
                <a:ea typeface="Times New Roman" panose="02020603050405020304" pitchFamily="18" charset="0"/>
              </a:rPr>
              <a:t>intensidad de un sonido es el doble de la intensidad del sonido mínimo audible por el hombre. Su nivel de intensidad  en decibeles es:</a:t>
            </a:r>
            <a:endParaRPr lang="es-CO" sz="1600" dirty="0">
              <a:latin typeface="Times New Roman" panose="02020603050405020304" pitchFamily="18" charset="0"/>
              <a:ea typeface="Times New Roman" panose="02020603050405020304" pitchFamily="18" charset="0"/>
            </a:endParaRPr>
          </a:p>
          <a:p>
            <a:pPr algn="just">
              <a:spcAft>
                <a:spcPts val="0"/>
              </a:spcAft>
            </a:pPr>
            <a:r>
              <a:rPr lang="es-CO" sz="1600" dirty="0">
                <a:latin typeface="Arial" panose="020B0604020202020204" pitchFamily="34" charset="0"/>
                <a:ea typeface="Times New Roman" panose="02020603050405020304" pitchFamily="18" charset="0"/>
              </a:rPr>
              <a:t>   A.  4db          </a:t>
            </a:r>
            <a:r>
              <a:rPr lang="es-CO" sz="1600" dirty="0" smtClean="0">
                <a:latin typeface="Arial" panose="020B0604020202020204" pitchFamily="34" charset="0"/>
                <a:ea typeface="Times New Roman" panose="02020603050405020304" pitchFamily="18" charset="0"/>
              </a:rPr>
              <a:t>B</a:t>
            </a:r>
            <a:r>
              <a:rPr lang="es-CO" sz="1600" dirty="0">
                <a:latin typeface="Arial" panose="020B0604020202020204" pitchFamily="34" charset="0"/>
                <a:ea typeface="Times New Roman" panose="02020603050405020304" pitchFamily="18" charset="0"/>
              </a:rPr>
              <a:t>.  3db            </a:t>
            </a:r>
            <a:r>
              <a:rPr lang="es-CO" sz="1600" dirty="0" smtClean="0">
                <a:latin typeface="Arial" panose="020B0604020202020204" pitchFamily="34" charset="0"/>
                <a:ea typeface="Times New Roman" panose="02020603050405020304" pitchFamily="18" charset="0"/>
              </a:rPr>
              <a:t>C</a:t>
            </a:r>
            <a:r>
              <a:rPr lang="es-CO" sz="1600" dirty="0">
                <a:latin typeface="Arial" panose="020B0604020202020204" pitchFamily="34" charset="0"/>
                <a:ea typeface="Times New Roman" panose="02020603050405020304" pitchFamily="18" charset="0"/>
              </a:rPr>
              <a:t>. 6db                   </a:t>
            </a:r>
            <a:r>
              <a:rPr lang="es-CO" sz="1600" dirty="0" smtClean="0">
                <a:latin typeface="Arial" panose="020B0604020202020204" pitchFamily="34" charset="0"/>
                <a:ea typeface="Times New Roman" panose="02020603050405020304" pitchFamily="18" charset="0"/>
              </a:rPr>
              <a:t>D</a:t>
            </a:r>
            <a:r>
              <a:rPr lang="es-CO" sz="1600" dirty="0">
                <a:latin typeface="Arial" panose="020B0604020202020204" pitchFamily="34" charset="0"/>
                <a:ea typeface="Times New Roman" panose="02020603050405020304" pitchFamily="18" charset="0"/>
              </a:rPr>
              <a:t>. 4db</a:t>
            </a:r>
            <a:endParaRPr lang="es-CO" sz="1600" dirty="0">
              <a:effectLst/>
              <a:latin typeface="Times New Roman" panose="02020603050405020304" pitchFamily="18" charset="0"/>
              <a:ea typeface="Times New Roman" panose="02020603050405020304" pitchFamily="18" charset="0"/>
            </a:endParaRPr>
          </a:p>
        </p:txBody>
      </p:sp>
      <p:sp>
        <p:nvSpPr>
          <p:cNvPr id="13" name="Rectángulo 12"/>
          <p:cNvSpPr/>
          <p:nvPr/>
        </p:nvSpPr>
        <p:spPr>
          <a:xfrm>
            <a:off x="6507126" y="1960621"/>
            <a:ext cx="5519424" cy="1077218"/>
          </a:xfrm>
          <a:prstGeom prst="rect">
            <a:avLst/>
          </a:prstGeom>
          <a:solidFill>
            <a:schemeClr val="bg2"/>
          </a:solidFill>
          <a:ln>
            <a:solidFill>
              <a:srgbClr val="7030A0"/>
            </a:solidFill>
          </a:ln>
        </p:spPr>
        <p:txBody>
          <a:bodyPr wrap="square">
            <a:spAutoFit/>
          </a:bodyPr>
          <a:lstStyle/>
          <a:p>
            <a:pPr algn="just">
              <a:spcAft>
                <a:spcPts val="0"/>
              </a:spcAft>
            </a:pPr>
            <a:r>
              <a:rPr lang="es-ES_tradnl" sz="1600" b="1" i="1" dirty="0" smtClean="0">
                <a:solidFill>
                  <a:srgbClr val="FF0000"/>
                </a:solidFill>
                <a:latin typeface="Arial" panose="020B0604020202020204" pitchFamily="34" charset="0"/>
                <a:ea typeface="Times New Roman" panose="02020603050405020304" pitchFamily="18" charset="0"/>
              </a:rPr>
              <a:t>7. </a:t>
            </a:r>
            <a:r>
              <a:rPr lang="es-ES_tradnl" sz="1600" b="1" dirty="0" smtClean="0">
                <a:latin typeface="Arial" panose="020B0604020202020204" pitchFamily="34" charset="0"/>
                <a:ea typeface="Times New Roman" panose="02020603050405020304" pitchFamily="18" charset="0"/>
              </a:rPr>
              <a:t>La </a:t>
            </a:r>
            <a:r>
              <a:rPr lang="es-ES_tradnl" sz="1600" b="1" dirty="0">
                <a:latin typeface="Arial" panose="020B0604020202020204" pitchFamily="34" charset="0"/>
                <a:ea typeface="Times New Roman" panose="02020603050405020304" pitchFamily="18" charset="0"/>
              </a:rPr>
              <a:t>intensidad física de un sonido que tiene una intensidad auditiva igual a 35 </a:t>
            </a:r>
            <a:r>
              <a:rPr lang="es-ES_tradnl" sz="1600" b="1" dirty="0" err="1">
                <a:latin typeface="Arial" panose="020B0604020202020204" pitchFamily="34" charset="0"/>
                <a:ea typeface="Times New Roman" panose="02020603050405020304" pitchFamily="18" charset="0"/>
              </a:rPr>
              <a:t>db</a:t>
            </a:r>
            <a:r>
              <a:rPr lang="es-ES_tradnl" sz="1600" b="1" dirty="0">
                <a:latin typeface="Arial" panose="020B0604020202020204" pitchFamily="34" charset="0"/>
                <a:ea typeface="Times New Roman" panose="02020603050405020304" pitchFamily="18" charset="0"/>
              </a:rPr>
              <a:t> es:</a:t>
            </a:r>
            <a:endParaRPr lang="es-CO" sz="1600" b="1" dirty="0">
              <a:latin typeface="Times New Roman" panose="02020603050405020304" pitchFamily="18" charset="0"/>
              <a:ea typeface="Times New Roman" panose="02020603050405020304" pitchFamily="18" charset="0"/>
            </a:endParaRPr>
          </a:p>
          <a:p>
            <a:r>
              <a:rPr lang="es-ES_tradnl" sz="1600" b="1" dirty="0">
                <a:latin typeface="Arial" panose="020B0604020202020204" pitchFamily="34" charset="0"/>
                <a:ea typeface="Times New Roman" panose="02020603050405020304" pitchFamily="18" charset="0"/>
              </a:rPr>
              <a:t>  </a:t>
            </a:r>
            <a:r>
              <a:rPr lang="en-GB" sz="1400" b="1" dirty="0">
                <a:latin typeface="Arial" panose="020B0604020202020204" pitchFamily="34" charset="0"/>
                <a:ea typeface="Times New Roman" panose="02020603050405020304" pitchFamily="18" charset="0"/>
              </a:rPr>
              <a:t>A. 5,32 x10</a:t>
            </a:r>
            <a:r>
              <a:rPr lang="en-GB" sz="1400" b="1" baseline="30000" dirty="0">
                <a:latin typeface="Arial" panose="020B0604020202020204" pitchFamily="34" charset="0"/>
                <a:ea typeface="Times New Roman" panose="02020603050405020304" pitchFamily="18" charset="0"/>
              </a:rPr>
              <a:t>-10 </a:t>
            </a:r>
            <a:r>
              <a:rPr lang="en-GB" sz="1400" b="1" dirty="0">
                <a:latin typeface="Arial" panose="020B0604020202020204" pitchFamily="34" charset="0"/>
                <a:ea typeface="Times New Roman" panose="02020603050405020304" pitchFamily="18" charset="0"/>
              </a:rPr>
              <a:t>W/m</a:t>
            </a:r>
            <a:r>
              <a:rPr lang="en-GB" sz="1400" b="1" baseline="30000" dirty="0">
                <a:latin typeface="Arial" panose="020B0604020202020204" pitchFamily="34" charset="0"/>
                <a:ea typeface="Times New Roman" panose="02020603050405020304" pitchFamily="18" charset="0"/>
              </a:rPr>
              <a:t>2</a:t>
            </a:r>
            <a:r>
              <a:rPr lang="en-GB" sz="1400" b="1" dirty="0">
                <a:latin typeface="Arial" panose="020B0604020202020204" pitchFamily="34" charset="0"/>
                <a:ea typeface="Times New Roman" panose="02020603050405020304" pitchFamily="18" charset="0"/>
              </a:rPr>
              <a:t>     </a:t>
            </a:r>
            <a:r>
              <a:rPr lang="en-GB" sz="1400" b="1" dirty="0" smtClean="0">
                <a:latin typeface="Arial" panose="020B0604020202020204" pitchFamily="34" charset="0"/>
                <a:ea typeface="Times New Roman" panose="02020603050405020304" pitchFamily="18" charset="0"/>
              </a:rPr>
              <a:t>                    B</a:t>
            </a:r>
            <a:r>
              <a:rPr lang="en-GB" sz="1400" b="1" dirty="0">
                <a:latin typeface="Arial" panose="020B0604020202020204" pitchFamily="34" charset="0"/>
                <a:ea typeface="Times New Roman" panose="02020603050405020304" pitchFamily="18" charset="0"/>
              </a:rPr>
              <a:t>. 3,5 x10</a:t>
            </a:r>
            <a:r>
              <a:rPr lang="en-GB" sz="1400" b="1" baseline="30000" dirty="0">
                <a:latin typeface="Arial" panose="020B0604020202020204" pitchFamily="34" charset="0"/>
                <a:ea typeface="Times New Roman" panose="02020603050405020304" pitchFamily="18" charset="0"/>
              </a:rPr>
              <a:t>-7 </a:t>
            </a:r>
            <a:r>
              <a:rPr lang="en-GB" sz="1400" b="1" dirty="0">
                <a:latin typeface="Arial" panose="020B0604020202020204" pitchFamily="34" charset="0"/>
                <a:ea typeface="Times New Roman" panose="02020603050405020304" pitchFamily="18" charset="0"/>
              </a:rPr>
              <a:t>W/m</a:t>
            </a:r>
            <a:r>
              <a:rPr lang="en-GB" sz="1400" b="1" baseline="30000" dirty="0">
                <a:latin typeface="Arial" panose="020B0604020202020204" pitchFamily="34" charset="0"/>
                <a:ea typeface="Times New Roman" panose="02020603050405020304" pitchFamily="18" charset="0"/>
              </a:rPr>
              <a:t>2</a:t>
            </a:r>
            <a:r>
              <a:rPr lang="en-GB" sz="1400" b="1" dirty="0">
                <a:latin typeface="Arial" panose="020B0604020202020204" pitchFamily="34" charset="0"/>
                <a:ea typeface="Times New Roman" panose="02020603050405020304" pitchFamily="18" charset="0"/>
              </a:rPr>
              <a:t>   </a:t>
            </a:r>
            <a:endParaRPr lang="en-GB" sz="1400" b="1" dirty="0" smtClean="0">
              <a:latin typeface="Arial" panose="020B0604020202020204" pitchFamily="34" charset="0"/>
              <a:ea typeface="Times New Roman" panose="02020603050405020304" pitchFamily="18" charset="0"/>
            </a:endParaRPr>
          </a:p>
          <a:p>
            <a:r>
              <a:rPr lang="en-GB" sz="1400" b="1" dirty="0" smtClean="0">
                <a:latin typeface="Arial" panose="020B0604020202020204" pitchFamily="34" charset="0"/>
                <a:ea typeface="Times New Roman" panose="02020603050405020304" pitchFamily="18" charset="0"/>
              </a:rPr>
              <a:t>  C</a:t>
            </a:r>
            <a:r>
              <a:rPr lang="en-GB" sz="1400" b="1" dirty="0">
                <a:latin typeface="Arial" panose="020B0604020202020204" pitchFamily="34" charset="0"/>
                <a:ea typeface="Times New Roman" panose="02020603050405020304" pitchFamily="18" charset="0"/>
              </a:rPr>
              <a:t>. 3,16 x10</a:t>
            </a:r>
            <a:r>
              <a:rPr lang="en-GB" sz="1400" b="1" baseline="30000" dirty="0">
                <a:latin typeface="Arial" panose="020B0604020202020204" pitchFamily="34" charset="0"/>
                <a:ea typeface="Times New Roman" panose="02020603050405020304" pitchFamily="18" charset="0"/>
              </a:rPr>
              <a:t>-9 </a:t>
            </a:r>
            <a:r>
              <a:rPr lang="en-GB" sz="1400" b="1" dirty="0">
                <a:latin typeface="Arial" panose="020B0604020202020204" pitchFamily="34" charset="0"/>
                <a:ea typeface="Times New Roman" panose="02020603050405020304" pitchFamily="18" charset="0"/>
              </a:rPr>
              <a:t>W/m</a:t>
            </a:r>
            <a:r>
              <a:rPr lang="en-GB" sz="1400" b="1" baseline="30000" dirty="0">
                <a:latin typeface="Arial" panose="020B0604020202020204" pitchFamily="34" charset="0"/>
                <a:ea typeface="Times New Roman" panose="02020603050405020304" pitchFamily="18" charset="0"/>
              </a:rPr>
              <a:t>2</a:t>
            </a:r>
            <a:r>
              <a:rPr lang="en-GB" sz="1400" b="1" dirty="0">
                <a:latin typeface="Arial" panose="020B0604020202020204" pitchFamily="34" charset="0"/>
                <a:ea typeface="Times New Roman" panose="02020603050405020304" pitchFamily="18" charset="0"/>
              </a:rPr>
              <a:t>      </a:t>
            </a:r>
            <a:r>
              <a:rPr lang="en-GB" sz="1400" b="1" dirty="0" smtClean="0">
                <a:latin typeface="Arial" panose="020B0604020202020204" pitchFamily="34" charset="0"/>
                <a:ea typeface="Times New Roman" panose="02020603050405020304" pitchFamily="18" charset="0"/>
              </a:rPr>
              <a:t>                     D</a:t>
            </a:r>
            <a:r>
              <a:rPr lang="en-GB" sz="1400" b="1" dirty="0">
                <a:latin typeface="Arial" panose="020B0604020202020204" pitchFamily="34" charset="0"/>
                <a:ea typeface="Times New Roman" panose="02020603050405020304" pitchFamily="18" charset="0"/>
              </a:rPr>
              <a:t>. 4,21 x10</a:t>
            </a:r>
            <a:r>
              <a:rPr lang="en-GB" sz="1400" b="1" baseline="30000" dirty="0">
                <a:latin typeface="Arial" panose="020B0604020202020204" pitchFamily="34" charset="0"/>
                <a:ea typeface="Times New Roman" panose="02020603050405020304" pitchFamily="18" charset="0"/>
              </a:rPr>
              <a:t>-10 </a:t>
            </a:r>
            <a:r>
              <a:rPr lang="en-GB" sz="1400" b="1" dirty="0">
                <a:latin typeface="Arial" panose="020B0604020202020204" pitchFamily="34" charset="0"/>
                <a:ea typeface="Times New Roman" panose="02020603050405020304" pitchFamily="18" charset="0"/>
              </a:rPr>
              <a:t>W/m</a:t>
            </a:r>
            <a:r>
              <a:rPr lang="en-GB" sz="1400" b="1" baseline="30000" dirty="0">
                <a:latin typeface="Arial" panose="020B0604020202020204" pitchFamily="34" charset="0"/>
                <a:ea typeface="Times New Roman" panose="02020603050405020304" pitchFamily="18" charset="0"/>
              </a:rPr>
              <a:t>2</a:t>
            </a:r>
            <a:r>
              <a:rPr lang="en-GB" sz="1400" b="1" dirty="0">
                <a:latin typeface="Arial" panose="020B0604020202020204" pitchFamily="34" charset="0"/>
                <a:ea typeface="Times New Roman" panose="02020603050405020304" pitchFamily="18" charset="0"/>
              </a:rPr>
              <a:t> </a:t>
            </a:r>
            <a:endParaRPr lang="es-CO" sz="1400" b="1" dirty="0"/>
          </a:p>
        </p:txBody>
      </p:sp>
      <p:sp>
        <p:nvSpPr>
          <p:cNvPr id="14" name="Rectángulo 13"/>
          <p:cNvSpPr/>
          <p:nvPr/>
        </p:nvSpPr>
        <p:spPr>
          <a:xfrm>
            <a:off x="6507126" y="3258555"/>
            <a:ext cx="5519424" cy="830997"/>
          </a:xfrm>
          <a:prstGeom prst="rect">
            <a:avLst/>
          </a:prstGeom>
          <a:solidFill>
            <a:schemeClr val="bg2"/>
          </a:solidFill>
          <a:ln>
            <a:solidFill>
              <a:srgbClr val="7030A0"/>
            </a:solidFill>
          </a:ln>
        </p:spPr>
        <p:txBody>
          <a:bodyPr wrap="square">
            <a:spAutoFit/>
          </a:bodyPr>
          <a:lstStyle/>
          <a:p>
            <a:r>
              <a:rPr lang="es-CO" sz="1600" b="1" i="1" dirty="0" smtClean="0">
                <a:solidFill>
                  <a:srgbClr val="FF0000"/>
                </a:solidFill>
              </a:rPr>
              <a:t>8.</a:t>
            </a:r>
            <a:r>
              <a:rPr lang="es-CO" sz="1600" dirty="0" smtClean="0"/>
              <a:t> </a:t>
            </a:r>
            <a:r>
              <a:rPr lang="es-CO" sz="1600" b="1" dirty="0" smtClean="0"/>
              <a:t>El </a:t>
            </a:r>
            <a:r>
              <a:rPr lang="es-CO" sz="1600" b="1" dirty="0"/>
              <a:t>tiempo que emplea el sonido en recorrer 3,5 Km en el aire a 22ºC es:</a:t>
            </a:r>
          </a:p>
          <a:p>
            <a:r>
              <a:rPr lang="es-CO" sz="1600" b="1" dirty="0"/>
              <a:t>   A.  4,8 s           </a:t>
            </a:r>
            <a:r>
              <a:rPr lang="es-CO" sz="1600" b="1" dirty="0" smtClean="0"/>
              <a:t> </a:t>
            </a:r>
            <a:r>
              <a:rPr lang="es-CO" sz="1600" b="1" dirty="0"/>
              <a:t>B. 10,14 s         </a:t>
            </a:r>
            <a:r>
              <a:rPr lang="es-CO" sz="1600" b="1" dirty="0" smtClean="0"/>
              <a:t>C</a:t>
            </a:r>
            <a:r>
              <a:rPr lang="es-CO" sz="1600" b="1" dirty="0"/>
              <a:t>. 7,25 s         </a:t>
            </a:r>
            <a:r>
              <a:rPr lang="es-CO" sz="1600" b="1" dirty="0" smtClean="0"/>
              <a:t>D</a:t>
            </a:r>
            <a:r>
              <a:rPr lang="es-CO" sz="1600" b="1" dirty="0"/>
              <a:t>. 12,29 s</a:t>
            </a:r>
          </a:p>
        </p:txBody>
      </p:sp>
      <p:sp>
        <p:nvSpPr>
          <p:cNvPr id="15" name="Rectángulo 14"/>
          <p:cNvSpPr/>
          <p:nvPr/>
        </p:nvSpPr>
        <p:spPr>
          <a:xfrm>
            <a:off x="6469911" y="4287811"/>
            <a:ext cx="5519425" cy="1077218"/>
          </a:xfrm>
          <a:prstGeom prst="rect">
            <a:avLst/>
          </a:prstGeom>
          <a:solidFill>
            <a:schemeClr val="bg2"/>
          </a:solidFill>
          <a:ln>
            <a:solidFill>
              <a:srgbClr val="7030A0"/>
            </a:solidFill>
          </a:ln>
        </p:spPr>
        <p:txBody>
          <a:bodyPr wrap="square">
            <a:spAutoFit/>
          </a:bodyPr>
          <a:lstStyle/>
          <a:p>
            <a:r>
              <a:rPr lang="es-CO" sz="1600" b="1" i="1" dirty="0" smtClean="0">
                <a:solidFill>
                  <a:srgbClr val="FF0000"/>
                </a:solidFill>
              </a:rPr>
              <a:t>9. </a:t>
            </a:r>
            <a:r>
              <a:rPr lang="es-CO" sz="1600" b="1" dirty="0" smtClean="0"/>
              <a:t>La </a:t>
            </a:r>
            <a:r>
              <a:rPr lang="es-CO" sz="1600" b="1" dirty="0"/>
              <a:t>intensidad del sonido es 5 veces la intensidad del sonido mínimo audible por el hombre. Su nivel de intensidad es:</a:t>
            </a:r>
          </a:p>
          <a:p>
            <a:r>
              <a:rPr lang="es-CO" sz="1600" b="1" dirty="0"/>
              <a:t>  A.  3,7 </a:t>
            </a:r>
            <a:r>
              <a:rPr lang="es-CO" sz="1600" b="1" dirty="0" err="1"/>
              <a:t>db</a:t>
            </a:r>
            <a:r>
              <a:rPr lang="es-CO" sz="1600" b="1" dirty="0"/>
              <a:t>            </a:t>
            </a:r>
            <a:r>
              <a:rPr lang="es-CO" sz="1600" b="1" dirty="0" smtClean="0"/>
              <a:t>B</a:t>
            </a:r>
            <a:r>
              <a:rPr lang="es-CO" sz="1600" b="1" dirty="0"/>
              <a:t>. 6,9 </a:t>
            </a:r>
            <a:r>
              <a:rPr lang="es-CO" sz="1600" b="1" dirty="0" err="1"/>
              <a:t>db</a:t>
            </a:r>
            <a:r>
              <a:rPr lang="es-CO" sz="1600" b="1" dirty="0"/>
              <a:t>         </a:t>
            </a:r>
            <a:r>
              <a:rPr lang="es-CO" sz="1600" b="1" dirty="0" smtClean="0"/>
              <a:t>C</a:t>
            </a:r>
            <a:r>
              <a:rPr lang="es-CO" sz="1600" b="1" dirty="0"/>
              <a:t>. 8,4 </a:t>
            </a:r>
            <a:r>
              <a:rPr lang="es-CO" sz="1600" b="1" dirty="0" err="1"/>
              <a:t>db</a:t>
            </a:r>
            <a:r>
              <a:rPr lang="es-CO" sz="1600" b="1" dirty="0"/>
              <a:t>        </a:t>
            </a:r>
            <a:r>
              <a:rPr lang="es-CO" sz="1600" b="1" dirty="0" smtClean="0"/>
              <a:t>D</a:t>
            </a:r>
            <a:r>
              <a:rPr lang="es-CO" sz="1600" b="1" dirty="0"/>
              <a:t>. 5 </a:t>
            </a:r>
            <a:r>
              <a:rPr lang="es-CO" sz="1600" b="1" dirty="0" err="1"/>
              <a:t>db</a:t>
            </a:r>
            <a:endParaRPr lang="es-CO" sz="1600" b="1" dirty="0"/>
          </a:p>
        </p:txBody>
      </p:sp>
      <p:sp>
        <p:nvSpPr>
          <p:cNvPr id="16" name="Rectángulo 15"/>
          <p:cNvSpPr/>
          <p:nvPr/>
        </p:nvSpPr>
        <p:spPr>
          <a:xfrm>
            <a:off x="6469911" y="5589539"/>
            <a:ext cx="5593853" cy="1077218"/>
          </a:xfrm>
          <a:prstGeom prst="rect">
            <a:avLst/>
          </a:prstGeom>
          <a:solidFill>
            <a:schemeClr val="bg2"/>
          </a:solidFill>
          <a:ln>
            <a:solidFill>
              <a:srgbClr val="7030A0"/>
            </a:solidFill>
          </a:ln>
        </p:spPr>
        <p:txBody>
          <a:bodyPr wrap="square">
            <a:spAutoFit/>
          </a:bodyPr>
          <a:lstStyle/>
          <a:p>
            <a:pPr algn="just">
              <a:spcAft>
                <a:spcPts val="0"/>
              </a:spcAft>
            </a:pPr>
            <a:r>
              <a:rPr lang="es-ES_tradnl" sz="1600" b="1" i="1" dirty="0" smtClean="0">
                <a:solidFill>
                  <a:srgbClr val="FF0000"/>
                </a:solidFill>
                <a:latin typeface="Arial" panose="020B0604020202020204" pitchFamily="34" charset="0"/>
                <a:ea typeface="Times New Roman" panose="02020603050405020304" pitchFamily="18" charset="0"/>
              </a:rPr>
              <a:t>10. </a:t>
            </a:r>
            <a:r>
              <a:rPr lang="es-ES_tradnl" sz="1600" b="1" dirty="0" smtClean="0">
                <a:latin typeface="Arial" panose="020B0604020202020204" pitchFamily="34" charset="0"/>
                <a:ea typeface="Times New Roman" panose="02020603050405020304" pitchFamily="18" charset="0"/>
              </a:rPr>
              <a:t>La </a:t>
            </a:r>
            <a:r>
              <a:rPr lang="es-ES_tradnl" sz="1600" b="1" dirty="0">
                <a:latin typeface="Arial" panose="020B0604020202020204" pitchFamily="34" charset="0"/>
                <a:ea typeface="Times New Roman" panose="02020603050405020304" pitchFamily="18" charset="0"/>
              </a:rPr>
              <a:t>longitud de onda de un sonido cuya frecuencia es de 90 s</a:t>
            </a:r>
            <a:r>
              <a:rPr lang="es-ES_tradnl" sz="1600" b="1" baseline="30000" dirty="0">
                <a:latin typeface="Arial" panose="020B0604020202020204" pitchFamily="34" charset="0"/>
                <a:ea typeface="Times New Roman" panose="02020603050405020304" pitchFamily="18" charset="0"/>
              </a:rPr>
              <a:t>-1</a:t>
            </a:r>
            <a:r>
              <a:rPr lang="es-ES_tradnl" sz="1600" b="1" dirty="0">
                <a:latin typeface="Arial" panose="020B0604020202020204" pitchFamily="34" charset="0"/>
                <a:ea typeface="Times New Roman" panose="02020603050405020304" pitchFamily="18" charset="0"/>
              </a:rPr>
              <a:t> si se propaga en el aire a la temperatura de 41ºC es:</a:t>
            </a:r>
            <a:endParaRPr lang="es-CO" sz="1600" b="1" dirty="0">
              <a:latin typeface="Times New Roman" panose="02020603050405020304" pitchFamily="18" charset="0"/>
              <a:ea typeface="Times New Roman" panose="02020603050405020304" pitchFamily="18" charset="0"/>
            </a:endParaRPr>
          </a:p>
          <a:p>
            <a:pPr algn="just">
              <a:spcAft>
                <a:spcPts val="0"/>
              </a:spcAft>
            </a:pPr>
            <a:r>
              <a:rPr lang="es-ES_tradnl" sz="1600" b="1" dirty="0">
                <a:latin typeface="Arial" panose="020B0604020202020204" pitchFamily="34" charset="0"/>
                <a:ea typeface="Times New Roman" panose="02020603050405020304" pitchFamily="18" charset="0"/>
              </a:rPr>
              <a:t>   A. 3,9 m               </a:t>
            </a:r>
            <a:r>
              <a:rPr lang="es-ES_tradnl" sz="1600" b="1" dirty="0" smtClean="0">
                <a:latin typeface="Arial" panose="020B0604020202020204" pitchFamily="34" charset="0"/>
                <a:ea typeface="Times New Roman" panose="02020603050405020304" pitchFamily="18" charset="0"/>
              </a:rPr>
              <a:t>B</a:t>
            </a:r>
            <a:r>
              <a:rPr lang="es-ES_tradnl" sz="1600" b="1" dirty="0">
                <a:latin typeface="Arial" panose="020B0604020202020204" pitchFamily="34" charset="0"/>
                <a:ea typeface="Times New Roman" panose="02020603050405020304" pitchFamily="18" charset="0"/>
              </a:rPr>
              <a:t>. 2,8 m      </a:t>
            </a:r>
            <a:r>
              <a:rPr lang="es-ES_tradnl" sz="1600" b="1" dirty="0" smtClean="0">
                <a:latin typeface="Arial" panose="020B0604020202020204" pitchFamily="34" charset="0"/>
                <a:ea typeface="Times New Roman" panose="02020603050405020304" pitchFamily="18" charset="0"/>
              </a:rPr>
              <a:t>C</a:t>
            </a:r>
            <a:r>
              <a:rPr lang="es-ES_tradnl" sz="1600" b="1" dirty="0">
                <a:latin typeface="Arial" panose="020B0604020202020204" pitchFamily="34" charset="0"/>
                <a:ea typeface="Times New Roman" panose="02020603050405020304" pitchFamily="18" charset="0"/>
              </a:rPr>
              <a:t>. 8,5 m            </a:t>
            </a:r>
            <a:r>
              <a:rPr lang="es-ES_tradnl" sz="1600" b="1" dirty="0" smtClean="0">
                <a:latin typeface="Arial" panose="020B0604020202020204" pitchFamily="34" charset="0"/>
                <a:ea typeface="Times New Roman" panose="02020603050405020304" pitchFamily="18" charset="0"/>
              </a:rPr>
              <a:t>D</a:t>
            </a:r>
            <a:r>
              <a:rPr lang="es-ES_tradnl" sz="1600" b="1" dirty="0">
                <a:latin typeface="Arial" panose="020B0604020202020204" pitchFamily="34" charset="0"/>
                <a:ea typeface="Times New Roman" panose="02020603050405020304" pitchFamily="18" charset="0"/>
              </a:rPr>
              <a:t>. 4,7 m</a:t>
            </a:r>
            <a:endParaRPr lang="es-CO" sz="1600" b="1" dirty="0">
              <a:effectLst/>
              <a:latin typeface="Times New Roman" panose="02020603050405020304" pitchFamily="18" charset="0"/>
              <a:ea typeface="Times New Roman" panose="02020603050405020304" pitchFamily="18" charset="0"/>
            </a:endParaRPr>
          </a:p>
        </p:txBody>
      </p:sp>
      <p:sp>
        <p:nvSpPr>
          <p:cNvPr id="17" name="CuadroTexto 16"/>
          <p:cNvSpPr txBox="1"/>
          <p:nvPr/>
        </p:nvSpPr>
        <p:spPr>
          <a:xfrm>
            <a:off x="3234070" y="122555"/>
            <a:ext cx="5626878" cy="369332"/>
          </a:xfrm>
          <a:prstGeom prst="rect">
            <a:avLst/>
          </a:prstGeom>
          <a:solidFill>
            <a:schemeClr val="accent2">
              <a:lumMod val="40000"/>
              <a:lumOff val="60000"/>
            </a:schemeClr>
          </a:solidFill>
          <a:ln>
            <a:solidFill>
              <a:srgbClr val="7030A0"/>
            </a:solidFill>
          </a:ln>
        </p:spPr>
        <p:txBody>
          <a:bodyPr wrap="square" rtlCol="0">
            <a:spAutoFit/>
          </a:bodyPr>
          <a:lstStyle/>
          <a:p>
            <a:r>
              <a:rPr lang="es-CO" b="1" dirty="0" smtClean="0">
                <a:solidFill>
                  <a:srgbClr val="FF0000"/>
                </a:solidFill>
              </a:rPr>
              <a:t>Resuelva los siguientes problemas de aplicación </a:t>
            </a:r>
            <a:endParaRPr lang="es-CO" b="1" dirty="0">
              <a:solidFill>
                <a:srgbClr val="FF0000"/>
              </a:solidFill>
            </a:endParaRPr>
          </a:p>
        </p:txBody>
      </p:sp>
    </p:spTree>
    <p:extLst>
      <p:ext uri="{BB962C8B-B14F-4D97-AF65-F5344CB8AC3E}">
        <p14:creationId xmlns:p14="http://schemas.microsoft.com/office/powerpoint/2010/main" val="1508045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83536" y="404335"/>
            <a:ext cx="6096000" cy="1323439"/>
          </a:xfrm>
          <a:prstGeom prst="rect">
            <a:avLst/>
          </a:prstGeom>
          <a:solidFill>
            <a:schemeClr val="bg2"/>
          </a:solidFill>
          <a:ln>
            <a:solidFill>
              <a:srgbClr val="7030A0"/>
            </a:solidFill>
          </a:ln>
        </p:spPr>
        <p:txBody>
          <a:bodyPr>
            <a:spAutoFit/>
          </a:bodyPr>
          <a:lstStyle/>
          <a:p>
            <a:r>
              <a:rPr lang="es-CO" sz="1600" b="1" i="1" dirty="0" smtClean="0">
                <a:solidFill>
                  <a:srgbClr val="FF0000"/>
                </a:solidFill>
              </a:rPr>
              <a:t>11. </a:t>
            </a:r>
            <a:r>
              <a:rPr lang="es-CO" sz="1600" b="1" dirty="0" smtClean="0"/>
              <a:t>Si </a:t>
            </a:r>
            <a:r>
              <a:rPr lang="es-CO" sz="1600" b="1" dirty="0"/>
              <a:t>la velocidad de propagación de una onda es de 45 m/s en una cuerda de longitud 12m y masa total 5x10-4 Kg ¿Cuál es la tensión?</a:t>
            </a:r>
          </a:p>
          <a:p>
            <a:pPr marL="342900" indent="-342900">
              <a:buAutoNum type="alphaUcPeriod"/>
            </a:pPr>
            <a:r>
              <a:rPr lang="es-CO" sz="1600" b="1" dirty="0" smtClean="0"/>
              <a:t>0,0034 </a:t>
            </a:r>
            <a:r>
              <a:rPr lang="es-CO" sz="1600" b="1" dirty="0"/>
              <a:t>N                      </a:t>
            </a:r>
            <a:r>
              <a:rPr lang="es-CO" sz="1600" b="1" dirty="0" smtClean="0"/>
              <a:t>             B</a:t>
            </a:r>
            <a:r>
              <a:rPr lang="es-CO" sz="1600" b="1" dirty="0"/>
              <a:t>.  235,7 x10-4  N                    </a:t>
            </a:r>
            <a:endParaRPr lang="es-CO" sz="1600" b="1" dirty="0" smtClean="0"/>
          </a:p>
          <a:p>
            <a:r>
              <a:rPr lang="es-CO" sz="1600" b="1" dirty="0" smtClean="0"/>
              <a:t> C. 830,12 x10-4   N                       D. 125 x10-4    N</a:t>
            </a:r>
            <a:endParaRPr lang="es-CO" sz="1600" b="1" dirty="0"/>
          </a:p>
        </p:txBody>
      </p:sp>
      <p:sp>
        <p:nvSpPr>
          <p:cNvPr id="5" name="Rectángulo 4"/>
          <p:cNvSpPr/>
          <p:nvPr/>
        </p:nvSpPr>
        <p:spPr>
          <a:xfrm>
            <a:off x="283536" y="1956689"/>
            <a:ext cx="6096000" cy="1077218"/>
          </a:xfrm>
          <a:prstGeom prst="rect">
            <a:avLst/>
          </a:prstGeom>
          <a:solidFill>
            <a:schemeClr val="bg2"/>
          </a:solidFill>
          <a:ln>
            <a:solidFill>
              <a:srgbClr val="7030A0"/>
            </a:solidFill>
          </a:ln>
        </p:spPr>
        <p:txBody>
          <a:bodyPr>
            <a:spAutoFit/>
          </a:bodyPr>
          <a:lstStyle/>
          <a:p>
            <a:pPr algn="just">
              <a:spcAft>
                <a:spcPts val="0"/>
              </a:spcAft>
            </a:pPr>
            <a:r>
              <a:rPr lang="es-ES_tradnl" sz="1600" b="1" i="1" dirty="0" smtClean="0">
                <a:solidFill>
                  <a:srgbClr val="FF0000"/>
                </a:solidFill>
                <a:latin typeface="Arial" panose="020B0604020202020204" pitchFamily="34" charset="0"/>
                <a:ea typeface="Times New Roman" panose="02020603050405020304" pitchFamily="18" charset="0"/>
              </a:rPr>
              <a:t>12. </a:t>
            </a:r>
            <a:r>
              <a:rPr lang="es-ES_tradnl" sz="1600" b="1" dirty="0" smtClean="0">
                <a:latin typeface="Arial" panose="020B0604020202020204" pitchFamily="34" charset="0"/>
                <a:ea typeface="Times New Roman" panose="02020603050405020304" pitchFamily="18" charset="0"/>
              </a:rPr>
              <a:t>Cuál </a:t>
            </a:r>
            <a:r>
              <a:rPr lang="es-ES_tradnl" sz="1600" b="1" dirty="0">
                <a:latin typeface="Arial" panose="020B0604020202020204" pitchFamily="34" charset="0"/>
                <a:ea typeface="Times New Roman" panose="02020603050405020304" pitchFamily="18" charset="0"/>
              </a:rPr>
              <a:t>es la densidad lineal de una cuerda que se encuentra tensionada con una fuerza de 65 N y que vibra con una velocidad de 38m/s?</a:t>
            </a:r>
            <a:endParaRPr lang="es-CO" sz="1600" b="1" dirty="0">
              <a:latin typeface="Times New Roman" panose="02020603050405020304" pitchFamily="18" charset="0"/>
              <a:ea typeface="Times New Roman" panose="02020603050405020304" pitchFamily="18" charset="0"/>
            </a:endParaRPr>
          </a:p>
          <a:p>
            <a:pPr algn="just">
              <a:spcAft>
                <a:spcPts val="0"/>
              </a:spcAft>
            </a:pPr>
            <a:r>
              <a:rPr lang="es-ES_tradnl" sz="1600" b="1" dirty="0">
                <a:latin typeface="Arial" panose="020B0604020202020204" pitchFamily="34" charset="0"/>
                <a:ea typeface="Times New Roman" panose="02020603050405020304" pitchFamily="18" charset="0"/>
              </a:rPr>
              <a:t>A. 45 x10</a:t>
            </a:r>
            <a:r>
              <a:rPr lang="es-ES_tradnl" sz="1600" b="1" baseline="30000" dirty="0">
                <a:latin typeface="Arial" panose="020B0604020202020204" pitchFamily="34" charset="0"/>
                <a:ea typeface="Times New Roman" panose="02020603050405020304" pitchFamily="18" charset="0"/>
              </a:rPr>
              <a:t>-3 </a:t>
            </a:r>
            <a:r>
              <a:rPr lang="es-ES_tradnl" sz="1600" b="1" dirty="0">
                <a:latin typeface="Arial" panose="020B0604020202020204" pitchFamily="34" charset="0"/>
                <a:ea typeface="Times New Roman" panose="02020603050405020304" pitchFamily="18" charset="0"/>
              </a:rPr>
              <a:t>         </a:t>
            </a:r>
            <a:r>
              <a:rPr lang="es-ES_tradnl" sz="1600" b="1" dirty="0" smtClean="0">
                <a:latin typeface="Arial" panose="020B0604020202020204" pitchFamily="34" charset="0"/>
                <a:ea typeface="Times New Roman" panose="02020603050405020304" pitchFamily="18" charset="0"/>
              </a:rPr>
              <a:t>B</a:t>
            </a:r>
            <a:r>
              <a:rPr lang="es-ES_tradnl" sz="1600" b="1" dirty="0">
                <a:latin typeface="Arial" panose="020B0604020202020204" pitchFamily="34" charset="0"/>
                <a:ea typeface="Times New Roman" panose="02020603050405020304" pitchFamily="18" charset="0"/>
              </a:rPr>
              <a:t>. 127 x10</a:t>
            </a:r>
            <a:r>
              <a:rPr lang="es-ES_tradnl" sz="1600" b="1" baseline="30000" dirty="0">
                <a:latin typeface="Arial" panose="020B0604020202020204" pitchFamily="34" charset="0"/>
                <a:ea typeface="Times New Roman" panose="02020603050405020304" pitchFamily="18" charset="0"/>
              </a:rPr>
              <a:t>-3 </a:t>
            </a:r>
            <a:r>
              <a:rPr lang="es-ES_tradnl" sz="1600" b="1" dirty="0">
                <a:latin typeface="Arial" panose="020B0604020202020204" pitchFamily="34" charset="0"/>
                <a:ea typeface="Times New Roman" panose="02020603050405020304" pitchFamily="18" charset="0"/>
              </a:rPr>
              <a:t>       </a:t>
            </a:r>
            <a:r>
              <a:rPr lang="es-ES_tradnl" sz="1600" b="1" dirty="0" smtClean="0">
                <a:latin typeface="Arial" panose="020B0604020202020204" pitchFamily="34" charset="0"/>
                <a:ea typeface="Times New Roman" panose="02020603050405020304" pitchFamily="18" charset="0"/>
              </a:rPr>
              <a:t>C</a:t>
            </a:r>
            <a:r>
              <a:rPr lang="es-ES_tradnl" sz="1600" b="1" dirty="0">
                <a:latin typeface="Arial" panose="020B0604020202020204" pitchFamily="34" charset="0"/>
                <a:ea typeface="Times New Roman" panose="02020603050405020304" pitchFamily="18" charset="0"/>
              </a:rPr>
              <a:t>.  15 x10</a:t>
            </a:r>
            <a:r>
              <a:rPr lang="es-ES_tradnl" sz="1600" b="1" baseline="30000" dirty="0">
                <a:latin typeface="Arial" panose="020B0604020202020204" pitchFamily="34" charset="0"/>
                <a:ea typeface="Times New Roman" panose="02020603050405020304" pitchFamily="18" charset="0"/>
              </a:rPr>
              <a:t>-3 </a:t>
            </a:r>
            <a:r>
              <a:rPr lang="es-ES_tradnl" sz="1600" b="1" dirty="0">
                <a:latin typeface="Arial" panose="020B0604020202020204" pitchFamily="34" charset="0"/>
                <a:ea typeface="Times New Roman" panose="02020603050405020304" pitchFamily="18" charset="0"/>
              </a:rPr>
              <a:t>        </a:t>
            </a:r>
            <a:r>
              <a:rPr lang="es-ES_tradnl" sz="1600" b="1" dirty="0" smtClean="0">
                <a:latin typeface="Arial" panose="020B0604020202020204" pitchFamily="34" charset="0"/>
                <a:ea typeface="Times New Roman" panose="02020603050405020304" pitchFamily="18" charset="0"/>
              </a:rPr>
              <a:t>D</a:t>
            </a:r>
            <a:r>
              <a:rPr lang="es-ES_tradnl" sz="1600" b="1" dirty="0">
                <a:latin typeface="Arial" panose="020B0604020202020204" pitchFamily="34" charset="0"/>
                <a:ea typeface="Times New Roman" panose="02020603050405020304" pitchFamily="18" charset="0"/>
              </a:rPr>
              <a:t>. 28 x10</a:t>
            </a:r>
            <a:r>
              <a:rPr lang="es-ES_tradnl" sz="1600" b="1" baseline="30000" dirty="0">
                <a:latin typeface="Arial" panose="020B0604020202020204" pitchFamily="34" charset="0"/>
                <a:ea typeface="Times New Roman" panose="02020603050405020304" pitchFamily="18" charset="0"/>
              </a:rPr>
              <a:t>-4</a:t>
            </a:r>
            <a:endParaRPr lang="es-CO" sz="1600" b="1" dirty="0">
              <a:effectLst/>
              <a:latin typeface="Times New Roman" panose="02020603050405020304" pitchFamily="18" charset="0"/>
              <a:ea typeface="Times New Roman" panose="02020603050405020304" pitchFamily="18" charset="0"/>
            </a:endParaRPr>
          </a:p>
        </p:txBody>
      </p:sp>
      <p:sp>
        <p:nvSpPr>
          <p:cNvPr id="6" name="Rectángulo 5"/>
          <p:cNvSpPr/>
          <p:nvPr/>
        </p:nvSpPr>
        <p:spPr>
          <a:xfrm>
            <a:off x="283536" y="3349279"/>
            <a:ext cx="6096000" cy="1077218"/>
          </a:xfrm>
          <a:prstGeom prst="rect">
            <a:avLst/>
          </a:prstGeom>
          <a:solidFill>
            <a:schemeClr val="bg2"/>
          </a:solidFill>
          <a:ln>
            <a:solidFill>
              <a:srgbClr val="7030A0"/>
            </a:solidFill>
          </a:ln>
        </p:spPr>
        <p:txBody>
          <a:bodyPr>
            <a:spAutoFit/>
          </a:bodyPr>
          <a:lstStyle/>
          <a:p>
            <a:pPr algn="just">
              <a:spcAft>
                <a:spcPts val="0"/>
              </a:spcAft>
            </a:pPr>
            <a:r>
              <a:rPr lang="es-CO" sz="1600" b="1" i="1" dirty="0" smtClean="0">
                <a:solidFill>
                  <a:srgbClr val="FF0000"/>
                </a:solidFill>
                <a:latin typeface="Arial" panose="020B0604020202020204" pitchFamily="34" charset="0"/>
                <a:ea typeface="Times New Roman" panose="02020603050405020304" pitchFamily="18" charset="0"/>
              </a:rPr>
              <a:t>13.</a:t>
            </a:r>
            <a:r>
              <a:rPr lang="es-CO" sz="1600" b="1" dirty="0" smtClean="0">
                <a:latin typeface="Arial" panose="020B0604020202020204" pitchFamily="34" charset="0"/>
                <a:ea typeface="Times New Roman" panose="02020603050405020304" pitchFamily="18" charset="0"/>
              </a:rPr>
              <a:t> Una </a:t>
            </a:r>
            <a:r>
              <a:rPr lang="es-CO" sz="1600" b="1" dirty="0">
                <a:latin typeface="Arial" panose="020B0604020202020204" pitchFamily="34" charset="0"/>
                <a:ea typeface="Times New Roman" panose="02020603050405020304" pitchFamily="18" charset="0"/>
              </a:rPr>
              <a:t>cuerda de 120 cm produce un sonido cuya frecuencia es de 250 </a:t>
            </a:r>
            <a:r>
              <a:rPr lang="es-CO" sz="1600" b="1" dirty="0" err="1">
                <a:latin typeface="Arial" panose="020B0604020202020204" pitchFamily="34" charset="0"/>
                <a:ea typeface="Times New Roman" panose="02020603050405020304" pitchFamily="18" charset="0"/>
              </a:rPr>
              <a:t>hz</a:t>
            </a:r>
            <a:r>
              <a:rPr lang="es-CO" sz="1600" b="1" dirty="0">
                <a:latin typeface="Arial" panose="020B0604020202020204" pitchFamily="34" charset="0"/>
                <a:ea typeface="Times New Roman" panose="02020603050405020304" pitchFamily="18" charset="0"/>
              </a:rPr>
              <a:t>. Si la longitud de la cuerda se reduce a la tercera parte ¿Qué variación experimenta la frecuencia?</a:t>
            </a:r>
            <a:endParaRPr lang="es-CO" sz="1600" b="1" dirty="0">
              <a:latin typeface="Times New Roman" panose="02020603050405020304" pitchFamily="18" charset="0"/>
              <a:ea typeface="Times New Roman" panose="02020603050405020304" pitchFamily="18" charset="0"/>
            </a:endParaRPr>
          </a:p>
          <a:p>
            <a:pPr algn="just">
              <a:spcAft>
                <a:spcPts val="0"/>
              </a:spcAft>
            </a:pPr>
            <a:r>
              <a:rPr lang="es-CO" sz="1600" b="1" dirty="0">
                <a:latin typeface="Arial" panose="020B0604020202020204" pitchFamily="34" charset="0"/>
                <a:ea typeface="Times New Roman" panose="02020603050405020304" pitchFamily="18" charset="0"/>
              </a:rPr>
              <a:t>   A. 230hz     </a:t>
            </a:r>
            <a:r>
              <a:rPr lang="es-CO" sz="1600" b="1" dirty="0" smtClean="0">
                <a:latin typeface="Arial" panose="020B0604020202020204" pitchFamily="34" charset="0"/>
                <a:ea typeface="Times New Roman" panose="02020603050405020304" pitchFamily="18" charset="0"/>
              </a:rPr>
              <a:t>    B</a:t>
            </a:r>
            <a:r>
              <a:rPr lang="es-CO" sz="1600" b="1" dirty="0">
                <a:latin typeface="Arial" panose="020B0604020202020204" pitchFamily="34" charset="0"/>
                <a:ea typeface="Times New Roman" panose="02020603050405020304" pitchFamily="18" charset="0"/>
              </a:rPr>
              <a:t>. 750hz        </a:t>
            </a:r>
            <a:r>
              <a:rPr lang="es-CO" sz="1600" b="1" dirty="0" smtClean="0">
                <a:latin typeface="Arial" panose="020B0604020202020204" pitchFamily="34" charset="0"/>
                <a:ea typeface="Times New Roman" panose="02020603050405020304" pitchFamily="18" charset="0"/>
              </a:rPr>
              <a:t>  C</a:t>
            </a:r>
            <a:r>
              <a:rPr lang="es-CO" sz="1600" b="1" dirty="0">
                <a:latin typeface="Arial" panose="020B0604020202020204" pitchFamily="34" charset="0"/>
                <a:ea typeface="Times New Roman" panose="02020603050405020304" pitchFamily="18" charset="0"/>
              </a:rPr>
              <a:t>. 125hz                 </a:t>
            </a:r>
            <a:r>
              <a:rPr lang="es-CO" sz="1600" b="1" dirty="0" smtClean="0">
                <a:latin typeface="Arial" panose="020B0604020202020204" pitchFamily="34" charset="0"/>
                <a:ea typeface="Times New Roman" panose="02020603050405020304" pitchFamily="18" charset="0"/>
              </a:rPr>
              <a:t>D</a:t>
            </a:r>
            <a:r>
              <a:rPr lang="es-CO" sz="1600" b="1" dirty="0">
                <a:latin typeface="Arial" panose="020B0604020202020204" pitchFamily="34" charset="0"/>
                <a:ea typeface="Times New Roman" panose="02020603050405020304" pitchFamily="18" charset="0"/>
              </a:rPr>
              <a:t>. 520hz</a:t>
            </a:r>
            <a:endParaRPr lang="es-CO" sz="1600" b="1" dirty="0">
              <a:effectLst/>
              <a:latin typeface="Times New Roman" panose="02020603050405020304" pitchFamily="18" charset="0"/>
              <a:ea typeface="Times New Roman" panose="02020603050405020304" pitchFamily="18" charset="0"/>
            </a:endParaRPr>
          </a:p>
        </p:txBody>
      </p:sp>
      <p:sp>
        <p:nvSpPr>
          <p:cNvPr id="7" name="Rectángulo 6"/>
          <p:cNvSpPr/>
          <p:nvPr/>
        </p:nvSpPr>
        <p:spPr>
          <a:xfrm>
            <a:off x="283536" y="4582380"/>
            <a:ext cx="6096000" cy="1600438"/>
          </a:xfrm>
          <a:prstGeom prst="rect">
            <a:avLst/>
          </a:prstGeom>
          <a:solidFill>
            <a:schemeClr val="bg2"/>
          </a:solidFill>
          <a:ln>
            <a:solidFill>
              <a:srgbClr val="7030A0"/>
            </a:solidFill>
          </a:ln>
        </p:spPr>
        <p:txBody>
          <a:bodyPr>
            <a:spAutoFit/>
          </a:bodyPr>
          <a:lstStyle/>
          <a:p>
            <a:pPr algn="just">
              <a:spcAft>
                <a:spcPts val="0"/>
              </a:spcAft>
            </a:pPr>
            <a:r>
              <a:rPr lang="es-ES" sz="1600" b="1" i="1" dirty="0" smtClean="0">
                <a:solidFill>
                  <a:srgbClr val="FF0000"/>
                </a:solidFill>
                <a:latin typeface="Arial" panose="020B0604020202020204" pitchFamily="34" charset="0"/>
                <a:ea typeface="Times New Roman" panose="02020603050405020304" pitchFamily="18" charset="0"/>
              </a:rPr>
              <a:t>14. </a:t>
            </a:r>
            <a:r>
              <a:rPr lang="es-ES" sz="1600" b="1" dirty="0" smtClean="0">
                <a:latin typeface="Arial" panose="020B0604020202020204" pitchFamily="34" charset="0"/>
                <a:ea typeface="Times New Roman" panose="02020603050405020304" pitchFamily="18" charset="0"/>
              </a:rPr>
              <a:t>Una </a:t>
            </a:r>
            <a:r>
              <a:rPr lang="es-ES" sz="1600" b="1" dirty="0">
                <a:latin typeface="Arial" panose="020B0604020202020204" pitchFamily="34" charset="0"/>
                <a:ea typeface="Times New Roman" panose="02020603050405020304" pitchFamily="18" charset="0"/>
              </a:rPr>
              <a:t>fuente Sonora que emite un sonido de 380 </a:t>
            </a:r>
            <a:r>
              <a:rPr lang="es-ES" sz="1600" b="1" dirty="0" err="1">
                <a:latin typeface="Arial" panose="020B0604020202020204" pitchFamily="34" charset="0"/>
                <a:ea typeface="Times New Roman" panose="02020603050405020304" pitchFamily="18" charset="0"/>
              </a:rPr>
              <a:t>hz</a:t>
            </a:r>
            <a:r>
              <a:rPr lang="es-ES" sz="1600" b="1" dirty="0">
                <a:latin typeface="Arial" panose="020B0604020202020204" pitchFamily="34" charset="0"/>
                <a:ea typeface="Times New Roman" panose="02020603050405020304" pitchFamily="18" charset="0"/>
              </a:rPr>
              <a:t> se acerca con una velocidad de 25m/s hacia un observador que se encuentra en reposo. La frecuencia detectada por el observador es:</a:t>
            </a:r>
            <a:endParaRPr lang="es-CO" sz="1600" b="1" dirty="0">
              <a:latin typeface="Times New Roman" panose="02020603050405020304" pitchFamily="18" charset="0"/>
              <a:ea typeface="Times New Roman" panose="02020603050405020304" pitchFamily="18" charset="0"/>
            </a:endParaRPr>
          </a:p>
          <a:p>
            <a:pPr algn="just">
              <a:spcAft>
                <a:spcPts val="0"/>
              </a:spcAft>
            </a:pPr>
            <a:r>
              <a:rPr lang="es-ES" sz="1600" b="1" dirty="0">
                <a:latin typeface="Arial" panose="020B0604020202020204" pitchFamily="34" charset="0"/>
                <a:ea typeface="Times New Roman" panose="02020603050405020304" pitchFamily="18" charset="0"/>
              </a:rPr>
              <a:t>A. 313,12 </a:t>
            </a:r>
            <a:r>
              <a:rPr lang="es-ES" sz="1600" b="1" dirty="0" err="1">
                <a:latin typeface="Arial" panose="020B0604020202020204" pitchFamily="34" charset="0"/>
                <a:ea typeface="Times New Roman" panose="02020603050405020304" pitchFamily="18" charset="0"/>
              </a:rPr>
              <a:t>hz</a:t>
            </a:r>
            <a:r>
              <a:rPr lang="es-ES" sz="1600" b="1" dirty="0">
                <a:latin typeface="Arial" panose="020B0604020202020204" pitchFamily="34" charset="0"/>
                <a:ea typeface="Times New Roman" panose="02020603050405020304" pitchFamily="18" charset="0"/>
              </a:rPr>
              <a:t>      </a:t>
            </a:r>
            <a:r>
              <a:rPr lang="es-ES" sz="1600" b="1" dirty="0" smtClean="0">
                <a:latin typeface="Arial" panose="020B0604020202020204" pitchFamily="34" charset="0"/>
                <a:ea typeface="Times New Roman" panose="02020603050405020304" pitchFamily="18" charset="0"/>
              </a:rPr>
              <a:t>B</a:t>
            </a:r>
            <a:r>
              <a:rPr lang="es-ES" sz="1600" b="1" dirty="0">
                <a:latin typeface="Arial" panose="020B0604020202020204" pitchFamily="34" charset="0"/>
                <a:ea typeface="Times New Roman" panose="02020603050405020304" pitchFamily="18" charset="0"/>
              </a:rPr>
              <a:t>.  410,15 </a:t>
            </a:r>
            <a:r>
              <a:rPr lang="es-ES" sz="1600" b="1" dirty="0" err="1">
                <a:latin typeface="Arial" panose="020B0604020202020204" pitchFamily="34" charset="0"/>
                <a:ea typeface="Times New Roman" panose="02020603050405020304" pitchFamily="18" charset="0"/>
              </a:rPr>
              <a:t>hz</a:t>
            </a:r>
            <a:r>
              <a:rPr lang="es-ES" sz="1600" b="1" dirty="0">
                <a:latin typeface="Arial" panose="020B0604020202020204" pitchFamily="34" charset="0"/>
                <a:ea typeface="Times New Roman" panose="02020603050405020304" pitchFamily="18" charset="0"/>
              </a:rPr>
              <a:t>         </a:t>
            </a:r>
            <a:r>
              <a:rPr lang="es-ES" sz="1600" b="1" dirty="0" smtClean="0">
                <a:latin typeface="Arial" panose="020B0604020202020204" pitchFamily="34" charset="0"/>
                <a:ea typeface="Times New Roman" panose="02020603050405020304" pitchFamily="18" charset="0"/>
              </a:rPr>
              <a:t>C</a:t>
            </a:r>
            <a:r>
              <a:rPr lang="es-ES" sz="1600" b="1" dirty="0">
                <a:latin typeface="Arial" panose="020B0604020202020204" pitchFamily="34" charset="0"/>
                <a:ea typeface="Times New Roman" panose="02020603050405020304" pitchFamily="18" charset="0"/>
              </a:rPr>
              <a:t>. 234,12 </a:t>
            </a:r>
            <a:r>
              <a:rPr lang="es-ES" sz="1600" b="1" dirty="0" err="1">
                <a:latin typeface="Arial" panose="020B0604020202020204" pitchFamily="34" charset="0"/>
                <a:ea typeface="Times New Roman" panose="02020603050405020304" pitchFamily="18" charset="0"/>
              </a:rPr>
              <a:t>hz</a:t>
            </a:r>
            <a:r>
              <a:rPr lang="es-ES" sz="1600" b="1" dirty="0">
                <a:latin typeface="Arial" panose="020B0604020202020204" pitchFamily="34" charset="0"/>
                <a:ea typeface="Times New Roman" panose="02020603050405020304" pitchFamily="18" charset="0"/>
              </a:rPr>
              <a:t>      </a:t>
            </a:r>
            <a:r>
              <a:rPr lang="es-ES" sz="1600" b="1" dirty="0" smtClean="0">
                <a:latin typeface="Arial" panose="020B0604020202020204" pitchFamily="34" charset="0"/>
                <a:ea typeface="Times New Roman" panose="02020603050405020304" pitchFamily="18" charset="0"/>
              </a:rPr>
              <a:t>D</a:t>
            </a:r>
            <a:r>
              <a:rPr lang="es-ES" sz="1600" b="1" dirty="0">
                <a:latin typeface="Arial" panose="020B0604020202020204" pitchFamily="34" charset="0"/>
                <a:ea typeface="Times New Roman" panose="02020603050405020304" pitchFamily="18" charset="0"/>
              </a:rPr>
              <a:t>. 523,47 </a:t>
            </a:r>
            <a:r>
              <a:rPr lang="es-ES" sz="1600" b="1" dirty="0" err="1">
                <a:latin typeface="Arial" panose="020B0604020202020204" pitchFamily="34" charset="0"/>
                <a:ea typeface="Times New Roman" panose="02020603050405020304" pitchFamily="18" charset="0"/>
              </a:rPr>
              <a:t>hz</a:t>
            </a:r>
            <a:endParaRPr lang="es-CO" sz="1600" b="1" dirty="0">
              <a:latin typeface="Times New Roman" panose="02020603050405020304" pitchFamily="18" charset="0"/>
              <a:ea typeface="Times New Roman" panose="02020603050405020304" pitchFamily="18" charset="0"/>
            </a:endParaRPr>
          </a:p>
          <a:p>
            <a:pPr algn="just">
              <a:spcAft>
                <a:spcPts val="0"/>
              </a:spcAft>
            </a:pPr>
            <a:r>
              <a:rPr lang="es-ES_tradnl" dirty="0">
                <a:solidFill>
                  <a:srgbClr val="1F497D"/>
                </a:solidFill>
                <a:latin typeface="Arial" panose="020B0604020202020204" pitchFamily="34" charset="0"/>
                <a:ea typeface="Times New Roman" panose="02020603050405020304" pitchFamily="18" charset="0"/>
              </a:rPr>
              <a:t> </a:t>
            </a:r>
            <a:endParaRPr lang="es-CO" sz="2800" dirty="0">
              <a:effectLst/>
              <a:latin typeface="Times New Roman" panose="02020603050405020304" pitchFamily="18" charset="0"/>
              <a:ea typeface="Times New Roman" panose="02020603050405020304" pitchFamily="18" charset="0"/>
            </a:endParaRPr>
          </a:p>
        </p:txBody>
      </p:sp>
      <p:pic>
        <p:nvPicPr>
          <p:cNvPr id="47" name="Imagen 46"/>
          <p:cNvPicPr>
            <a:picLocks noChangeAspect="1"/>
          </p:cNvPicPr>
          <p:nvPr/>
        </p:nvPicPr>
        <p:blipFill rotWithShape="1">
          <a:blip r:embed="rId2"/>
          <a:srcRect r="15396"/>
          <a:stretch/>
        </p:blipFill>
        <p:spPr>
          <a:xfrm>
            <a:off x="6709144" y="3033907"/>
            <a:ext cx="5482856" cy="1969693"/>
          </a:xfrm>
          <a:prstGeom prst="rect">
            <a:avLst/>
          </a:prstGeom>
          <a:ln w="38100" cap="sq">
            <a:solidFill>
              <a:srgbClr val="7030A0"/>
            </a:solidFill>
            <a:prstDash val="solid"/>
            <a:miter lim="800000"/>
          </a:ln>
          <a:effectLst>
            <a:outerShdw blurRad="50800" dist="38100" dir="2700000" algn="tl" rotWithShape="0">
              <a:srgbClr val="000000">
                <a:alpha val="43000"/>
              </a:srgbClr>
            </a:outerShdw>
          </a:effectLst>
        </p:spPr>
      </p:pic>
      <p:sp>
        <p:nvSpPr>
          <p:cNvPr id="49" name="Rectángulo 48"/>
          <p:cNvSpPr/>
          <p:nvPr/>
        </p:nvSpPr>
        <p:spPr>
          <a:xfrm>
            <a:off x="6684334" y="404335"/>
            <a:ext cx="5234764" cy="2339102"/>
          </a:xfrm>
          <a:prstGeom prst="rect">
            <a:avLst/>
          </a:prstGeom>
          <a:solidFill>
            <a:schemeClr val="bg2"/>
          </a:solidFill>
          <a:ln>
            <a:solidFill>
              <a:srgbClr val="7030A0"/>
            </a:solidFill>
          </a:ln>
        </p:spPr>
        <p:txBody>
          <a:bodyPr wrap="square">
            <a:spAutoFit/>
          </a:bodyPr>
          <a:lstStyle/>
          <a:p>
            <a:pPr algn="just">
              <a:spcAft>
                <a:spcPts val="0"/>
              </a:spcAft>
            </a:pPr>
            <a:r>
              <a:rPr lang="es-ES" sz="1600" b="1" i="1" dirty="0">
                <a:solidFill>
                  <a:srgbClr val="7030A0"/>
                </a:solidFill>
                <a:latin typeface="Arial" panose="020B0604020202020204" pitchFamily="34" charset="0"/>
                <a:ea typeface="Times New Roman" panose="02020603050405020304" pitchFamily="18" charset="0"/>
              </a:rPr>
              <a:t>GRAFIQUE, HALLA LA LONGITUD DE LA CUERDA, LA LONGITUD DE ONDA Y LA FRCEUNCIA DE</a:t>
            </a:r>
            <a:r>
              <a:rPr lang="es-ES" sz="1600" i="1" dirty="0">
                <a:solidFill>
                  <a:srgbClr val="7030A0"/>
                </a:solidFill>
                <a:latin typeface="Arial" panose="020B0604020202020204" pitchFamily="34" charset="0"/>
                <a:ea typeface="Times New Roman" panose="02020603050405020304" pitchFamily="18" charset="0"/>
              </a:rPr>
              <a:t>:</a:t>
            </a:r>
            <a:endParaRPr lang="es-CO" sz="1600" dirty="0">
              <a:solidFill>
                <a:srgbClr val="7030A0"/>
              </a:solidFill>
              <a:latin typeface="Times New Roman" panose="02020603050405020304" pitchFamily="18" charset="0"/>
              <a:ea typeface="Times New Roman" panose="02020603050405020304" pitchFamily="18" charset="0"/>
            </a:endParaRPr>
          </a:p>
          <a:p>
            <a:pPr marL="685800" algn="just">
              <a:spcAft>
                <a:spcPts val="0"/>
              </a:spcAft>
            </a:pPr>
            <a:r>
              <a:rPr lang="es-ES" sz="1600" i="1" dirty="0">
                <a:solidFill>
                  <a:srgbClr val="1F497D"/>
                </a:solidFill>
                <a:latin typeface="Arial" panose="020B0604020202020204" pitchFamily="34" charset="0"/>
                <a:ea typeface="Times New Roman" panose="02020603050405020304" pitchFamily="18" charset="0"/>
              </a:rPr>
              <a:t> </a:t>
            </a:r>
            <a:endParaRPr lang="es-CO" sz="1600" dirty="0">
              <a:latin typeface="Times New Roman" panose="02020603050405020304" pitchFamily="18" charset="0"/>
              <a:ea typeface="Times New Roman" panose="02020603050405020304" pitchFamily="18" charset="0"/>
            </a:endParaRPr>
          </a:p>
          <a:p>
            <a:pPr marL="285750" lvl="0" indent="-285750" algn="just">
              <a:spcAft>
                <a:spcPts val="0"/>
              </a:spcAft>
              <a:buClr>
                <a:srgbClr val="4F81BD"/>
              </a:buClr>
              <a:buFont typeface="Wingdings" panose="05000000000000000000" pitchFamily="2" charset="2"/>
              <a:buChar char="q"/>
            </a:pPr>
            <a:r>
              <a:rPr lang="es-ES" sz="1600" dirty="0" smtClean="0">
                <a:solidFill>
                  <a:srgbClr val="1F497D"/>
                </a:solidFill>
                <a:latin typeface="Arial" panose="020B0604020202020204" pitchFamily="34" charset="0"/>
                <a:ea typeface="Times New Roman" panose="02020603050405020304" pitchFamily="18" charset="0"/>
              </a:rPr>
              <a:t> Una </a:t>
            </a:r>
            <a:r>
              <a:rPr lang="es-ES" sz="1600" dirty="0">
                <a:solidFill>
                  <a:srgbClr val="1F497D"/>
                </a:solidFill>
                <a:latin typeface="Arial" panose="020B0604020202020204" pitchFamily="34" charset="0"/>
                <a:ea typeface="Times New Roman" panose="02020603050405020304" pitchFamily="18" charset="0"/>
              </a:rPr>
              <a:t>cuerda en su segundo armónico</a:t>
            </a:r>
            <a:endParaRPr lang="es-CO" sz="1600" dirty="0">
              <a:latin typeface="Times New Roman" panose="02020603050405020304" pitchFamily="18" charset="0"/>
              <a:ea typeface="Times New Roman" panose="02020603050405020304" pitchFamily="18" charset="0"/>
            </a:endParaRPr>
          </a:p>
          <a:p>
            <a:pPr marL="285750" lvl="0" indent="-285750" algn="just">
              <a:spcAft>
                <a:spcPts val="0"/>
              </a:spcAft>
              <a:buClr>
                <a:srgbClr val="4F81BD"/>
              </a:buClr>
              <a:buFont typeface="Wingdings" panose="05000000000000000000" pitchFamily="2" charset="2"/>
              <a:buChar char="q"/>
            </a:pPr>
            <a:r>
              <a:rPr lang="es-ES" sz="1600" dirty="0">
                <a:solidFill>
                  <a:srgbClr val="1F497D"/>
                </a:solidFill>
                <a:latin typeface="Arial" panose="020B0604020202020204" pitchFamily="34" charset="0"/>
                <a:ea typeface="Times New Roman" panose="02020603050405020304" pitchFamily="18" charset="0"/>
              </a:rPr>
              <a:t>Una cuerda en su quinto armónico</a:t>
            </a:r>
            <a:endParaRPr lang="es-CO" sz="1600" dirty="0">
              <a:latin typeface="Times New Roman" panose="02020603050405020304" pitchFamily="18" charset="0"/>
              <a:ea typeface="Times New Roman" panose="02020603050405020304" pitchFamily="18" charset="0"/>
            </a:endParaRPr>
          </a:p>
          <a:p>
            <a:pPr marL="285750" lvl="0" indent="-285750" algn="just">
              <a:spcAft>
                <a:spcPts val="0"/>
              </a:spcAft>
              <a:buClr>
                <a:srgbClr val="4F81BD"/>
              </a:buClr>
              <a:buFont typeface="Wingdings" panose="05000000000000000000" pitchFamily="2" charset="2"/>
              <a:buChar char="q"/>
            </a:pPr>
            <a:r>
              <a:rPr lang="es-ES" sz="1600" dirty="0">
                <a:solidFill>
                  <a:srgbClr val="1F497D"/>
                </a:solidFill>
                <a:latin typeface="Arial" panose="020B0604020202020204" pitchFamily="34" charset="0"/>
                <a:ea typeface="Times New Roman" panose="02020603050405020304" pitchFamily="18" charset="0"/>
              </a:rPr>
              <a:t>Un tubo abierto en su tercer armónico</a:t>
            </a:r>
            <a:endParaRPr lang="es-CO" sz="1600" dirty="0">
              <a:latin typeface="Times New Roman" panose="02020603050405020304" pitchFamily="18" charset="0"/>
              <a:ea typeface="Times New Roman" panose="02020603050405020304" pitchFamily="18" charset="0"/>
            </a:endParaRPr>
          </a:p>
          <a:p>
            <a:pPr marL="285750" lvl="0" indent="-285750" algn="just">
              <a:spcAft>
                <a:spcPts val="0"/>
              </a:spcAft>
              <a:buClr>
                <a:srgbClr val="4F81BD"/>
              </a:buClr>
              <a:buFont typeface="Wingdings" panose="05000000000000000000" pitchFamily="2" charset="2"/>
              <a:buChar char="q"/>
            </a:pPr>
            <a:r>
              <a:rPr lang="es-ES" sz="1600" dirty="0">
                <a:solidFill>
                  <a:srgbClr val="1F497D"/>
                </a:solidFill>
                <a:latin typeface="Arial" panose="020B0604020202020204" pitchFamily="34" charset="0"/>
                <a:ea typeface="Times New Roman" panose="02020603050405020304" pitchFamily="18" charset="0"/>
              </a:rPr>
              <a:t>Un tubo cerrado en su primer armónico</a:t>
            </a:r>
            <a:endParaRPr lang="es-CO" sz="1600" dirty="0">
              <a:latin typeface="Times New Roman" panose="02020603050405020304" pitchFamily="18" charset="0"/>
              <a:ea typeface="Times New Roman" panose="02020603050405020304" pitchFamily="18" charset="0"/>
            </a:endParaRPr>
          </a:p>
          <a:p>
            <a:pPr marL="285750" lvl="0" indent="-285750" algn="just">
              <a:spcAft>
                <a:spcPts val="0"/>
              </a:spcAft>
              <a:buClr>
                <a:srgbClr val="4F81BD"/>
              </a:buClr>
              <a:buFont typeface="Wingdings" panose="05000000000000000000" pitchFamily="2" charset="2"/>
              <a:buChar char="q"/>
            </a:pPr>
            <a:r>
              <a:rPr lang="es-ES" sz="1600" dirty="0">
                <a:solidFill>
                  <a:srgbClr val="1F497D"/>
                </a:solidFill>
                <a:latin typeface="Arial" panose="020B0604020202020204" pitchFamily="34" charset="0"/>
                <a:ea typeface="Times New Roman" panose="02020603050405020304" pitchFamily="18" charset="0"/>
              </a:rPr>
              <a:t>Un tubo cerrado en su cuarto armónico</a:t>
            </a:r>
            <a:endParaRPr lang="es-CO" sz="1600" dirty="0">
              <a:latin typeface="Times New Roman" panose="02020603050405020304" pitchFamily="18" charset="0"/>
              <a:ea typeface="Times New Roman" panose="02020603050405020304" pitchFamily="18" charset="0"/>
            </a:endParaRPr>
          </a:p>
          <a:p>
            <a:pPr>
              <a:spcAft>
                <a:spcPts val="0"/>
              </a:spcAft>
            </a:pPr>
            <a:r>
              <a:rPr lang="es-ES" dirty="0">
                <a:solidFill>
                  <a:srgbClr val="1F497D"/>
                </a:solidFill>
                <a:latin typeface="Times New Roman" panose="02020603050405020304" pitchFamily="18" charset="0"/>
                <a:ea typeface="Times New Roman" panose="02020603050405020304" pitchFamily="18" charset="0"/>
              </a:rPr>
              <a:t> </a:t>
            </a:r>
            <a:endParaRPr lang="es-CO" sz="2800" dirty="0">
              <a:effectLst/>
              <a:latin typeface="Times New Roman" panose="02020603050405020304" pitchFamily="18" charset="0"/>
              <a:ea typeface="Times New Roman" panose="02020603050405020304" pitchFamily="18" charset="0"/>
            </a:endParaRPr>
          </a:p>
        </p:txBody>
      </p:sp>
      <p:pic>
        <p:nvPicPr>
          <p:cNvPr id="63" name="Imagen 62"/>
          <p:cNvPicPr>
            <a:picLocks noChangeAspect="1"/>
          </p:cNvPicPr>
          <p:nvPr/>
        </p:nvPicPr>
        <p:blipFill rotWithShape="1">
          <a:blip r:embed="rId3"/>
          <a:srcRect r="30106"/>
          <a:stretch/>
        </p:blipFill>
        <p:spPr>
          <a:xfrm>
            <a:off x="6931914" y="5294069"/>
            <a:ext cx="4806430" cy="1351279"/>
          </a:xfrm>
          <a:prstGeom prst="rect">
            <a:avLst/>
          </a:prstGeom>
          <a:ln w="38100" cap="sq">
            <a:solidFill>
              <a:srgbClr val="7030A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100828800"/>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153</TotalTime>
  <Words>1566</Words>
  <Application>Microsoft Office PowerPoint</Application>
  <PresentationFormat>Panorámica</PresentationFormat>
  <Paragraphs>102</Paragraphs>
  <Slides>7</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7</vt:i4>
      </vt:variant>
    </vt:vector>
  </HeadingPairs>
  <TitlesOfParts>
    <vt:vector size="14" baseType="lpstr">
      <vt:lpstr>Arial</vt:lpstr>
      <vt:lpstr>Century Gothic</vt:lpstr>
      <vt:lpstr>Times New Roman</vt:lpstr>
      <vt:lpstr>Wingdings</vt:lpstr>
      <vt:lpstr>Wingdings 3</vt:lpstr>
      <vt:lpstr>Espiral</vt:lpstr>
      <vt:lpstr>Microsoft Editor de ecuaciones 3.0</vt:lpstr>
      <vt:lpstr>TAREA ONDAS SONORAS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TAREA ONDAS SONORAS</dc:title>
  <dc:creator>LENOVO</dc:creator>
  <cp:lastModifiedBy>LENOVO</cp:lastModifiedBy>
  <cp:revision>20</cp:revision>
  <dcterms:created xsi:type="dcterms:W3CDTF">2020-09-01T00:12:33Z</dcterms:created>
  <dcterms:modified xsi:type="dcterms:W3CDTF">2020-09-01T02:46:00Z</dcterms:modified>
</cp:coreProperties>
</file>