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B1B318-FCC2-4289-A351-FDA0E389C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553037" cy="1655762"/>
          </a:xfrm>
        </p:spPr>
        <p:txBody>
          <a:bodyPr>
            <a:noAutofit/>
          </a:bodyPr>
          <a:lstStyle/>
          <a:p>
            <a:r>
              <a:rPr lang="es-MX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TAREA: ángulos – triángulos y teorema de Pitágoras </a:t>
            </a:r>
            <a:endParaRPr lang="es-CO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35D7E75-39D0-42BD-89F1-AAE3DE439244}"/>
              </a:ext>
            </a:extLst>
          </p:cNvPr>
          <p:cNvSpPr txBox="1"/>
          <p:nvPr/>
        </p:nvSpPr>
        <p:spPr>
          <a:xfrm>
            <a:off x="559558" y="150125"/>
            <a:ext cx="11382233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algn="ctr"/>
            <a:r>
              <a:rPr lang="es-ES" sz="20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Relacione la columna de al izquierda con la columna de la derecha, ubicando el número correspondiente en el paréntesis</a:t>
            </a:r>
            <a:r>
              <a:rPr lang="es-ES" sz="2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sz="20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 que se forman cuando se cruzan dos líneas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negativos      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b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Angulo que mide 2 cuartos de giro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obtuso                                                                    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Angulos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posición normal       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Complementarios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suma de sus ángulos es 180° grados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405°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que giran en sentido de las manecillas del reloj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Giro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tres cuartos de giro    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opuestos por el vértice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cinco cuartos de giro  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Radian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unidad de medida es  el radian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agudo                                                                                              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lado terminal, coincide con el lado  inicial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Angulo llano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Aquel cuya medida es menor de 90°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positivos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suma de sus ángulos es 90°    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45°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que giran en sentido de las manecillas del reloj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270°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de medio cuarto de giro   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 cíclico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 que subtiende un arco de longitud igual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 radio de la circunferencia                                       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Ángulos Suplementarios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</a:pP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Aquel cuya medida es menor de 180° y mayor a 90°                       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    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Lado inicial coincide con el         eje de las x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5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7B4CEF0-B95E-4453-995D-60A21A57352F}"/>
              </a:ext>
            </a:extLst>
          </p:cNvPr>
          <p:cNvSpPr txBox="1"/>
          <p:nvPr/>
        </p:nvSpPr>
        <p:spPr>
          <a:xfrm>
            <a:off x="818322" y="1800134"/>
            <a:ext cx="5751444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+mj-lt"/>
              <a:buAutoNum type="alphaLcPeriod"/>
            </a:pP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192º           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– </a:t>
            </a:r>
            <a:r>
              <a:rPr lang="es-E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326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º   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c.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r>
              <a:rPr lang="es-E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215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º   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Clr>
                <a:srgbClr val="FF0000"/>
              </a:buClr>
              <a:buFont typeface="+mj-lt"/>
              <a:buAutoNum type="alphaLcPeriod" startAt="4"/>
            </a:pP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- 152°         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  </a:t>
            </a:r>
            <a:r>
              <a:rPr lang="es-E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87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°               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f.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– 164°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lt"/>
              <a:buAutoNum type="alphaLcPeriod" startAt="7"/>
            </a:pP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</a:t>
            </a:r>
            <a:r>
              <a:rPr lang="es-E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39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º                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h.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</a:t>
            </a:r>
            <a:r>
              <a:rPr lang="es-E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62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0°               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i.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</a:t>
            </a:r>
            <a:r>
              <a:rPr lang="es-E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-405º 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732850-E989-44BF-A1F7-285526762193}"/>
              </a:ext>
            </a:extLst>
          </p:cNvPr>
          <p:cNvSpPr txBox="1"/>
          <p:nvPr/>
        </p:nvSpPr>
        <p:spPr>
          <a:xfrm>
            <a:off x="818322" y="876804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s-ES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Dibuja los siguientes ángulos en posición normal utilizando el transportador e indique a que cuadrante pertenece cada uno</a:t>
            </a:r>
            <a:r>
              <a:rPr lang="es-ES" sz="1800" b="1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s-CO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5B59DBB-4496-4526-BD80-1FDC0EFC3D7F}"/>
              </a:ext>
            </a:extLst>
          </p:cNvPr>
          <p:cNvSpPr txBox="1"/>
          <p:nvPr/>
        </p:nvSpPr>
        <p:spPr>
          <a:xfrm>
            <a:off x="818322" y="2916343"/>
            <a:ext cx="5751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s-ES" sz="1800" b="1" i="1" dirty="0">
                <a:solidFill>
                  <a:srgbClr val="C4591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Dados los siguientes ángulos: </a:t>
            </a:r>
            <a:endParaRPr lang="es-CO" sz="2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803429-9D29-4154-9A23-833DCF9A7DCB}"/>
              </a:ext>
            </a:extLst>
          </p:cNvPr>
          <p:cNvSpPr txBox="1"/>
          <p:nvPr/>
        </p:nvSpPr>
        <p:spPr>
          <a:xfrm>
            <a:off x="930965" y="3429000"/>
            <a:ext cx="5751444" cy="1754326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=</a:t>
            </a:r>
            <a:r>
              <a:rPr lang="es-ES" sz="1800" b="0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126° 57´35´´      </a:t>
            </a:r>
            <a:r>
              <a:rPr lang="es-ES" sz="1800" b="1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B=</a:t>
            </a:r>
            <a:r>
              <a:rPr lang="es-ES" sz="1800" b="0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s-ES" b="1" i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48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° 28´41´´    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s-ES" sz="1800" b="1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 =</a:t>
            </a:r>
            <a:r>
              <a:rPr lang="es-ES" sz="1800" b="0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177° 42´16´´      </a:t>
            </a:r>
            <a:r>
              <a:rPr lang="es-ES" sz="1800" b="1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 =</a:t>
            </a:r>
            <a:r>
              <a:rPr lang="es-ES" sz="1800" b="0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65° 19´17´´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408940"/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Hallar y graficar</a:t>
            </a:r>
            <a:endParaRPr lang="es-CO" sz="28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lt"/>
              <a:buAutoNum type="alphaLcPeriod"/>
            </a:pP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 + B + D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b.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 – A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c.</a:t>
            </a:r>
            <a:r>
              <a:rPr lang="es-E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+ C + D </a:t>
            </a:r>
            <a:endParaRPr lang="es-CO" sz="2800" b="1" i="1" dirty="0">
              <a:solidFill>
                <a:srgbClr val="00206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FF0000"/>
              </a:buClr>
            </a:pPr>
            <a:r>
              <a:rPr lang="en-U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d.</a:t>
            </a:r>
            <a:r>
              <a:rPr lang="en-US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1800" b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 – B             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e.</a:t>
            </a:r>
            <a:r>
              <a:rPr lang="en-US" sz="1800" b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4B </a:t>
            </a:r>
            <a:r>
              <a:rPr lang="en-US" sz="1800" b="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     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f.</a:t>
            </a:r>
            <a:r>
              <a:rPr lang="en-US" sz="1800" b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3C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408940"/>
            <a:r>
              <a:rPr lang="en-US" sz="1800" b="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46F753-28B0-4EC8-B340-8312E61D4916}"/>
              </a:ext>
            </a:extLst>
          </p:cNvPr>
          <p:cNvSpPr txBox="1"/>
          <p:nvPr/>
        </p:nvSpPr>
        <p:spPr>
          <a:xfrm>
            <a:off x="7368209" y="876804"/>
            <a:ext cx="4492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Hallar  el complemento de los siguientes ángulos</a:t>
            </a:r>
            <a:endParaRPr lang="es-CO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4EAE769-26A4-4EC4-9E50-498545017B6D}"/>
                  </a:ext>
                </a:extLst>
              </p:cNvPr>
              <p:cNvSpPr txBox="1"/>
              <p:nvPr/>
            </p:nvSpPr>
            <p:spPr>
              <a:xfrm>
                <a:off x="7462629" y="1523135"/>
                <a:ext cx="4571999" cy="90281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300"/>
                  </a:spcAft>
                </a:pPr>
                <a:r>
                  <a:rPr lang="es-ES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:r>
                  <a:rPr lang="es-ES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63</a:t>
                </a:r>
                <a:r>
                  <a:rPr lang="es-ES" sz="18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º42´19´´                    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  </a:t>
                </a:r>
                <a:r>
                  <a:rPr lang="es-ES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17</a:t>
                </a:r>
                <a:r>
                  <a:rPr lang="es-ES" sz="18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º21´35´´                                  </a:t>
                </a:r>
                <a:r>
                  <a:rPr lang="es-ES" sz="14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s-ES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s-ES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s-ES" sz="1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s-E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s-CO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4EAE769-26A4-4EC4-9E50-49854501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29" y="1523135"/>
                <a:ext cx="4571999" cy="902811"/>
              </a:xfrm>
              <a:prstGeom prst="rect">
                <a:avLst/>
              </a:prstGeom>
              <a:blipFill>
                <a:blip r:embed="rId2"/>
                <a:stretch>
                  <a:fillRect l="-266" t="-3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ACA903D3-CB49-453D-AC2D-D1663046FA26}"/>
              </a:ext>
            </a:extLst>
          </p:cNvPr>
          <p:cNvSpPr txBox="1"/>
          <p:nvPr/>
        </p:nvSpPr>
        <p:spPr>
          <a:xfrm>
            <a:off x="7462629" y="2526189"/>
            <a:ext cx="519153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Hallar  el suplemento de los siguientes ángulos</a:t>
            </a:r>
            <a:endParaRPr lang="es-CO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61B24A9-20D8-4BDA-AF5C-FDF3BA838831}"/>
                  </a:ext>
                </a:extLst>
              </p:cNvPr>
              <p:cNvSpPr txBox="1"/>
              <p:nvPr/>
            </p:nvSpPr>
            <p:spPr>
              <a:xfrm>
                <a:off x="7437780" y="3252117"/>
                <a:ext cx="4621696" cy="117993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marL="408940"/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</a:t>
                </a:r>
                <a:r>
                  <a:rPr lang="es-E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s-ES" sz="1800" b="1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164º15`28``              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</a:t>
                </a:r>
                <a:r>
                  <a:rPr lang="es-E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s-ES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83</a:t>
                </a:r>
                <a:r>
                  <a:rPr lang="es-ES" sz="1800" b="1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º36`48``                                       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:r>
                  <a:rPr lang="es-E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s-ES" sz="2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s-ES" sz="24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d.</a:t>
                </a:r>
                <a:r>
                  <a:rPr lang="es-E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s-ES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s-ES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s-ES" sz="24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ES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   </a:t>
                </a:r>
                <a:endParaRPr lang="es-CO" sz="28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18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</a:t>
                </a:r>
                <a:endParaRPr lang="es-CO" sz="28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61B24A9-20D8-4BDA-AF5C-FDF3BA83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80" y="3252117"/>
                <a:ext cx="4621696" cy="1179938"/>
              </a:xfrm>
              <a:prstGeom prst="rect">
                <a:avLst/>
              </a:prstGeom>
              <a:blipFill>
                <a:blip r:embed="rId3"/>
                <a:stretch>
                  <a:fillRect t="-2041" r="-5263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1C29D3C8-8193-436A-9FB5-693FC8883D94}"/>
              </a:ext>
            </a:extLst>
          </p:cNvPr>
          <p:cNvSpPr txBox="1"/>
          <p:nvPr/>
        </p:nvSpPr>
        <p:spPr>
          <a:xfrm>
            <a:off x="7462629" y="4537504"/>
            <a:ext cx="4119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s-ES_tradnl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Reducir al sistema sexagesimal</a:t>
            </a:r>
            <a:endParaRPr lang="es-CO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8A58850-2047-4342-B968-251FD08DA36B}"/>
                  </a:ext>
                </a:extLst>
              </p:cNvPr>
              <p:cNvSpPr txBox="1"/>
              <p:nvPr/>
            </p:nvSpPr>
            <p:spPr>
              <a:xfrm>
                <a:off x="7343359" y="5057866"/>
                <a:ext cx="4691269" cy="92333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_tradnl" b="1" i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es-ES_tradnl" sz="3600" b="1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s-ES_tradnl" sz="3600" b="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_trad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s-ES_trad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es-ES_trad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s-ES_tradnl" sz="2400" b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</a:t>
                </a:r>
                <a:r>
                  <a:rPr lang="es-ES_tradnl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r>
                  <a:rPr lang="es-ES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s-ES" sz="1800" b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ES_tradnl" sz="2400" b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s-ES_tradnl" sz="1800" b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r>
                  <a:rPr lang="es-ES_tradnl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:r>
                  <a:rPr lang="es-ES_tradnl" sz="1800" b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s-E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s-ES_tradnl" sz="2400" b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s-ES_tradnl" sz="1800" b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</a:t>
                </a:r>
                <a:r>
                  <a:rPr lang="es-ES_tradnl" sz="18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d.</a:t>
                </a:r>
                <a:r>
                  <a:rPr lang="es-ES_tradnl" sz="1800" b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_trad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s-ES_tradnl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s-ES_tradnl" sz="1800" b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</a:t>
                </a:r>
                <a:endParaRPr lang="es-CO" sz="28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r>
                  <a:rPr lang="es-ES_tradnl" sz="1800" b="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s-CO" sz="28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8A58850-2047-4342-B968-251FD08D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359" y="5057866"/>
                <a:ext cx="4691269" cy="923330"/>
              </a:xfrm>
              <a:prstGeom prst="rect">
                <a:avLst/>
              </a:prstGeom>
              <a:blipFill>
                <a:blip r:embed="rId4"/>
                <a:stretch>
                  <a:fillRect l="-1297" t="-1241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7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4FEDA2-7C36-4D95-A85A-7C418A6644B2}"/>
              </a:ext>
            </a:extLst>
          </p:cNvPr>
          <p:cNvSpPr txBox="1"/>
          <p:nvPr/>
        </p:nvSpPr>
        <p:spPr>
          <a:xfrm>
            <a:off x="904460" y="557024"/>
            <a:ext cx="37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6. 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Reducir</a:t>
            </a:r>
            <a:r>
              <a:rPr lang="en-US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al Sistema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cíclico</a:t>
            </a:r>
            <a:r>
              <a:rPr lang="en-US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s-CO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2BF4B0-09A8-4807-BEE2-36262CB5ACCC}"/>
              </a:ext>
            </a:extLst>
          </p:cNvPr>
          <p:cNvSpPr txBox="1"/>
          <p:nvPr/>
        </p:nvSpPr>
        <p:spPr>
          <a:xfrm>
            <a:off x="904461" y="1153804"/>
            <a:ext cx="4661452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+mj-lt"/>
              <a:buAutoNum type="alphaLcPeriod"/>
            </a:pPr>
            <a:r>
              <a:rPr lang="en-US" b="1" i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420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°     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b.</a:t>
            </a:r>
            <a:r>
              <a:rPr lang="en-US" sz="1800" b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860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°    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C.</a:t>
            </a:r>
            <a:r>
              <a:rPr lang="en-US" sz="1800" b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205°    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d.</a:t>
            </a:r>
            <a:r>
              <a:rPr lang="en-US" sz="1800" b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548°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0399F3-75DF-40E1-96B8-C02190CC91D4}"/>
              </a:ext>
            </a:extLst>
          </p:cNvPr>
          <p:cNvSpPr txBox="1"/>
          <p:nvPr/>
        </p:nvSpPr>
        <p:spPr>
          <a:xfrm>
            <a:off x="904460" y="1843781"/>
            <a:ext cx="5085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Expresa en términos de grados, minutos</a:t>
            </a:r>
          </a:p>
          <a:p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segundos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A48450-4A89-4D31-84AD-73243BF63DD9}"/>
              </a:ext>
            </a:extLst>
          </p:cNvPr>
          <p:cNvSpPr txBox="1"/>
          <p:nvPr/>
        </p:nvSpPr>
        <p:spPr>
          <a:xfrm>
            <a:off x="904460" y="2612839"/>
            <a:ext cx="4754218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+mj-lt"/>
              <a:buAutoNum type="alphaLcPeriod"/>
            </a:pPr>
            <a:r>
              <a:rPr lang="es-CO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37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,15°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</a:t>
            </a:r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176,22º</a:t>
            </a:r>
            <a:r>
              <a:rPr lang="es-E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</a:t>
            </a:r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358,54º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lt"/>
              <a:buAutoNum type="alphaLcPeriod" startAt="4"/>
            </a:pPr>
            <a:r>
              <a:rPr lang="es-E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285,26°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</a:t>
            </a:r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,18º </a:t>
            </a:r>
            <a:r>
              <a:rPr lang="es-E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s-E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C042B5-0586-4BA1-A276-347A984CF77E}"/>
              </a:ext>
            </a:extLst>
          </p:cNvPr>
          <p:cNvSpPr txBox="1"/>
          <p:nvPr/>
        </p:nvSpPr>
        <p:spPr>
          <a:xfrm>
            <a:off x="937591" y="3728614"/>
            <a:ext cx="4595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Expresa en grados </a:t>
            </a:r>
            <a:endParaRPr lang="es-CO" sz="28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73435F-2CAF-49C5-AEE9-9E46449BE153}"/>
              </a:ext>
            </a:extLst>
          </p:cNvPr>
          <p:cNvSpPr txBox="1"/>
          <p:nvPr/>
        </p:nvSpPr>
        <p:spPr>
          <a:xfrm>
            <a:off x="904460" y="4391656"/>
            <a:ext cx="4754218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</a:t>
            </a:r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° 18´31´      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</a:t>
            </a:r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16º 3`4``             </a:t>
            </a:r>
          </a:p>
          <a:p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s-E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220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º 48`16``    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</a:t>
            </a:r>
            <a:r>
              <a:rPr lang="es-ES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316°22’ 55’’                              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US" sz="1800" b="1" i="1" u="none" strike="noStrike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063C82-74C0-40BF-A199-9EDCFAE3B64B}"/>
              </a:ext>
            </a:extLst>
          </p:cNvPr>
          <p:cNvSpPr txBox="1"/>
          <p:nvPr/>
        </p:nvSpPr>
        <p:spPr>
          <a:xfrm>
            <a:off x="6492940" y="361433"/>
            <a:ext cx="443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Resuelva los siguientes problemas</a:t>
            </a:r>
            <a:r>
              <a:rPr lang="es-ES" sz="18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2D94CAB-C2EE-4E43-A65B-2A1D46CC54DC}"/>
              </a:ext>
            </a:extLst>
          </p:cNvPr>
          <p:cNvSpPr txBox="1"/>
          <p:nvPr/>
        </p:nvSpPr>
        <p:spPr>
          <a:xfrm>
            <a:off x="5858493" y="818633"/>
            <a:ext cx="6134723" cy="5632311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Sabiendo que    S=</a:t>
            </a:r>
            <a:r>
              <a:rPr lang="es-MX" dirty="0"/>
              <a:t>            </a:t>
            </a:r>
            <a:r>
              <a:rPr lang="es-MX" dirty="0">
                <a:solidFill>
                  <a:srgbClr val="C00000"/>
                </a:solidFill>
              </a:rPr>
              <a:t>y</a:t>
            </a:r>
            <a:r>
              <a:rPr lang="es-MX" dirty="0"/>
              <a:t>   </a:t>
            </a:r>
          </a:p>
          <a:p>
            <a:endParaRPr lang="es-MX" dirty="0"/>
          </a:p>
          <a:p>
            <a:pPr algn="just"/>
            <a:r>
              <a:rPr lang="es-MX" dirty="0"/>
              <a:t>	</a:t>
            </a:r>
            <a:r>
              <a:rPr lang="es-MX" b="1" i="1" dirty="0">
                <a:solidFill>
                  <a:srgbClr val="FF0000"/>
                </a:solidFill>
              </a:rPr>
              <a:t>a. </a:t>
            </a:r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arco de círculo de longitud 35m subtiende un ángulo central de 48° .Hallar el radio del círculo </a:t>
            </a:r>
          </a:p>
          <a:p>
            <a:pPr algn="just"/>
            <a:endParaRPr lang="es-MX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longitud de un arco que subtiende un ángulo de 325º si el radio del círculo es de 42cm?</a:t>
            </a:r>
          </a:p>
          <a:p>
            <a:pPr algn="just"/>
            <a:endParaRPr lang="es-MX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 el área de un sector circular de diámetro  95 cm determinado por un ángulo de 146° </a:t>
            </a:r>
          </a:p>
          <a:p>
            <a:pPr algn="just"/>
            <a:endParaRPr lang="es-MX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arco de círculo de longitud 56 dm, posee un radio de 65dm. Que ángulo subtiende? </a:t>
            </a:r>
          </a:p>
          <a:p>
            <a:pPr algn="just"/>
            <a:endParaRPr lang="es-MX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área de un sector circular es de  182 m2  y está determinado por un ángulo central de 22Π radianes ¿Cuál es el radio del círculo?</a:t>
            </a:r>
          </a:p>
          <a:p>
            <a:pPr algn="just"/>
            <a:endParaRPr lang="es-MX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f. </a:t>
            </a:r>
            <a:r>
              <a:rPr lang="es-MX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 el área de un sector circular de radio  38m determinado por un ángulo de 5 radianes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66393D13-B850-41F0-835A-87D05CD62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815140"/>
              </p:ext>
            </p:extLst>
          </p:nvPr>
        </p:nvGraphicFramePr>
        <p:xfrm>
          <a:off x="7828199" y="988650"/>
          <a:ext cx="412893" cy="24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402" imgH="177646" progId="Equation.3">
                  <p:embed/>
                </p:oleObj>
              </mc:Choice>
              <mc:Fallback>
                <p:oleObj r:id="rId2" imgW="228402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199" y="988650"/>
                        <a:ext cx="412893" cy="24483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D45429CC-3209-49B3-A84C-DD43904BC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6268"/>
              </p:ext>
            </p:extLst>
          </p:nvPr>
        </p:nvGraphicFramePr>
        <p:xfrm>
          <a:off x="8711023" y="904505"/>
          <a:ext cx="638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96900" imgH="419100" progId="Equation.3">
                  <p:embed/>
                </p:oleObj>
              </mc:Choice>
              <mc:Fallback>
                <p:oleObj r:id="rId4" imgW="5969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1023" y="904505"/>
                        <a:ext cx="63817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0">
            <a:extLst>
              <a:ext uri="{FF2B5EF4-FFF2-40B4-BE49-F238E27FC236}">
                <a16:creationId xmlns:a16="http://schemas.microsoft.com/office/drawing/2014/main" id="{F33B98BA-9D8B-4034-A46C-4B079D9A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01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= </a:t>
            </a:r>
            <a:endParaRPr kumimoji="0" lang="es-ES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8AD09110-0C13-459B-8D30-5B8B3AD4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017" y="638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y  </a:t>
            </a:r>
            <a:endParaRPr kumimoji="0" lang="es-ES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6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6B2B065-5AF8-455E-B177-B17E079067A5}"/>
              </a:ext>
            </a:extLst>
          </p:cNvPr>
          <p:cNvSpPr txBox="1"/>
          <p:nvPr/>
        </p:nvSpPr>
        <p:spPr>
          <a:xfrm>
            <a:off x="1099930" y="275492"/>
            <a:ext cx="9952382" cy="59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Escoja la respuesta correcta en los siguientes enunciados:</a:t>
            </a:r>
            <a:endParaRPr lang="es-CO" sz="20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un triángulo rectángulo isósceles cada uno de  sus ángulos agudos tienen una medida de 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30°                      B. 90°                                    C. 80°                               D. 45°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un triángulo Isósceles uno de sus ángulos tiene una medida de 76° y cada uno de los ángulos opuestos a los lados que poseen la misma longitud tienen una medida de: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38°                      B. 42°                                     C. 52°                               D. 63°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un triángulo equilátero cada uno de sus ángulos tiene una medida de: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60°                      B. 45°                                       C. 90°                             D. 30°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3π/2  equivale en el sistema sexagesimal a: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90°                       B. 180°                                      C. 270°                         D. 360°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420° equivale en el sistema cíclico a: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2π/3                     B.  7π/3                                     C. 5π/2                         D. 5π/3  </a:t>
            </a:r>
          </a:p>
          <a:p>
            <a:pPr lvl="0"/>
            <a:endParaRPr lang="es-ES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complemento del ángulo        es: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                        B.                                               C.                                  D.  </a:t>
            </a:r>
            <a:endParaRPr lang="es-E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S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E1339928-FEC6-4C74-B72C-D4F780F4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34" y="-2385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E0F750F-9514-44CD-8FB4-4FAF5AFE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04" y="4585915"/>
            <a:ext cx="394648" cy="51304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89FD4F7-B126-4A6D-A3B0-97503428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717" y="5098959"/>
            <a:ext cx="513918" cy="51304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715F015-437A-4533-A901-E06C9286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856" y="4957345"/>
            <a:ext cx="394647" cy="44129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054AF6B-8E27-41A3-BA68-D684C766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773" y="5025489"/>
            <a:ext cx="394648" cy="51304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FC2AF08-987C-49E1-8C0B-25827568A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017" y="4860328"/>
            <a:ext cx="380887" cy="4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62C450-1BF5-43C8-A109-EEA07A0F34F0}"/>
              </a:ext>
            </a:extLst>
          </p:cNvPr>
          <p:cNvSpPr txBox="1"/>
          <p:nvPr/>
        </p:nvSpPr>
        <p:spPr>
          <a:xfrm>
            <a:off x="3876261" y="357809"/>
            <a:ext cx="4439478" cy="52322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FF0000"/>
                </a:solidFill>
              </a:rPr>
              <a:t>TEOREMA DE PITAGORAS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3508A2-499D-4688-AD1E-6CD8EDE4670F}"/>
              </a:ext>
            </a:extLst>
          </p:cNvPr>
          <p:cNvSpPr txBox="1"/>
          <p:nvPr/>
        </p:nvSpPr>
        <p:spPr>
          <a:xfrm>
            <a:off x="207065" y="997330"/>
            <a:ext cx="5637144" cy="1915011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s-ES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Completa los datos de los siguientes triángulos rectángulos, en los que a es la hipotenusa, b y c son los catetos:</a:t>
            </a:r>
            <a:endParaRPr lang="es-CO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 = 12, a = 15.                      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 = 4, c = 12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CO" sz="28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= 16, c =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</a:t>
            </a:r>
            <a:r>
              <a:rPr lang="es-E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= 10, b = 8                                     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9792FE-22C5-46C9-BA6A-73C58CFD0E2D}"/>
              </a:ext>
            </a:extLst>
          </p:cNvPr>
          <p:cNvSpPr txBox="1"/>
          <p:nvPr/>
        </p:nvSpPr>
        <p:spPr>
          <a:xfrm>
            <a:off x="188843" y="3020281"/>
            <a:ext cx="5655366" cy="1551707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Una escalera de 2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metros se apoya en una pared vertical, de modo que el pie de la escalera se encuentra a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metros de esa pared. Calcula la altura, en metros que alcanza la escalera sobre la pared. (Realice gráfico)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14AB2B-EAC1-4064-ABF9-2B23CB34FB05}"/>
              </a:ext>
            </a:extLst>
          </p:cNvPr>
          <p:cNvSpPr txBox="1"/>
          <p:nvPr/>
        </p:nvSpPr>
        <p:spPr>
          <a:xfrm>
            <a:off x="207065" y="4679928"/>
            <a:ext cx="5637144" cy="2031325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Halla el perímetro, en metros, del triángulo de la figura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dirty="0">
              <a:latin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11" name="Picture 2273">
            <a:extLst>
              <a:ext uri="{FF2B5EF4-FFF2-40B4-BE49-F238E27FC236}">
                <a16:creationId xmlns:a16="http://schemas.microsoft.com/office/drawing/2014/main" id="{F09E6B49-C02A-4E7A-95D5-32641B213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3013" y="5115210"/>
            <a:ext cx="2946953" cy="1495425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CE7887A-7907-4F59-B19B-C9EEDDF004FF}"/>
              </a:ext>
            </a:extLst>
          </p:cNvPr>
          <p:cNvSpPr txBox="1"/>
          <p:nvPr/>
        </p:nvSpPr>
        <p:spPr>
          <a:xfrm>
            <a:off x="6347792" y="1041620"/>
            <a:ext cx="5637142" cy="2739211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buClr>
                <a:srgbClr val="7030A0"/>
              </a:buClr>
              <a:buSzPts val="1100"/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cae un poste de 14,5 metros de alto, sobre un edificio que se encuentra a 10 m de él ¿Cuál es la altura a la que le golpea?</a:t>
            </a:r>
          </a:p>
          <a:p>
            <a:pPr lvl="0">
              <a:buClr>
                <a:srgbClr val="7030A0"/>
              </a:buClr>
              <a:buSzPts val="1100"/>
            </a:pPr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buClr>
                <a:srgbClr val="7030A0"/>
              </a:buClr>
              <a:buSzPts val="1100"/>
            </a:pPr>
            <a:endParaRPr lang="es-CO" sz="20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B1BBE3E-A556-40D6-A2A4-6915E501913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32132" r="64149" b="43208"/>
          <a:stretch/>
        </p:blipFill>
        <p:spPr bwMode="auto">
          <a:xfrm>
            <a:off x="7354957" y="1954835"/>
            <a:ext cx="3194187" cy="1800225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DB44160-3EB1-4B03-868B-381352FF7A77}"/>
              </a:ext>
            </a:extLst>
          </p:cNvPr>
          <p:cNvSpPr txBox="1"/>
          <p:nvPr/>
        </p:nvSpPr>
        <p:spPr>
          <a:xfrm>
            <a:off x="6329567" y="3993216"/>
            <a:ext cx="5655367" cy="2772554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7030A0"/>
              </a:buClr>
              <a:buSzPts val="1100"/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palmera de 17 metros de altura se encuentra sujeta por dos cables de 21m y 25m respectivamente. En la figura se pide calcular la distancia AB.</a:t>
            </a:r>
          </a:p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7030A0"/>
              </a:buClr>
              <a:buSzPts val="1100"/>
            </a:pPr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7030A0"/>
              </a:buClr>
              <a:buSzPts val="1100"/>
            </a:pPr>
            <a:endParaRPr lang="es-ES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7030A0"/>
              </a:buClr>
              <a:buSzPts val="1100"/>
            </a:pPr>
            <a:endParaRPr lang="es-CO" sz="20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" name="Imagen 17" descr="Ejercicio 03">
            <a:extLst>
              <a:ext uri="{FF2B5EF4-FFF2-40B4-BE49-F238E27FC236}">
                <a16:creationId xmlns:a16="http://schemas.microsoft.com/office/drawing/2014/main" id="{DC54524C-0B11-4480-B68D-7DB5A375305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0" r="2000" b="9571"/>
          <a:stretch/>
        </p:blipFill>
        <p:spPr bwMode="auto">
          <a:xfrm>
            <a:off x="8068918" y="4903304"/>
            <a:ext cx="3235186" cy="170733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84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F5B45C4-0334-42ED-89E7-B08852B7D969}"/>
              </a:ext>
            </a:extLst>
          </p:cNvPr>
          <p:cNvSpPr txBox="1"/>
          <p:nvPr/>
        </p:nvSpPr>
        <p:spPr>
          <a:xfrm>
            <a:off x="493848" y="288688"/>
            <a:ext cx="5681869" cy="2600712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r>
              <a:rPr lang="es-MX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</a:t>
            </a:r>
            <a:r>
              <a:rPr lang="es-MX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Sabiendo que las bases de un trapecio isósceles miden 2,4 cm y 5,6 cm, y que la altura es de 3 cm, calcula la longitud del lado oblicuo.</a:t>
            </a:r>
          </a:p>
          <a:p>
            <a:pPr lvl="0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endParaRPr lang="es-MX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endParaRPr lang="es-MX" sz="1800" b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endParaRPr lang="es-MX" sz="1800" b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endParaRPr lang="es-MX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endParaRPr lang="es-MX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75"/>
              </a:spcBef>
              <a:spcAft>
                <a:spcPts val="0"/>
              </a:spcAft>
              <a:buClr>
                <a:srgbClr val="FF0000"/>
              </a:buClr>
            </a:pPr>
            <a:endParaRPr lang="es-CO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Trapecio isósceles – roberprof">
            <a:extLst>
              <a:ext uri="{FF2B5EF4-FFF2-40B4-BE49-F238E27FC236}">
                <a16:creationId xmlns:a16="http://schemas.microsoft.com/office/drawing/2014/main" id="{56A39DE8-3972-4C35-B622-2BF254E1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2" y="1179443"/>
            <a:ext cx="2705100" cy="15902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A5DE554-ACCD-4CF3-A63E-65C15903F469}"/>
              </a:ext>
            </a:extLst>
          </p:cNvPr>
          <p:cNvSpPr txBox="1"/>
          <p:nvPr/>
        </p:nvSpPr>
        <p:spPr>
          <a:xfrm>
            <a:off x="493848" y="3059668"/>
            <a:ext cx="5681869" cy="738664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</a:t>
            </a:r>
            <a:r>
              <a:rPr lang="es-ES" sz="2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Hallar la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altura de un triángulo equilátero de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42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cm de lado </a:t>
            </a:r>
            <a:endParaRPr lang="es-CO" b="1" i="1" dirty="0">
              <a:solidFill>
                <a:srgbClr val="00206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F68F29-C6A3-4F4C-B9BF-3C20796201CC}"/>
              </a:ext>
            </a:extLst>
          </p:cNvPr>
          <p:cNvSpPr txBox="1"/>
          <p:nvPr/>
        </p:nvSpPr>
        <p:spPr>
          <a:xfrm>
            <a:off x="493848" y="4070818"/>
            <a:ext cx="5681869" cy="951414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Si la diagonal de un rectángulo equivale a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36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cm y el largo es igual a 12 cm, cuál es el valor del ancho</a:t>
            </a: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FB52F86-0ACA-425B-832C-BD6277141222}"/>
              </a:ext>
            </a:extLst>
          </p:cNvPr>
          <p:cNvSpPr txBox="1"/>
          <p:nvPr/>
        </p:nvSpPr>
        <p:spPr>
          <a:xfrm>
            <a:off x="493848" y="5395796"/>
            <a:ext cx="5681869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Hallar el perímetro de un rombo</a:t>
            </a:r>
            <a:r>
              <a:rPr lang="es-ES" b="1" i="1" spc="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i="1" spc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cuyas diagonales miden </a:t>
            </a:r>
            <a:r>
              <a:rPr lang="es-ES" b="1" i="1" spc="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42</a:t>
            </a:r>
            <a:r>
              <a:rPr lang="es-ES" sz="1800" b="1" i="1" spc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cm y 18 cm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respectivamente </a:t>
            </a:r>
            <a:endParaRPr lang="es-CO" b="1" i="1" dirty="0">
              <a:solidFill>
                <a:srgbClr val="00206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99B99C-0331-44AD-9965-D8C749723498}"/>
              </a:ext>
            </a:extLst>
          </p:cNvPr>
          <p:cNvSpPr txBox="1"/>
          <p:nvPr/>
        </p:nvSpPr>
        <p:spPr>
          <a:xfrm>
            <a:off x="6457121" y="288688"/>
            <a:ext cx="5681869" cy="3046988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niño eleva una cometa a una altura de 86m, desde el punto en línea recta de la superficie terrestre con la cometa, hasta donde se encuentra el niño hay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m. ¿Cuál es la longitud de la cuerda de la cometa?</a:t>
            </a:r>
          </a:p>
          <a:p>
            <a:pPr algn="just"/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2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28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" name="Imagen 19" descr="4370070-128270Un árbol de 50 m de altura,  proyecta una sombra de 60 m de larga. Encontrar la distancia que hay desde la p...">
            <a:extLst>
              <a:ext uri="{FF2B5EF4-FFF2-40B4-BE49-F238E27FC236}">
                <a16:creationId xmlns:a16="http://schemas.microsoft.com/office/drawing/2014/main" id="{DA7DFC57-82F8-4568-88EC-B7610773C3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71541" r="57143" b="17415"/>
          <a:stretch/>
        </p:blipFill>
        <p:spPr bwMode="auto">
          <a:xfrm>
            <a:off x="8173072" y="1589044"/>
            <a:ext cx="2799728" cy="16179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B8BDD62-D7E8-4555-BB1D-9CD7BAE5EDD3}"/>
              </a:ext>
            </a:extLst>
          </p:cNvPr>
          <p:cNvSpPr txBox="1"/>
          <p:nvPr/>
        </p:nvSpPr>
        <p:spPr>
          <a:xfrm>
            <a:off x="6521623" y="3522325"/>
            <a:ext cx="5484847" cy="3046988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Juan desea deslizarse por un tobogán que tiene una altura máxima de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120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m. La distancia que hay desde el punto donde toca el suelo y la base del tobogán es de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 ¿Qué distancia recorre el tobogán? </a:t>
            </a:r>
          </a:p>
          <a:p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sz="2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sz="28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3" name="Imagen 22" descr="4370070-128270Un árbol de 50 m de altura,  proyecta una sombra de 60 m de larga. Encontrar la distancia que hay desde la p...">
            <a:extLst>
              <a:ext uri="{FF2B5EF4-FFF2-40B4-BE49-F238E27FC236}">
                <a16:creationId xmlns:a16="http://schemas.microsoft.com/office/drawing/2014/main" id="{5393320B-C48A-4166-A7B4-A7A6600B2F5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0" t="81608" b="9516"/>
          <a:stretch/>
        </p:blipFill>
        <p:spPr bwMode="auto">
          <a:xfrm>
            <a:off x="8830705" y="4728797"/>
            <a:ext cx="3069748" cy="168309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46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C22D442-B781-4279-BF80-5DBC00DD75C2}"/>
              </a:ext>
            </a:extLst>
          </p:cNvPr>
          <p:cNvSpPr txBox="1"/>
          <p:nvPr/>
        </p:nvSpPr>
        <p:spPr>
          <a:xfrm>
            <a:off x="480391" y="292919"/>
            <a:ext cx="5933661" cy="1245021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 edificio proyecta una sombra de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48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 y la distancia entre la terraza del edificio al final de la sombra es de </a:t>
            </a:r>
            <a:r>
              <a:rPr lang="es-ES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76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m.  Cuál es la altura del edificio? </a:t>
            </a:r>
            <a:r>
              <a:rPr lang="es-E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(Realice el dibujo)</a:t>
            </a:r>
            <a:endParaRPr lang="es-CO" sz="28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68950C-E13E-4A33-9EC1-AA357290F684}"/>
              </a:ext>
            </a:extLst>
          </p:cNvPr>
          <p:cNvSpPr txBox="1"/>
          <p:nvPr/>
        </p:nvSpPr>
        <p:spPr>
          <a:xfrm>
            <a:off x="480391" y="1737406"/>
            <a:ext cx="5933661" cy="3300519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Desde la parte superior de una torre que mide 32 m de alto se observa un incendio, en la superficie terrestre a 48 m. ¿A qué distancia de la base de la torre es el incendio?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ES" sz="2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ES" sz="28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CO" sz="28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Imagen 7" descr="4370070-128270Un árbol de 50 m de altura,  proyecta una sombra de 60 m de larga. Encontrar la distancia que hay desde la p...">
            <a:extLst>
              <a:ext uri="{FF2B5EF4-FFF2-40B4-BE49-F238E27FC236}">
                <a16:creationId xmlns:a16="http://schemas.microsoft.com/office/drawing/2014/main" id="{040F7887-64C9-4119-88E3-AA7A18F88E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4" t="55743" r="6977" b="36267"/>
          <a:stretch/>
        </p:blipFill>
        <p:spPr bwMode="auto">
          <a:xfrm>
            <a:off x="624163" y="2976562"/>
            <a:ext cx="3841820" cy="19134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5ABD2A7-D3AB-40A2-BE0E-1B1643AF0F55}"/>
              </a:ext>
            </a:extLst>
          </p:cNvPr>
          <p:cNvSpPr txBox="1"/>
          <p:nvPr/>
        </p:nvSpPr>
        <p:spPr>
          <a:xfrm>
            <a:off x="7421217" y="490330"/>
            <a:ext cx="4290392" cy="452431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>
                <a:solidFill>
                  <a:srgbClr val="002060"/>
                </a:solidFill>
              </a:rPr>
              <a:t>Del libro del Ministerio de Educación realizar los ejercicios de Actividad de Aprendizaje:</a:t>
            </a:r>
          </a:p>
          <a:p>
            <a:pPr algn="just"/>
            <a:r>
              <a:rPr lang="es-MX" b="1" i="1" dirty="0">
                <a:solidFill>
                  <a:srgbClr val="FF0000"/>
                </a:solidFill>
              </a:rPr>
              <a:t>Página 72 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Del 1: a, c, e, h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Del 2: b, e, f 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Del 3: a y b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Del 4: c, e, f, i, j</a:t>
            </a:r>
          </a:p>
          <a:p>
            <a:pPr algn="just"/>
            <a:r>
              <a:rPr lang="es-MX" b="1" i="1" dirty="0">
                <a:solidFill>
                  <a:srgbClr val="FF0000"/>
                </a:solidFill>
              </a:rPr>
              <a:t>Página 73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El Punto 6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Del 8: b y c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Del 9: b y d</a:t>
            </a:r>
          </a:p>
          <a:p>
            <a:pPr algn="just"/>
            <a:r>
              <a:rPr lang="es-MX" b="1" i="1" dirty="0">
                <a:solidFill>
                  <a:srgbClr val="FF0000"/>
                </a:solidFill>
              </a:rPr>
              <a:t>Página 75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El punto 1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El punto 2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Punto 3</a:t>
            </a:r>
          </a:p>
          <a:p>
            <a:pPr algn="just"/>
            <a:r>
              <a:rPr lang="es-MX" b="1" i="1" dirty="0">
                <a:solidFill>
                  <a:srgbClr val="002060"/>
                </a:solidFill>
              </a:rPr>
              <a:t>Evaluación de aprendizaje </a:t>
            </a:r>
          </a:p>
        </p:txBody>
      </p:sp>
    </p:spTree>
    <p:extLst>
      <p:ext uri="{BB962C8B-B14F-4D97-AF65-F5344CB8AC3E}">
        <p14:creationId xmlns:p14="http://schemas.microsoft.com/office/powerpoint/2010/main" val="3635879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665</TotalTime>
  <Words>1378</Words>
  <Application>Microsoft Office PowerPoint</Application>
  <PresentationFormat>Panorámica</PresentationFormat>
  <Paragraphs>136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Tahoma</vt:lpstr>
      <vt:lpstr>Times New Roman</vt:lpstr>
      <vt:lpstr>Tw Cen MT</vt:lpstr>
      <vt:lpstr>Wingdings</vt:lpstr>
      <vt:lpstr>Circuito</vt:lpstr>
      <vt:lpstr>Equation.3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33</cp:revision>
  <dcterms:created xsi:type="dcterms:W3CDTF">2021-01-27T13:20:05Z</dcterms:created>
  <dcterms:modified xsi:type="dcterms:W3CDTF">2021-01-28T00:25:25Z</dcterms:modified>
</cp:coreProperties>
</file>