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67" r:id="rId14"/>
    <p:sldId id="271" r:id="rId15"/>
    <p:sldId id="268" r:id="rId16"/>
    <p:sldId id="272" r:id="rId17"/>
    <p:sldId id="273" r:id="rId18"/>
    <p:sldId id="27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6.wmf"/><Relationship Id="rId10" Type="http://schemas.openxmlformats.org/officeDocument/2006/relationships/image" Target="../media/image18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73829" y="2736669"/>
            <a:ext cx="8686800" cy="2262781"/>
          </a:xfrm>
        </p:spPr>
        <p:txBody>
          <a:bodyPr>
            <a:normAutofit fontScale="90000"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EJEMPLOS RESUELTOS DE RADICACIÓN DE NÚMEROS REALES </a:t>
            </a:r>
            <a:endParaRPr lang="es-MX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76549" y="455413"/>
            <a:ext cx="853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rgbClr val="002060"/>
                </a:solidFill>
              </a:rPr>
              <a:t>EJEMPLO DE MULTIPLICACION DE RADICALES DE DIFERENTE INDICE</a:t>
            </a:r>
            <a:endParaRPr lang="es-MX" b="1" i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3688" t="19018" r="1978" b="21339"/>
          <a:stretch/>
        </p:blipFill>
        <p:spPr>
          <a:xfrm>
            <a:off x="365760" y="1144505"/>
            <a:ext cx="11826240" cy="57134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76549" y="775172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1:</a:t>
            </a:r>
            <a:endParaRPr lang="es-MX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8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89611" y="339634"/>
            <a:ext cx="350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2: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300" t="16874" r="34305" b="53483"/>
          <a:stretch/>
        </p:blipFill>
        <p:spPr>
          <a:xfrm>
            <a:off x="1789610" y="1765008"/>
            <a:ext cx="10402389" cy="5092991"/>
          </a:xfrm>
          <a:prstGeom prst="rect">
            <a:avLst/>
          </a:prstGeom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538450"/>
              </p:ext>
            </p:extLst>
          </p:nvPr>
        </p:nvGraphicFramePr>
        <p:xfrm>
          <a:off x="5651500" y="4032250"/>
          <a:ext cx="889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cuación" r:id="rId4" imgW="888840" imgH="266400" progId="Equation.3">
                  <p:embed/>
                </p:oleObj>
              </mc:Choice>
              <mc:Fallback>
                <p:oleObj name="Ecuación" r:id="rId4" imgW="88884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1500" y="4032250"/>
                        <a:ext cx="889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735114"/>
              </p:ext>
            </p:extLst>
          </p:nvPr>
        </p:nvGraphicFramePr>
        <p:xfrm>
          <a:off x="1789611" y="772233"/>
          <a:ext cx="3022237" cy="92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cuación" r:id="rId6" imgW="888840" imgH="266400" progId="Equation.3">
                  <p:embed/>
                </p:oleObj>
              </mc:Choice>
              <mc:Fallback>
                <p:oleObj name="Ecuación" r:id="rId6" imgW="88884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89611" y="772233"/>
                        <a:ext cx="3022237" cy="929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189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63931" y="705394"/>
            <a:ext cx="423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3</a:t>
            </a:r>
            <a:r>
              <a:rPr lang="es-MX" dirty="0" smtClean="0"/>
              <a:t>: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698" t="17451" r="36211" b="60626"/>
          <a:stretch/>
        </p:blipFill>
        <p:spPr>
          <a:xfrm>
            <a:off x="1632857" y="1618332"/>
            <a:ext cx="10559143" cy="2168434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820098"/>
              </p:ext>
            </p:extLst>
          </p:nvPr>
        </p:nvGraphicFramePr>
        <p:xfrm>
          <a:off x="2032000" y="1074726"/>
          <a:ext cx="1389199" cy="543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cuación" r:id="rId4" imgW="749160" imgH="241200" progId="Equation.3">
                  <p:embed/>
                </p:oleObj>
              </mc:Choice>
              <mc:Fallback>
                <p:oleObj name="Ecuación" r:id="rId4" imgW="7491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2000" y="1074726"/>
                        <a:ext cx="1389199" cy="543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907177" y="3786766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4: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6100" t="18482" r="41031" b="66875"/>
          <a:stretch/>
        </p:blipFill>
        <p:spPr>
          <a:xfrm>
            <a:off x="1907177" y="4761445"/>
            <a:ext cx="10284823" cy="2096555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534334"/>
              </p:ext>
            </p:extLst>
          </p:nvPr>
        </p:nvGraphicFramePr>
        <p:xfrm>
          <a:off x="5822950" y="3306763"/>
          <a:ext cx="546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cuación" r:id="rId7" imgW="545760" imgH="241200" progId="Equation.3">
                  <p:embed/>
                </p:oleObj>
              </mc:Choice>
              <mc:Fallback>
                <p:oleObj name="Ecuación" r:id="rId7" imgW="5457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22950" y="3306763"/>
                        <a:ext cx="5461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98705"/>
              </p:ext>
            </p:extLst>
          </p:nvPr>
        </p:nvGraphicFramePr>
        <p:xfrm>
          <a:off x="1932395" y="4218770"/>
          <a:ext cx="1594576" cy="480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cuación" r:id="rId9" imgW="545760" imgH="241200" progId="Equation.3">
                  <p:embed/>
                </p:oleObj>
              </mc:Choice>
              <mc:Fallback>
                <p:oleObj name="Ecuación" r:id="rId9" imgW="5457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32395" y="4218770"/>
                        <a:ext cx="1594576" cy="480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89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67988" y="666206"/>
            <a:ext cx="889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rgbClr val="002060"/>
                </a:solidFill>
              </a:rPr>
              <a:t>EJEMPLOS DE DIVISIÓN ENTRE RADICALES DE IGUAL ÍNDICE </a:t>
            </a:r>
            <a:endParaRPr lang="es-MX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ivisión de radicales | Profe Fil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16678" r="11382" b="6756"/>
          <a:stretch/>
        </p:blipFill>
        <p:spPr bwMode="auto">
          <a:xfrm>
            <a:off x="1639384" y="1505801"/>
            <a:ext cx="3304902" cy="22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867988" y="1136469"/>
            <a:ext cx="283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1: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3076" name="Picture 4" descr="87 INFO 2 PROBLEMAS DE SUMA Y RESTA PDF DO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3717" r="40976" b="50752"/>
          <a:stretch/>
        </p:blipFill>
        <p:spPr bwMode="auto">
          <a:xfrm>
            <a:off x="1639384" y="5584760"/>
            <a:ext cx="3566161" cy="120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861456" y="3851756"/>
            <a:ext cx="178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2: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9" name="Picture 4" descr="87 INFO 2 PROBLEMAS DE SUMA Y RESTA PDF DO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40976" b="85809"/>
          <a:stretch/>
        </p:blipFill>
        <p:spPr bwMode="auto">
          <a:xfrm>
            <a:off x="1737358" y="4221088"/>
            <a:ext cx="3566161" cy="109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861456" y="5319149"/>
            <a:ext cx="22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3</a:t>
            </a:r>
            <a:r>
              <a:rPr lang="es-MX" b="1" i="1" dirty="0" smtClean="0"/>
              <a:t>:</a:t>
            </a:r>
            <a:endParaRPr lang="es-MX" b="1" i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015444" y="1086004"/>
            <a:ext cx="27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4: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30255" t="45982" r="32598" b="34375"/>
          <a:stretch/>
        </p:blipFill>
        <p:spPr>
          <a:xfrm>
            <a:off x="6139542" y="1455336"/>
            <a:ext cx="4833258" cy="14369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8749" t="33125" r="35108" b="17411"/>
          <a:stretch/>
        </p:blipFill>
        <p:spPr>
          <a:xfrm>
            <a:off x="6315890" y="3222168"/>
            <a:ext cx="4702628" cy="361841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315890" y="2782389"/>
            <a:ext cx="4781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smtClean="0">
                <a:solidFill>
                  <a:srgbClr val="002060"/>
                </a:solidFill>
              </a:rPr>
              <a:t>Se descompone el 128 y el 16 en sus  factores:</a:t>
            </a:r>
            <a:endParaRPr lang="es-MX" sz="1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0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950" t="26518" r="31594" b="30268"/>
          <a:stretch/>
        </p:blipFill>
        <p:spPr>
          <a:xfrm>
            <a:off x="1619793" y="0"/>
            <a:ext cx="5133703" cy="3161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838" t="13483" r="35409" b="39017"/>
          <a:stretch/>
        </p:blipFill>
        <p:spPr>
          <a:xfrm>
            <a:off x="6753496" y="0"/>
            <a:ext cx="5438504" cy="27693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9753" t="25982" r="31594" b="46339"/>
          <a:stretch/>
        </p:blipFill>
        <p:spPr>
          <a:xfrm>
            <a:off x="1619793" y="3631475"/>
            <a:ext cx="5029200" cy="20247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19793" y="3161212"/>
            <a:ext cx="4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smtClean="0">
                <a:solidFill>
                  <a:srgbClr val="002060"/>
                </a:solidFill>
              </a:rPr>
              <a:t>Recordando la propiedad de potenciación: potencia de cociente de igual base</a:t>
            </a:r>
            <a:endParaRPr lang="es-MX" sz="1600" b="1" i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2866" t="47589" r="30088" b="20625"/>
          <a:stretch/>
        </p:blipFill>
        <p:spPr>
          <a:xfrm>
            <a:off x="7062651" y="3499765"/>
            <a:ext cx="4820194" cy="304472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171509" y="3161212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smtClean="0">
                <a:solidFill>
                  <a:srgbClr val="002060"/>
                </a:solidFill>
              </a:rPr>
              <a:t>Desarrollando la potencia tenemos:</a:t>
            </a:r>
            <a:endParaRPr lang="es-MX" sz="1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7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99359" y="767584"/>
            <a:ext cx="6971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i="1" dirty="0">
                <a:solidFill>
                  <a:srgbClr val="002060"/>
                </a:solidFill>
              </a:rPr>
              <a:t>EJEMPLOS DE DIVISIÓN ENTRE RADICALES DE </a:t>
            </a:r>
            <a:r>
              <a:rPr lang="es-MX" b="1" i="1" dirty="0" smtClean="0">
                <a:solidFill>
                  <a:srgbClr val="002060"/>
                </a:solidFill>
              </a:rPr>
              <a:t>DIFERENTE </a:t>
            </a:r>
            <a:r>
              <a:rPr lang="es-MX" b="1" i="1" dirty="0">
                <a:solidFill>
                  <a:srgbClr val="002060"/>
                </a:solidFill>
              </a:rPr>
              <a:t>ÍNDICE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51760" y="1436914"/>
            <a:ext cx="46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1: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6742" t="13303" r="31292" b="27411"/>
          <a:stretch/>
        </p:blipFill>
        <p:spPr>
          <a:xfrm>
            <a:off x="2233747" y="1806246"/>
            <a:ext cx="9958253" cy="50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1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36915" y="261257"/>
            <a:ext cx="318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2: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938" t="9553" r="27077" b="22233"/>
          <a:stretch/>
        </p:blipFill>
        <p:spPr>
          <a:xfrm>
            <a:off x="2834639" y="261257"/>
            <a:ext cx="6805750" cy="36445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437" t="9018" r="29384" b="50089"/>
          <a:stretch/>
        </p:blipFill>
        <p:spPr>
          <a:xfrm>
            <a:off x="2834639" y="3905795"/>
            <a:ext cx="6805750" cy="29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6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236" t="9375" r="26774" b="46518"/>
          <a:stretch/>
        </p:blipFill>
        <p:spPr>
          <a:xfrm>
            <a:off x="1410790" y="104503"/>
            <a:ext cx="7680960" cy="28477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448" t="24375" r="33200" b="39196"/>
          <a:stretch/>
        </p:blipFill>
        <p:spPr>
          <a:xfrm>
            <a:off x="1025432" y="3290760"/>
            <a:ext cx="4415245" cy="26648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58982" y="2952206"/>
            <a:ext cx="93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 smtClean="0">
                <a:solidFill>
                  <a:srgbClr val="002060"/>
                </a:solidFill>
              </a:rPr>
              <a:t>Como ya tiene igual índice, resolvemos más fácil como los ejercicios anteriores</a:t>
            </a:r>
            <a:endParaRPr lang="es-MX" sz="1600" b="1" i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9788" t="11160" r="31559" b="66240"/>
          <a:stretch/>
        </p:blipFill>
        <p:spPr>
          <a:xfrm>
            <a:off x="5884817" y="3290759"/>
            <a:ext cx="4944292" cy="28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536" t="50446" r="27679" b="32589"/>
          <a:stretch/>
        </p:blipFill>
        <p:spPr>
          <a:xfrm>
            <a:off x="1358536" y="535577"/>
            <a:ext cx="8151223" cy="1985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339" t="12589" r="30791" b="33482"/>
          <a:stretch/>
        </p:blipFill>
        <p:spPr>
          <a:xfrm>
            <a:off x="1358536" y="2521130"/>
            <a:ext cx="8151223" cy="43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plicacion y División con Radicales - josalb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12" y="1396637"/>
            <a:ext cx="4377237" cy="483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129246" y="483326"/>
            <a:ext cx="611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EJEMPLOS EN GENERAL</a:t>
            </a:r>
            <a:r>
              <a:rPr lang="es-MX" dirty="0" smtClean="0"/>
              <a:t>: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2109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LLER LAS PROPIEDADES DE LA RADICACIÓN&#10;A.PROPIEDAD UNO RAÍZ DE UN PRODUCTO&#10;FURMULA&#10;Ejemplo modelo:&#10;:APLICO LA PROPIEDAD U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 r="48176" b="82699"/>
          <a:stretch/>
        </p:blipFill>
        <p:spPr bwMode="auto">
          <a:xfrm>
            <a:off x="2090056" y="878783"/>
            <a:ext cx="3853543" cy="107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933303" y="509451"/>
            <a:ext cx="596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70C0"/>
                </a:solidFill>
              </a:rPr>
              <a:t>PRIMERA PROPIEDAD: RAÍZ DE UN PRODUCTO</a:t>
            </a:r>
            <a:endParaRPr lang="es-MX" b="1" i="1" dirty="0">
              <a:solidFill>
                <a:srgbClr val="0070C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1914634" y="1765272"/>
            <a:ext cx="60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70C0"/>
                </a:solidFill>
              </a:rPr>
              <a:t>SEGUNDA PROPIEDAD: RAÍZ DE UN COCIENTE</a:t>
            </a:r>
            <a:endParaRPr lang="es-MX" b="1" i="1" dirty="0">
              <a:solidFill>
                <a:srgbClr val="0070C0"/>
              </a:solidFill>
            </a:endParaRPr>
          </a:p>
        </p:txBody>
      </p:sp>
      <p:pic>
        <p:nvPicPr>
          <p:cNvPr id="5" name="Imagen 4" descr="TALLER LAS PROPIEDADES DE LA RADICACIÓN&#10;A.PROPIEDAD UNO RAÍZ DE UN PRODUCTO&#10;FURMULA&#10;Ejemplo modelo:&#10;:APLICO LA PROPIEDAD U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176" r="50089" b="53019"/>
          <a:stretch/>
        </p:blipFill>
        <p:spPr bwMode="auto">
          <a:xfrm>
            <a:off x="2090056" y="2221425"/>
            <a:ext cx="3370218" cy="1109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090056" y="3331029"/>
            <a:ext cx="482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70C0"/>
                </a:solidFill>
              </a:rPr>
              <a:t>TERCERA PROPIEDAD: RAÍZ DE UNA RAÍZ</a:t>
            </a:r>
            <a:endParaRPr lang="es-MX" b="1" i="1" dirty="0">
              <a:solidFill>
                <a:srgbClr val="0070C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7685" t="63409" r="38822" b="21769"/>
          <a:stretch/>
        </p:blipFill>
        <p:spPr>
          <a:xfrm>
            <a:off x="2246811" y="5188914"/>
            <a:ext cx="3056708" cy="10842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7685" t="32232" r="38822" b="53888"/>
          <a:stretch/>
        </p:blipFill>
        <p:spPr>
          <a:xfrm>
            <a:off x="2403566" y="3700361"/>
            <a:ext cx="3056708" cy="10153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0056" y="4715692"/>
            <a:ext cx="616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70C0"/>
                </a:solidFill>
              </a:rPr>
              <a:t>CUARTA PROPIEDAD: RAÍZ DE UNA POTENCIA</a:t>
            </a:r>
            <a:endParaRPr lang="es-MX" b="1" i="1" dirty="0">
              <a:solidFill>
                <a:srgbClr val="0070C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763486" y="117566"/>
            <a:ext cx="926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Ejemplos aplicando las propiedades de los radicales</a:t>
            </a:r>
            <a:endParaRPr lang="es-MX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1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20240" y="522514"/>
            <a:ext cx="76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rgbClr val="0070C0"/>
                </a:solidFill>
              </a:rPr>
              <a:t>EJEMPLOS DE SUMA Y RESTA DE RADICALES SEMEJANTES</a:t>
            </a:r>
            <a:endParaRPr lang="es-MX" b="1" i="1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8408" t="15804" r="23487" b="16869"/>
          <a:stretch/>
        </p:blipFill>
        <p:spPr>
          <a:xfrm>
            <a:off x="1345475" y="1175656"/>
            <a:ext cx="10846525" cy="56823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63931" y="891846"/>
            <a:ext cx="269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 1:</a:t>
            </a:r>
            <a:endParaRPr lang="es-MX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1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412" t="40804" r="48260" b="25571"/>
          <a:stretch/>
        </p:blipFill>
        <p:spPr>
          <a:xfrm>
            <a:off x="1698172" y="875211"/>
            <a:ext cx="6296298" cy="25211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09896" y="294195"/>
            <a:ext cx="1157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2060"/>
                </a:solidFill>
              </a:rPr>
              <a:t>Ejemplos de suma y resta con radicales donde toca primero simplificar las cantidades </a:t>
            </a:r>
            <a:r>
              <a:rPr lang="es-MX" b="1" i="1" dirty="0" err="1" smtClean="0">
                <a:solidFill>
                  <a:srgbClr val="002060"/>
                </a:solidFill>
              </a:rPr>
              <a:t>subradicales</a:t>
            </a:r>
            <a:endParaRPr lang="es-MX" b="1" i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3930" t="9732" r="34104" b="55089"/>
          <a:stretch/>
        </p:blipFill>
        <p:spPr>
          <a:xfrm>
            <a:off x="1698172" y="3396343"/>
            <a:ext cx="7589519" cy="331796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41419" y="555452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 2:</a:t>
            </a:r>
            <a:endParaRPr lang="es-MX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63485" y="378823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 3:</a:t>
            </a:r>
            <a:endParaRPr lang="es-MX" b="1" i="1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224" t="37947" r="32999" b="10089"/>
          <a:stretch/>
        </p:blipFill>
        <p:spPr>
          <a:xfrm>
            <a:off x="1528354" y="748155"/>
            <a:ext cx="8530046" cy="39675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216" t="32946" r="35911" b="46339"/>
          <a:stretch/>
        </p:blipFill>
        <p:spPr>
          <a:xfrm>
            <a:off x="1528354" y="4715690"/>
            <a:ext cx="8530046" cy="21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3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98617" y="509451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7030A0"/>
                </a:solidFill>
              </a:rPr>
              <a:t>EJEMPLO 4:</a:t>
            </a:r>
            <a:endParaRPr lang="es-MX" b="1" i="1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926" t="29732" r="21955" b="20268"/>
          <a:stretch/>
        </p:blipFill>
        <p:spPr>
          <a:xfrm>
            <a:off x="1619794" y="878783"/>
            <a:ext cx="9130937" cy="51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3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94114" y="509451"/>
            <a:ext cx="816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rgbClr val="002060"/>
                </a:solidFill>
              </a:rPr>
              <a:t>EJEMPLOS DE MUTIPLICACION CON RADICALES DE IGUAL INDICE</a:t>
            </a:r>
            <a:endParaRPr lang="es-MX" b="1" i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323" t="23483" r="30189" b="42588"/>
          <a:stretch/>
        </p:blipFill>
        <p:spPr>
          <a:xfrm>
            <a:off x="2116182" y="1248116"/>
            <a:ext cx="7393577" cy="47216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16183" y="878783"/>
            <a:ext cx="21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1:</a:t>
            </a:r>
            <a:endParaRPr lang="es-MX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4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94560" y="627017"/>
            <a:ext cx="387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2: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014" t="18303" r="25872" b="40090"/>
          <a:stretch/>
        </p:blipFill>
        <p:spPr>
          <a:xfrm>
            <a:off x="1815737" y="996349"/>
            <a:ext cx="9313817" cy="496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94560" y="836023"/>
            <a:ext cx="424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rgbClr val="00B050"/>
                </a:solidFill>
              </a:rPr>
              <a:t>EJEMPLO 3:</a:t>
            </a:r>
            <a:endParaRPr lang="es-MX" b="1" i="1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416" t="31339" r="22558" b="31518"/>
          <a:stretch/>
        </p:blipFill>
        <p:spPr>
          <a:xfrm>
            <a:off x="2246811" y="1205354"/>
            <a:ext cx="8530046" cy="50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9161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1456</TotalTime>
  <Words>192</Words>
  <Application>Microsoft Office PowerPoint</Application>
  <PresentationFormat>Panorámica</PresentationFormat>
  <Paragraphs>34</Paragraphs>
  <Slides>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Wingdings 3</vt:lpstr>
      <vt:lpstr>Espiral</vt:lpstr>
      <vt:lpstr>Ecuación</vt:lpstr>
      <vt:lpstr>EJEMPLOS RESUELTOS DE RADICACIÓN DE NÚMEROS REALES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EJEMPLOS RESUELTOS DE RADICACIÓN DE NÚMEROS REALES </dc:title>
  <dc:creator>MELBA OSPINA</dc:creator>
  <cp:lastModifiedBy>MELBA OSPINA</cp:lastModifiedBy>
  <cp:revision>42</cp:revision>
  <dcterms:created xsi:type="dcterms:W3CDTF">2020-04-27T18:16:04Z</dcterms:created>
  <dcterms:modified xsi:type="dcterms:W3CDTF">2020-05-01T02:32:46Z</dcterms:modified>
</cp:coreProperties>
</file>