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MjsWjPDLM&amp;list=PLeySRPnY35dEhgikNGJjXZUOpWGt6LGzn&amp;index=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SRMjsanmuU&amp;list=PLeySRPnY35dEhgikNGJjXZUOpWGt6LGzn&amp;index=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i="1" dirty="0" smtClean="0">
                <a:solidFill>
                  <a:srgbClr val="7030A0"/>
                </a:solidFill>
              </a:rPr>
              <a:t>RADICACION DE NÚMEROS REALES  </a:t>
            </a:r>
            <a:endParaRPr lang="es-MX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2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614" t="12233" r="21253" b="45089"/>
          <a:stretch/>
        </p:blipFill>
        <p:spPr>
          <a:xfrm>
            <a:off x="1737360" y="339634"/>
            <a:ext cx="10454640" cy="425849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37360" y="5557964"/>
            <a:ext cx="10350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u="sng" dirty="0">
                <a:hlinkClick r:id="rId3"/>
              </a:rPr>
              <a:t>https://www.youtube.com/watch?v=-EMjsWjPDLM&amp;list=PLeySRPnY35dEhgikNGJjXZUOpWGt6LGzn&amp;index=2</a:t>
            </a:r>
            <a:r>
              <a:rPr lang="es-MX" dirty="0"/>
              <a:t> </a:t>
            </a:r>
          </a:p>
          <a:p>
            <a:r>
              <a:rPr lang="es-MX" u="sng" dirty="0">
                <a:hlinkClick r:id="rId4"/>
              </a:rPr>
              <a:t>https://www.youtube.com/watch?v=qSRMjsanmuU&amp;list=PLeySRPnY35dEhgikNGJjXZUOpWGt6LGzn&amp;index=3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737360" y="4807131"/>
            <a:ext cx="1045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2060"/>
                </a:solidFill>
              </a:rPr>
              <a:t>NOTA: Recuerda que entre los videos que les envié está la explicación de simplificación de radicales, que está en los siguientes link</a:t>
            </a:r>
            <a:endParaRPr lang="es-MX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5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58982" y="731520"/>
            <a:ext cx="10533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MULTIPLICACION DE RADICALES:</a:t>
            </a:r>
          </a:p>
          <a:p>
            <a:endParaRPr lang="es-MX" b="1" i="1" dirty="0">
              <a:solidFill>
                <a:srgbClr val="00B050"/>
              </a:solidFill>
            </a:endParaRPr>
          </a:p>
          <a:p>
            <a:r>
              <a:rPr lang="es-MX" b="1" i="1" dirty="0" smtClean="0">
                <a:solidFill>
                  <a:srgbClr val="7030A0"/>
                </a:solidFill>
              </a:rPr>
              <a:t>CON IGUAL ÍNDICE: </a:t>
            </a:r>
            <a:r>
              <a:rPr lang="es-MX" b="1" i="1" dirty="0" smtClean="0">
                <a:solidFill>
                  <a:srgbClr val="002060"/>
                </a:solidFill>
              </a:rPr>
              <a:t>Para</a:t>
            </a:r>
            <a:r>
              <a:rPr lang="es-MX" b="1" i="1" dirty="0">
                <a:solidFill>
                  <a:srgbClr val="002060"/>
                </a:solidFill>
              </a:rPr>
              <a:t> multiplicar radicales con </a:t>
            </a:r>
            <a:r>
              <a:rPr lang="es-MX" b="1" i="1" dirty="0" smtClean="0">
                <a:solidFill>
                  <a:srgbClr val="002060"/>
                </a:solidFill>
              </a:rPr>
              <a:t>el mismo</a:t>
            </a:r>
            <a:r>
              <a:rPr lang="es-MX" b="1" i="1" dirty="0">
                <a:solidFill>
                  <a:srgbClr val="002060"/>
                </a:solidFill>
              </a:rPr>
              <a:t> índice se multiplican los radicandos y se deja el mismo índice. </a:t>
            </a:r>
            <a:endParaRPr lang="es-MX" b="1" i="1" dirty="0" smtClean="0">
              <a:solidFill>
                <a:srgbClr val="002060"/>
              </a:solidFill>
            </a:endParaRPr>
          </a:p>
          <a:p>
            <a:r>
              <a:rPr lang="es-MX" b="1" i="1" dirty="0" smtClean="0">
                <a:solidFill>
                  <a:srgbClr val="0070C0"/>
                </a:solidFill>
              </a:rPr>
              <a:t>Ejemplo</a:t>
            </a:r>
            <a:r>
              <a:rPr lang="es-MX" b="1" i="1" dirty="0">
                <a:solidFill>
                  <a:srgbClr val="0070C0"/>
                </a:solidFill>
              </a:rPr>
              <a:t>: </a:t>
            </a:r>
            <a:endParaRPr lang="es-MX" b="1" i="1" dirty="0" smtClean="0">
              <a:solidFill>
                <a:srgbClr val="0070C0"/>
              </a:solidFill>
            </a:endParaRPr>
          </a:p>
          <a:p>
            <a:endParaRPr lang="es-MX" b="1" i="1" dirty="0" smtClean="0">
              <a:solidFill>
                <a:srgbClr val="0070C0"/>
              </a:solidFill>
            </a:endParaRP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b="1" i="1" dirty="0" smtClean="0">
                <a:solidFill>
                  <a:srgbClr val="002060"/>
                </a:solidFill>
              </a:rPr>
              <a:t>Cuando </a:t>
            </a:r>
            <a:r>
              <a:rPr lang="es-MX" b="1" i="1" dirty="0">
                <a:solidFill>
                  <a:srgbClr val="002060"/>
                </a:solidFill>
              </a:rPr>
              <a:t>terminemos de realizar una operación extraeremos factores del radical, si es posible.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1821" t="51339" r="57296" b="31518"/>
          <a:stretch/>
        </p:blipFill>
        <p:spPr>
          <a:xfrm>
            <a:off x="3030582" y="1964059"/>
            <a:ext cx="3317967" cy="15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2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48082" y="788517"/>
            <a:ext cx="291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>
                <a:solidFill>
                  <a:srgbClr val="7030A0"/>
                </a:solidFill>
              </a:rPr>
              <a:t>CON </a:t>
            </a:r>
            <a:r>
              <a:rPr lang="es-MX" b="1" i="1" dirty="0" smtClean="0">
                <a:solidFill>
                  <a:srgbClr val="7030A0"/>
                </a:solidFill>
              </a:rPr>
              <a:t>DIFERENTE  </a:t>
            </a:r>
            <a:r>
              <a:rPr lang="es-MX" b="1" i="1" dirty="0">
                <a:solidFill>
                  <a:srgbClr val="7030A0"/>
                </a:solidFill>
              </a:rPr>
              <a:t>ÍNDICE: </a:t>
            </a:r>
            <a:endParaRPr lang="es-MX" dirty="0"/>
          </a:p>
        </p:txBody>
      </p:sp>
      <p:pic>
        <p:nvPicPr>
          <p:cNvPr id="3074" name="Picture 2" descr="Operaciones con radic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1"/>
          <a:stretch/>
        </p:blipFill>
        <p:spPr bwMode="auto">
          <a:xfrm>
            <a:off x="1853746" y="1157849"/>
            <a:ext cx="8844734" cy="53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5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59429" y="940526"/>
            <a:ext cx="389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7030A0"/>
                </a:solidFill>
              </a:rPr>
              <a:t>CON DIFERENTE ÍNDICE:</a:t>
            </a:r>
            <a:endParaRPr lang="es-MX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Operaciones con radic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17" y="1309858"/>
            <a:ext cx="8687979" cy="55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3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296" t="25268" r="39124" b="14018"/>
          <a:stretch/>
        </p:blipFill>
        <p:spPr>
          <a:xfrm>
            <a:off x="2455818" y="1"/>
            <a:ext cx="9736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496" t="24732" r="39023" b="13661"/>
          <a:stretch/>
        </p:blipFill>
        <p:spPr>
          <a:xfrm>
            <a:off x="2364376" y="0"/>
            <a:ext cx="98276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2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794" t="24554" r="38823" b="13839"/>
          <a:stretch/>
        </p:blipFill>
        <p:spPr>
          <a:xfrm>
            <a:off x="2024744" y="0"/>
            <a:ext cx="10167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4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95" t="24910" r="39124" b="13482"/>
          <a:stretch/>
        </p:blipFill>
        <p:spPr>
          <a:xfrm>
            <a:off x="2181497" y="0"/>
            <a:ext cx="10010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6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095" t="25089" r="39224" b="13482"/>
          <a:stretch/>
        </p:blipFill>
        <p:spPr>
          <a:xfrm>
            <a:off x="1554479" y="0"/>
            <a:ext cx="10637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8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95" t="41339" r="39626" b="33661"/>
          <a:stretch/>
        </p:blipFill>
        <p:spPr>
          <a:xfrm>
            <a:off x="1489165" y="0"/>
            <a:ext cx="10702835" cy="25772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4232" t="41696" r="40228" b="32590"/>
          <a:stretch/>
        </p:blipFill>
        <p:spPr>
          <a:xfrm>
            <a:off x="182881" y="2577225"/>
            <a:ext cx="4167051" cy="34873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6068" t="39911" r="39826" b="26518"/>
          <a:stretch/>
        </p:blipFill>
        <p:spPr>
          <a:xfrm>
            <a:off x="4349932" y="2577226"/>
            <a:ext cx="3840480" cy="34873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6038" t="41696" r="39626" b="32054"/>
          <a:stretch/>
        </p:blipFill>
        <p:spPr>
          <a:xfrm>
            <a:off x="8190412" y="2577226"/>
            <a:ext cx="4001589" cy="34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235" t="39375" r="39626" b="29024"/>
          <a:stretch/>
        </p:blipFill>
        <p:spPr>
          <a:xfrm>
            <a:off x="5597564" y="3307976"/>
            <a:ext cx="5908636" cy="32407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6608" t="41727" r="38150" b="31434"/>
          <a:stretch/>
        </p:blipFill>
        <p:spPr>
          <a:xfrm>
            <a:off x="1697916" y="753034"/>
            <a:ext cx="5818990" cy="25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3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76994" y="783771"/>
            <a:ext cx="779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rgbClr val="0070C0"/>
                </a:solidFill>
              </a:rPr>
              <a:t>OPERACIONES DE RADICALES </a:t>
            </a:r>
            <a:endParaRPr lang="es-MX" sz="2000" b="1" i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6024" y="1554480"/>
            <a:ext cx="11038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SUMA Y RESTA DE RADICALES SEMEJANTES:</a:t>
            </a:r>
          </a:p>
          <a:p>
            <a:pPr algn="just" fontAlgn="base"/>
            <a:r>
              <a:rPr lang="es-MX" b="1" i="1" dirty="0" smtClean="0">
                <a:solidFill>
                  <a:srgbClr val="002060"/>
                </a:solidFill>
              </a:rPr>
              <a:t>Para </a:t>
            </a:r>
            <a:r>
              <a:rPr lang="es-MX" b="1" i="1" dirty="0">
                <a:solidFill>
                  <a:srgbClr val="002060"/>
                </a:solidFill>
              </a:rPr>
              <a:t>poder sumar o restar radicales, estos deben ser semejantes, quiere decir que deben compartir el mismo índice  y radicando; también hay que estar familiarizados con la suma y resta de números con signo para poder realizar estas operaciones.</a:t>
            </a:r>
            <a:r>
              <a:rPr lang="es-MX" dirty="0"/>
              <a:t> </a:t>
            </a:r>
            <a:endParaRPr lang="es-MX" dirty="0" smtClean="0"/>
          </a:p>
          <a:p>
            <a:pPr algn="just" fontAlgn="base"/>
            <a:endParaRPr lang="es-MX" dirty="0"/>
          </a:p>
          <a:p>
            <a:pPr algn="just" fontAlgn="base"/>
            <a:endParaRPr lang="es-MX" dirty="0"/>
          </a:p>
          <a:p>
            <a:endParaRPr lang="es-MX" b="1" i="1" dirty="0">
              <a:solidFill>
                <a:srgbClr val="00B05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818" y="78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5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Ejemplos:</a:t>
            </a: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5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s-MX" altLang="es-MX" sz="103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://spanishged365.com/wp-content/uploads/2014/03/radicales1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4" y="2956883"/>
            <a:ext cx="3696787" cy="23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3133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768</TotalTime>
  <Words>86</Words>
  <Application>Microsoft Office PowerPoint</Application>
  <PresentationFormat>Panorámica</PresentationFormat>
  <Paragraphs>22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Espiral</vt:lpstr>
      <vt:lpstr>RADICACION DE NÚMEROS REALES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RADICACION DE NÚMEROS REALES</dc:title>
  <dc:creator>MELBA OSPINA</dc:creator>
  <cp:lastModifiedBy>MELBA OSPINA</cp:lastModifiedBy>
  <cp:revision>22</cp:revision>
  <dcterms:created xsi:type="dcterms:W3CDTF">2020-04-27T14:47:13Z</dcterms:created>
  <dcterms:modified xsi:type="dcterms:W3CDTF">2020-05-01T17:01:57Z</dcterms:modified>
</cp:coreProperties>
</file>