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6601" y="2945674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TAREA DE LAS GRAFICAS DE LAS FUNCIONES TRIGONOMETRICAS </a:t>
            </a:r>
            <a:endParaRPr lang="es-CO" b="1" i="1" dirty="0">
              <a:solidFill>
                <a:srgbClr val="00B05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244" t="27099" r="47383" b="39732"/>
          <a:stretch/>
        </p:blipFill>
        <p:spPr>
          <a:xfrm>
            <a:off x="209006" y="0"/>
            <a:ext cx="3709852" cy="2245659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356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853543" y="429685"/>
            <a:ext cx="3370217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MX" sz="2800" b="1" i="1" dirty="0" smtClean="0">
                <a:solidFill>
                  <a:srgbClr val="0070C0"/>
                </a:solidFill>
              </a:rPr>
              <a:t>ACTIVIDAD No. 1 </a:t>
            </a:r>
            <a:endParaRPr lang="es-CO" sz="2800" b="1" i="1" dirty="0">
              <a:solidFill>
                <a:srgbClr val="0070C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463039" y="1294948"/>
            <a:ext cx="9562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Realizar las seis graficas de las funciones trigonométricas en hoja milimetrada, realizando una tabla de valores tanto en grados como en radianes  </a:t>
            </a:r>
          </a:p>
          <a:p>
            <a:endParaRPr lang="es-MX" b="1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s-CO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05702"/>
              </p:ext>
            </p:extLst>
          </p:nvPr>
        </p:nvGraphicFramePr>
        <p:xfrm>
          <a:off x="320765" y="2390503"/>
          <a:ext cx="11327152" cy="183635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2180881929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4274970378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337676267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910232034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2644179011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2587234782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3109738431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1256156039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3817883309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2220738684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2070951851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121795884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02546586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55858077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3193953588"/>
                    </a:ext>
                  </a:extLst>
                </a:gridCol>
              </a:tblGrid>
              <a:tr h="556191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350646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102620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Seno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057191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371599" y="4349932"/>
            <a:ext cx="2481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Amplitud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punto máximo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punto mínimo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79268" y="1998617"/>
            <a:ext cx="390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1. </a:t>
            </a:r>
            <a:r>
              <a:rPr lang="es-MX" b="1" i="1" dirty="0" smtClean="0">
                <a:solidFill>
                  <a:srgbClr val="7030A0"/>
                </a:solidFill>
              </a:rPr>
              <a:t>Graficar la función Y = </a:t>
            </a:r>
            <a:r>
              <a:rPr lang="es-MX" b="1" i="1" dirty="0" err="1" smtClean="0">
                <a:solidFill>
                  <a:srgbClr val="7030A0"/>
                </a:solidFill>
              </a:rPr>
              <a:t>sen</a:t>
            </a:r>
            <a:r>
              <a:rPr lang="es-MX" b="1" i="1" dirty="0" smtClean="0">
                <a:solidFill>
                  <a:srgbClr val="7030A0"/>
                </a:solidFill>
              </a:rPr>
              <a:t> </a:t>
            </a:r>
            <a:r>
              <a:rPr lang="el-GR" b="1" i="1" dirty="0" smtClean="0">
                <a:solidFill>
                  <a:srgbClr val="7030A0"/>
                </a:solidFill>
              </a:rPr>
              <a:t>β</a:t>
            </a:r>
            <a:endParaRPr lang="es-CO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5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42309" y="640080"/>
            <a:ext cx="3892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7030A0"/>
                </a:solidFill>
              </a:rPr>
              <a:t>2. Graficar la función. Y = 2cos </a:t>
            </a:r>
            <a:r>
              <a:rPr lang="el-GR" b="1" i="1" dirty="0" smtClean="0">
                <a:solidFill>
                  <a:srgbClr val="7030A0"/>
                </a:solidFill>
              </a:rPr>
              <a:t>β</a:t>
            </a:r>
            <a:endParaRPr lang="es-CO" b="1" i="1" dirty="0">
              <a:solidFill>
                <a:srgbClr val="7030A0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254440"/>
              </p:ext>
            </p:extLst>
          </p:nvPr>
        </p:nvGraphicFramePr>
        <p:xfrm>
          <a:off x="669663" y="1458044"/>
          <a:ext cx="11327152" cy="182764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3070063150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2221899595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125990973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668342147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2850055020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2780588905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3318165379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2250626189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3164027595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1996928130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2318795672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143813103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35964148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921843050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1525242816"/>
                    </a:ext>
                  </a:extLst>
                </a:gridCol>
              </a:tblGrid>
              <a:tr h="547482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252083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186141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2cos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138824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1126863" y="3734318"/>
            <a:ext cx="26221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Amplitud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punto máximo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punto mínimo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7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782875" y="540322"/>
            <a:ext cx="3757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3. Graficar </a:t>
            </a:r>
            <a:r>
              <a:rPr lang="es-MX" b="1" i="1" dirty="0">
                <a:solidFill>
                  <a:srgbClr val="0070C0"/>
                </a:solidFill>
              </a:rPr>
              <a:t>la función. Y = </a:t>
            </a:r>
            <a:r>
              <a:rPr lang="es-MX" b="1" i="1" dirty="0" smtClean="0">
                <a:solidFill>
                  <a:srgbClr val="0070C0"/>
                </a:solidFill>
              </a:rPr>
              <a:t>tan </a:t>
            </a:r>
            <a:r>
              <a:rPr lang="es-MX" b="1" i="1" dirty="0">
                <a:solidFill>
                  <a:srgbClr val="0070C0"/>
                </a:solidFill>
              </a:rPr>
              <a:t>β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249773"/>
              </p:ext>
            </p:extLst>
          </p:nvPr>
        </p:nvGraphicFramePr>
        <p:xfrm>
          <a:off x="747350" y="1149531"/>
          <a:ext cx="11327152" cy="18058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402014767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1539718641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1760277492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140622933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2718342973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2779290861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2281619970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714790236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1676349824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3087556593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2122190664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295250628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6109988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919296562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2481617279"/>
                    </a:ext>
                  </a:extLst>
                </a:gridCol>
              </a:tblGrid>
              <a:tr h="525710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032887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744311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tan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5253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747350" y="3195278"/>
            <a:ext cx="25444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Asíntotas</a:t>
            </a:r>
            <a:endParaRPr lang="es-MX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7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08047" y="605637"/>
            <a:ext cx="4049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4. </a:t>
            </a:r>
            <a:r>
              <a:rPr lang="es-MX" b="1" i="1" dirty="0">
                <a:solidFill>
                  <a:srgbClr val="0070C0"/>
                </a:solidFill>
              </a:rPr>
              <a:t>Graficar la función. Y = </a:t>
            </a:r>
            <a:r>
              <a:rPr lang="es-MX" b="1" i="1" dirty="0" smtClean="0">
                <a:solidFill>
                  <a:srgbClr val="0070C0"/>
                </a:solidFill>
              </a:rPr>
              <a:t>2cotan </a:t>
            </a:r>
            <a:r>
              <a:rPr lang="es-MX" b="1" i="1" dirty="0">
                <a:solidFill>
                  <a:srgbClr val="0070C0"/>
                </a:solidFill>
              </a:rPr>
              <a:t>β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879436"/>
              </p:ext>
            </p:extLst>
          </p:nvPr>
        </p:nvGraphicFramePr>
        <p:xfrm>
          <a:off x="642848" y="1389017"/>
          <a:ext cx="11327152" cy="18058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4145438196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660793035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2640443205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401447260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1297235354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2719677750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2372344033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1538152264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3490966017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2025370689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3165029664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287575136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34005666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05908216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416330716"/>
                    </a:ext>
                  </a:extLst>
                </a:gridCol>
              </a:tblGrid>
              <a:tr h="525710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365987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52209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2cotan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938797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1860160" y="3608935"/>
            <a:ext cx="20726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Asíntotas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8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16559" y="605637"/>
            <a:ext cx="3791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5. </a:t>
            </a:r>
            <a:r>
              <a:rPr lang="es-MX" b="1" i="1" dirty="0">
                <a:solidFill>
                  <a:srgbClr val="0070C0"/>
                </a:solidFill>
              </a:rPr>
              <a:t>Graficar la función. Y = </a:t>
            </a:r>
            <a:r>
              <a:rPr lang="es-MX" b="1" i="1" dirty="0" err="1" smtClean="0">
                <a:solidFill>
                  <a:srgbClr val="0070C0"/>
                </a:solidFill>
              </a:rPr>
              <a:t>sec</a:t>
            </a:r>
            <a:r>
              <a:rPr lang="es-MX" b="1" i="1" dirty="0" smtClean="0">
                <a:solidFill>
                  <a:srgbClr val="0070C0"/>
                </a:solidFill>
              </a:rPr>
              <a:t> β</a:t>
            </a:r>
            <a:endParaRPr lang="es-MX" b="1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09897"/>
              </p:ext>
            </p:extLst>
          </p:nvPr>
        </p:nvGraphicFramePr>
        <p:xfrm>
          <a:off x="956356" y="1389017"/>
          <a:ext cx="11327152" cy="18058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2173581037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1539054189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3758124573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273788018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2968539139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937286288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1078364127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286690010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6751388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2426519206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3589779114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206171249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13996263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140343103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3849518146"/>
                    </a:ext>
                  </a:extLst>
                </a:gridCol>
              </a:tblGrid>
              <a:tr h="525710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205023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050301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err="1" smtClean="0"/>
                        <a:t>sec</a:t>
                      </a:r>
                      <a:r>
                        <a:rPr lang="es-MX" b="1" i="1" dirty="0" smtClean="0"/>
                        <a:t>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241398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1519646" y="3740557"/>
            <a:ext cx="21118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Asíntotas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2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91435" y="788517"/>
            <a:ext cx="3786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6. Graficar </a:t>
            </a:r>
            <a:r>
              <a:rPr lang="es-MX" b="1" i="1" dirty="0">
                <a:solidFill>
                  <a:srgbClr val="0070C0"/>
                </a:solidFill>
              </a:rPr>
              <a:t>la función. Y = </a:t>
            </a:r>
            <a:r>
              <a:rPr lang="es-MX" b="1" i="1" dirty="0" smtClean="0">
                <a:solidFill>
                  <a:srgbClr val="0070C0"/>
                </a:solidFill>
              </a:rPr>
              <a:t>2csc </a:t>
            </a:r>
            <a:r>
              <a:rPr lang="es-MX" b="1" i="1" dirty="0">
                <a:solidFill>
                  <a:srgbClr val="0070C0"/>
                </a:solidFill>
              </a:rPr>
              <a:t>β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48240"/>
              </p:ext>
            </p:extLst>
          </p:nvPr>
        </p:nvGraphicFramePr>
        <p:xfrm>
          <a:off x="642847" y="1480458"/>
          <a:ext cx="11327152" cy="18058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74241">
                  <a:extLst>
                    <a:ext uri="{9D8B030D-6E8A-4147-A177-3AD203B41FA5}">
                      <a16:colId xmlns:a16="http://schemas.microsoft.com/office/drawing/2014/main" val="1473230808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217433280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1943901659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785759693"/>
                    </a:ext>
                  </a:extLst>
                </a:gridCol>
                <a:gridCol w="539219">
                  <a:extLst>
                    <a:ext uri="{9D8B030D-6E8A-4147-A177-3AD203B41FA5}">
                      <a16:colId xmlns:a16="http://schemas.microsoft.com/office/drawing/2014/main" val="2067989156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295477592"/>
                    </a:ext>
                  </a:extLst>
                </a:gridCol>
                <a:gridCol w="671029">
                  <a:extLst>
                    <a:ext uri="{9D8B030D-6E8A-4147-A177-3AD203B41FA5}">
                      <a16:colId xmlns:a16="http://schemas.microsoft.com/office/drawing/2014/main" val="1664800096"/>
                    </a:ext>
                  </a:extLst>
                </a:gridCol>
                <a:gridCol w="738985">
                  <a:extLst>
                    <a:ext uri="{9D8B030D-6E8A-4147-A177-3AD203B41FA5}">
                      <a16:colId xmlns:a16="http://schemas.microsoft.com/office/drawing/2014/main" val="3222659778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3618805472"/>
                    </a:ext>
                  </a:extLst>
                </a:gridCol>
                <a:gridCol w="692332">
                  <a:extLst>
                    <a:ext uri="{9D8B030D-6E8A-4147-A177-3AD203B41FA5}">
                      <a16:colId xmlns:a16="http://schemas.microsoft.com/office/drawing/2014/main" val="4073650733"/>
                    </a:ext>
                  </a:extLst>
                </a:gridCol>
                <a:gridCol w="757646">
                  <a:extLst>
                    <a:ext uri="{9D8B030D-6E8A-4147-A177-3AD203B41FA5}">
                      <a16:colId xmlns:a16="http://schemas.microsoft.com/office/drawing/2014/main" val="3979511772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190832955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7030515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353989534"/>
                    </a:ext>
                  </a:extLst>
                </a:gridCol>
                <a:gridCol w="705395">
                  <a:extLst>
                    <a:ext uri="{9D8B030D-6E8A-4147-A177-3AD203B41FA5}">
                      <a16:colId xmlns:a16="http://schemas.microsoft.com/office/drawing/2014/main" val="3527355508"/>
                    </a:ext>
                  </a:extLst>
                </a:gridCol>
              </a:tblGrid>
              <a:tr h="525710">
                <a:tc>
                  <a:txBody>
                    <a:bodyPr/>
                    <a:lstStyle/>
                    <a:p>
                      <a:r>
                        <a:rPr lang="es-MX" i="1" dirty="0" smtClean="0"/>
                        <a:t>Angulo en grados </a:t>
                      </a:r>
                      <a:endParaRPr lang="es-C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45°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180°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330°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360°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09997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Angulo en radianes </a:t>
                      </a:r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117347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2csc </a:t>
                      </a:r>
                      <a:r>
                        <a:rPr lang="el-GR" b="1" i="1" dirty="0" smtClean="0"/>
                        <a:t>β</a:t>
                      </a:r>
                      <a:endParaRPr lang="es-MX" b="1" i="1" dirty="0" smtClean="0"/>
                    </a:p>
                    <a:p>
                      <a:endParaRPr lang="es-CO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040426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1101634" y="3753620"/>
            <a:ext cx="17852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7030A0"/>
                </a:solidFill>
              </a:rPr>
              <a:t>Hallar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rgbClr val="7030A0"/>
                </a:solidFill>
              </a:rPr>
              <a:t>Gráfica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Asíntotas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Dominio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Rango</a:t>
            </a:r>
            <a:endParaRPr lang="es-CO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2367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</TotalTime>
  <Words>368</Words>
  <Application>Microsoft Office PowerPoint</Application>
  <PresentationFormat>Panorámica</PresentationFormat>
  <Paragraphs>151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Espiral</vt:lpstr>
      <vt:lpstr>TAREA DE LAS GRAFICAS DE LAS FUNCIONES TRIGONOMETRICAS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DE LAS GRAFICAS DE LAS FUNCIONES TRIGONOMETRICAS </dc:title>
  <dc:creator>Melba Ospina</dc:creator>
  <cp:lastModifiedBy>Melba Ospina</cp:lastModifiedBy>
  <cp:revision>13</cp:revision>
  <dcterms:created xsi:type="dcterms:W3CDTF">2020-09-27T15:26:52Z</dcterms:created>
  <dcterms:modified xsi:type="dcterms:W3CDTF">2020-09-27T19:19:01Z</dcterms:modified>
</cp:coreProperties>
</file>