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76601" y="2945674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s-MX" b="1" i="1" dirty="0" smtClean="0">
                <a:solidFill>
                  <a:srgbClr val="00B050"/>
                </a:solidFill>
              </a:rPr>
              <a:t>TAREA DE LAS GRAFICAS DE LAS FUNCIONES TRIGONOMETRICAS </a:t>
            </a:r>
            <a:endParaRPr lang="es-CO" b="1" i="1" dirty="0">
              <a:solidFill>
                <a:srgbClr val="00B05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6244" t="27099" r="47383" b="39732"/>
          <a:stretch/>
        </p:blipFill>
        <p:spPr>
          <a:xfrm>
            <a:off x="209006" y="0"/>
            <a:ext cx="3709852" cy="2245659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73568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853543" y="429685"/>
            <a:ext cx="3370217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sz="2800" b="1" i="1" dirty="0" smtClean="0">
                <a:solidFill>
                  <a:srgbClr val="0070C0"/>
                </a:solidFill>
              </a:rPr>
              <a:t>ACTIVIDAD No. 1 </a:t>
            </a:r>
            <a:endParaRPr lang="es-CO" sz="2800" b="1" i="1" dirty="0">
              <a:solidFill>
                <a:srgbClr val="0070C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463039" y="1294948"/>
            <a:ext cx="95620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Realizar las seis graficas de las funciones trigonométricas en hoja milimetrada, realizando una tabla de valores tanto en grados como en radianes  </a:t>
            </a:r>
          </a:p>
          <a:p>
            <a:endParaRPr lang="es-MX" b="1" i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s-CO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605702"/>
              </p:ext>
            </p:extLst>
          </p:nvPr>
        </p:nvGraphicFramePr>
        <p:xfrm>
          <a:off x="320765" y="2390503"/>
          <a:ext cx="11327152" cy="1836351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174241">
                  <a:extLst>
                    <a:ext uri="{9D8B030D-6E8A-4147-A177-3AD203B41FA5}">
                      <a16:colId xmlns:a16="http://schemas.microsoft.com/office/drawing/2014/main" val="2180881929"/>
                    </a:ext>
                  </a:extLst>
                </a:gridCol>
                <a:gridCol w="470263">
                  <a:extLst>
                    <a:ext uri="{9D8B030D-6E8A-4147-A177-3AD203B41FA5}">
                      <a16:colId xmlns:a16="http://schemas.microsoft.com/office/drawing/2014/main" val="4274970378"/>
                    </a:ext>
                  </a:extLst>
                </a:gridCol>
                <a:gridCol w="535577">
                  <a:extLst>
                    <a:ext uri="{9D8B030D-6E8A-4147-A177-3AD203B41FA5}">
                      <a16:colId xmlns:a16="http://schemas.microsoft.com/office/drawing/2014/main" val="3376762671"/>
                    </a:ext>
                  </a:extLst>
                </a:gridCol>
                <a:gridCol w="595630">
                  <a:extLst>
                    <a:ext uri="{9D8B030D-6E8A-4147-A177-3AD203B41FA5}">
                      <a16:colId xmlns:a16="http://schemas.microsoft.com/office/drawing/2014/main" val="3910232034"/>
                    </a:ext>
                  </a:extLst>
                </a:gridCol>
                <a:gridCol w="539219">
                  <a:extLst>
                    <a:ext uri="{9D8B030D-6E8A-4147-A177-3AD203B41FA5}">
                      <a16:colId xmlns:a16="http://schemas.microsoft.com/office/drawing/2014/main" val="2644179011"/>
                    </a:ext>
                  </a:extLst>
                </a:gridCol>
                <a:gridCol w="599133">
                  <a:extLst>
                    <a:ext uri="{9D8B030D-6E8A-4147-A177-3AD203B41FA5}">
                      <a16:colId xmlns:a16="http://schemas.microsoft.com/office/drawing/2014/main" val="2587234782"/>
                    </a:ext>
                  </a:extLst>
                </a:gridCol>
                <a:gridCol w="671029">
                  <a:extLst>
                    <a:ext uri="{9D8B030D-6E8A-4147-A177-3AD203B41FA5}">
                      <a16:colId xmlns:a16="http://schemas.microsoft.com/office/drawing/2014/main" val="3109738431"/>
                    </a:ext>
                  </a:extLst>
                </a:gridCol>
                <a:gridCol w="738985">
                  <a:extLst>
                    <a:ext uri="{9D8B030D-6E8A-4147-A177-3AD203B41FA5}">
                      <a16:colId xmlns:a16="http://schemas.microsoft.com/office/drawing/2014/main" val="1256156039"/>
                    </a:ext>
                  </a:extLst>
                </a:gridCol>
                <a:gridCol w="718457">
                  <a:extLst>
                    <a:ext uri="{9D8B030D-6E8A-4147-A177-3AD203B41FA5}">
                      <a16:colId xmlns:a16="http://schemas.microsoft.com/office/drawing/2014/main" val="3817883309"/>
                    </a:ext>
                  </a:extLst>
                </a:gridCol>
                <a:gridCol w="692332">
                  <a:extLst>
                    <a:ext uri="{9D8B030D-6E8A-4147-A177-3AD203B41FA5}">
                      <a16:colId xmlns:a16="http://schemas.microsoft.com/office/drawing/2014/main" val="2220738684"/>
                    </a:ext>
                  </a:extLst>
                </a:gridCol>
                <a:gridCol w="757646">
                  <a:extLst>
                    <a:ext uri="{9D8B030D-6E8A-4147-A177-3AD203B41FA5}">
                      <a16:colId xmlns:a16="http://schemas.microsoft.com/office/drawing/2014/main" val="2070951851"/>
                    </a:ext>
                  </a:extLst>
                </a:gridCol>
                <a:gridCol w="666205">
                  <a:extLst>
                    <a:ext uri="{9D8B030D-6E8A-4147-A177-3AD203B41FA5}">
                      <a16:colId xmlns:a16="http://schemas.microsoft.com/office/drawing/2014/main" val="121795884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402546586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655858077"/>
                    </a:ext>
                  </a:extLst>
                </a:gridCol>
                <a:gridCol w="705395">
                  <a:extLst>
                    <a:ext uri="{9D8B030D-6E8A-4147-A177-3AD203B41FA5}">
                      <a16:colId xmlns:a16="http://schemas.microsoft.com/office/drawing/2014/main" val="3193953588"/>
                    </a:ext>
                  </a:extLst>
                </a:gridCol>
              </a:tblGrid>
              <a:tr h="556191">
                <a:tc>
                  <a:txBody>
                    <a:bodyPr/>
                    <a:lstStyle/>
                    <a:p>
                      <a:r>
                        <a:rPr lang="es-MX" i="1" dirty="0" smtClean="0"/>
                        <a:t>Angulo en grados </a:t>
                      </a:r>
                      <a:endParaRPr lang="es-CO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 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45°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60°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90°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120°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150°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180°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210°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240°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270°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300°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330°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360°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350646"/>
                  </a:ext>
                </a:extLst>
              </a:tr>
              <a:tr h="388231">
                <a:tc>
                  <a:txBody>
                    <a:bodyPr/>
                    <a:lstStyle/>
                    <a:p>
                      <a:r>
                        <a:rPr lang="es-MX" b="1" i="1" dirty="0" smtClean="0"/>
                        <a:t>Angulo en radianes </a:t>
                      </a:r>
                      <a:endParaRPr lang="es-CO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102620"/>
                  </a:ext>
                </a:extLst>
              </a:tr>
              <a:tr h="388231">
                <a:tc>
                  <a:txBody>
                    <a:bodyPr/>
                    <a:lstStyle/>
                    <a:p>
                      <a:r>
                        <a:rPr lang="es-MX" b="1" i="1" dirty="0" smtClean="0"/>
                        <a:t>Seno </a:t>
                      </a:r>
                      <a:r>
                        <a:rPr lang="el-GR" b="1" i="1" dirty="0" smtClean="0"/>
                        <a:t>β</a:t>
                      </a:r>
                      <a:endParaRPr lang="es-MX" b="1" i="1" dirty="0" smtClean="0"/>
                    </a:p>
                    <a:p>
                      <a:endParaRPr lang="es-CO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057191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1371599" y="4349932"/>
            <a:ext cx="2481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i="1" dirty="0" smtClean="0">
                <a:solidFill>
                  <a:srgbClr val="7030A0"/>
                </a:solidFill>
              </a:rPr>
              <a:t>Hallar 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b="1" i="1" dirty="0" smtClean="0">
                <a:solidFill>
                  <a:srgbClr val="7030A0"/>
                </a:solidFill>
              </a:rPr>
              <a:t>Gráfica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Periodo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Amplitud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punto máximo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punto mínimo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Dominio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Rango</a:t>
            </a:r>
            <a:endParaRPr lang="es-CO" b="1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79268" y="1998617"/>
            <a:ext cx="3905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1. </a:t>
            </a:r>
            <a:r>
              <a:rPr lang="es-MX" b="1" i="1" dirty="0" smtClean="0">
                <a:solidFill>
                  <a:srgbClr val="7030A0"/>
                </a:solidFill>
              </a:rPr>
              <a:t>Graficar la función Y = </a:t>
            </a:r>
            <a:r>
              <a:rPr lang="es-MX" b="1" i="1" dirty="0" err="1" smtClean="0">
                <a:solidFill>
                  <a:srgbClr val="7030A0"/>
                </a:solidFill>
              </a:rPr>
              <a:t>sen</a:t>
            </a:r>
            <a:r>
              <a:rPr lang="es-MX" b="1" i="1" dirty="0" smtClean="0">
                <a:solidFill>
                  <a:srgbClr val="7030A0"/>
                </a:solidFill>
              </a:rPr>
              <a:t> </a:t>
            </a:r>
            <a:r>
              <a:rPr lang="el-GR" b="1" i="1" dirty="0" smtClean="0">
                <a:solidFill>
                  <a:srgbClr val="7030A0"/>
                </a:solidFill>
              </a:rPr>
              <a:t>β</a:t>
            </a:r>
            <a:endParaRPr lang="es-CO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156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142309" y="640080"/>
            <a:ext cx="3892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i="1" dirty="0" smtClean="0">
                <a:solidFill>
                  <a:srgbClr val="7030A0"/>
                </a:solidFill>
              </a:rPr>
              <a:t>2. Graficar la función. Y = 2cos </a:t>
            </a:r>
            <a:r>
              <a:rPr lang="el-GR" b="1" i="1" dirty="0" smtClean="0">
                <a:solidFill>
                  <a:srgbClr val="7030A0"/>
                </a:solidFill>
              </a:rPr>
              <a:t>β</a:t>
            </a:r>
            <a:endParaRPr lang="es-CO" b="1" i="1" dirty="0">
              <a:solidFill>
                <a:srgbClr val="7030A0"/>
              </a:solidFill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254440"/>
              </p:ext>
            </p:extLst>
          </p:nvPr>
        </p:nvGraphicFramePr>
        <p:xfrm>
          <a:off x="669663" y="1458044"/>
          <a:ext cx="11327152" cy="182764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174241">
                  <a:extLst>
                    <a:ext uri="{9D8B030D-6E8A-4147-A177-3AD203B41FA5}">
                      <a16:colId xmlns:a16="http://schemas.microsoft.com/office/drawing/2014/main" val="3070063150"/>
                    </a:ext>
                  </a:extLst>
                </a:gridCol>
                <a:gridCol w="470263">
                  <a:extLst>
                    <a:ext uri="{9D8B030D-6E8A-4147-A177-3AD203B41FA5}">
                      <a16:colId xmlns:a16="http://schemas.microsoft.com/office/drawing/2014/main" val="2221899595"/>
                    </a:ext>
                  </a:extLst>
                </a:gridCol>
                <a:gridCol w="535577">
                  <a:extLst>
                    <a:ext uri="{9D8B030D-6E8A-4147-A177-3AD203B41FA5}">
                      <a16:colId xmlns:a16="http://schemas.microsoft.com/office/drawing/2014/main" val="125990973"/>
                    </a:ext>
                  </a:extLst>
                </a:gridCol>
                <a:gridCol w="595630">
                  <a:extLst>
                    <a:ext uri="{9D8B030D-6E8A-4147-A177-3AD203B41FA5}">
                      <a16:colId xmlns:a16="http://schemas.microsoft.com/office/drawing/2014/main" val="668342147"/>
                    </a:ext>
                  </a:extLst>
                </a:gridCol>
                <a:gridCol w="539219">
                  <a:extLst>
                    <a:ext uri="{9D8B030D-6E8A-4147-A177-3AD203B41FA5}">
                      <a16:colId xmlns:a16="http://schemas.microsoft.com/office/drawing/2014/main" val="2850055020"/>
                    </a:ext>
                  </a:extLst>
                </a:gridCol>
                <a:gridCol w="599133">
                  <a:extLst>
                    <a:ext uri="{9D8B030D-6E8A-4147-A177-3AD203B41FA5}">
                      <a16:colId xmlns:a16="http://schemas.microsoft.com/office/drawing/2014/main" val="2780588905"/>
                    </a:ext>
                  </a:extLst>
                </a:gridCol>
                <a:gridCol w="671029">
                  <a:extLst>
                    <a:ext uri="{9D8B030D-6E8A-4147-A177-3AD203B41FA5}">
                      <a16:colId xmlns:a16="http://schemas.microsoft.com/office/drawing/2014/main" val="3318165379"/>
                    </a:ext>
                  </a:extLst>
                </a:gridCol>
                <a:gridCol w="738985">
                  <a:extLst>
                    <a:ext uri="{9D8B030D-6E8A-4147-A177-3AD203B41FA5}">
                      <a16:colId xmlns:a16="http://schemas.microsoft.com/office/drawing/2014/main" val="2250626189"/>
                    </a:ext>
                  </a:extLst>
                </a:gridCol>
                <a:gridCol w="718457">
                  <a:extLst>
                    <a:ext uri="{9D8B030D-6E8A-4147-A177-3AD203B41FA5}">
                      <a16:colId xmlns:a16="http://schemas.microsoft.com/office/drawing/2014/main" val="3164027595"/>
                    </a:ext>
                  </a:extLst>
                </a:gridCol>
                <a:gridCol w="692332">
                  <a:extLst>
                    <a:ext uri="{9D8B030D-6E8A-4147-A177-3AD203B41FA5}">
                      <a16:colId xmlns:a16="http://schemas.microsoft.com/office/drawing/2014/main" val="1996928130"/>
                    </a:ext>
                  </a:extLst>
                </a:gridCol>
                <a:gridCol w="757646">
                  <a:extLst>
                    <a:ext uri="{9D8B030D-6E8A-4147-A177-3AD203B41FA5}">
                      <a16:colId xmlns:a16="http://schemas.microsoft.com/office/drawing/2014/main" val="2318795672"/>
                    </a:ext>
                  </a:extLst>
                </a:gridCol>
                <a:gridCol w="666205">
                  <a:extLst>
                    <a:ext uri="{9D8B030D-6E8A-4147-A177-3AD203B41FA5}">
                      <a16:colId xmlns:a16="http://schemas.microsoft.com/office/drawing/2014/main" val="143813103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135964148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921843050"/>
                    </a:ext>
                  </a:extLst>
                </a:gridCol>
                <a:gridCol w="705395">
                  <a:extLst>
                    <a:ext uri="{9D8B030D-6E8A-4147-A177-3AD203B41FA5}">
                      <a16:colId xmlns:a16="http://schemas.microsoft.com/office/drawing/2014/main" val="1525242816"/>
                    </a:ext>
                  </a:extLst>
                </a:gridCol>
              </a:tblGrid>
              <a:tr h="547482">
                <a:tc>
                  <a:txBody>
                    <a:bodyPr/>
                    <a:lstStyle/>
                    <a:p>
                      <a:r>
                        <a:rPr lang="es-MX" i="1" dirty="0" smtClean="0"/>
                        <a:t>Angulo en grados </a:t>
                      </a:r>
                      <a:endParaRPr lang="es-CO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 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45°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60°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90°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120°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150°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180°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210°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240°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270°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300°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330°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360°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5252083"/>
                  </a:ext>
                </a:extLst>
              </a:tr>
              <a:tr h="388231">
                <a:tc>
                  <a:txBody>
                    <a:bodyPr/>
                    <a:lstStyle/>
                    <a:p>
                      <a:r>
                        <a:rPr lang="es-MX" b="1" i="1" dirty="0" smtClean="0"/>
                        <a:t>Angulo en radianes </a:t>
                      </a:r>
                      <a:endParaRPr lang="es-CO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186141"/>
                  </a:ext>
                </a:extLst>
              </a:tr>
              <a:tr h="388231">
                <a:tc>
                  <a:txBody>
                    <a:bodyPr/>
                    <a:lstStyle/>
                    <a:p>
                      <a:r>
                        <a:rPr lang="es-MX" b="1" i="1" dirty="0" smtClean="0"/>
                        <a:t>2cos </a:t>
                      </a:r>
                      <a:r>
                        <a:rPr lang="el-GR" b="1" i="1" dirty="0" smtClean="0"/>
                        <a:t>β</a:t>
                      </a:r>
                      <a:endParaRPr lang="es-MX" b="1" i="1" dirty="0" smtClean="0"/>
                    </a:p>
                    <a:p>
                      <a:endParaRPr lang="es-CO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138824"/>
                  </a:ext>
                </a:extLst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1126863" y="3734318"/>
            <a:ext cx="26221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i="1" dirty="0">
                <a:solidFill>
                  <a:srgbClr val="7030A0"/>
                </a:solidFill>
              </a:rPr>
              <a:t>Hallar 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b="1" i="1" dirty="0">
                <a:solidFill>
                  <a:srgbClr val="7030A0"/>
                </a:solidFill>
              </a:rPr>
              <a:t>Gráfica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Periodo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Amplitud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punto máximo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punto mínimo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Dominio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Rango</a:t>
            </a:r>
            <a:endParaRPr lang="es-CO" b="1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674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782875" y="540322"/>
            <a:ext cx="3757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i="1" dirty="0" smtClean="0">
                <a:solidFill>
                  <a:srgbClr val="0070C0"/>
                </a:solidFill>
              </a:rPr>
              <a:t>3. Graficar </a:t>
            </a:r>
            <a:r>
              <a:rPr lang="es-MX" b="1" i="1" dirty="0">
                <a:solidFill>
                  <a:srgbClr val="0070C0"/>
                </a:solidFill>
              </a:rPr>
              <a:t>la función. Y = </a:t>
            </a:r>
            <a:r>
              <a:rPr lang="es-MX" b="1" i="1" dirty="0" smtClean="0">
                <a:solidFill>
                  <a:srgbClr val="0070C0"/>
                </a:solidFill>
              </a:rPr>
              <a:t>tan </a:t>
            </a:r>
            <a:r>
              <a:rPr lang="es-MX" b="1" i="1" dirty="0">
                <a:solidFill>
                  <a:srgbClr val="0070C0"/>
                </a:solidFill>
              </a:rPr>
              <a:t>β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249773"/>
              </p:ext>
            </p:extLst>
          </p:nvPr>
        </p:nvGraphicFramePr>
        <p:xfrm>
          <a:off x="747350" y="1149531"/>
          <a:ext cx="11327152" cy="180587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174241">
                  <a:extLst>
                    <a:ext uri="{9D8B030D-6E8A-4147-A177-3AD203B41FA5}">
                      <a16:colId xmlns:a16="http://schemas.microsoft.com/office/drawing/2014/main" val="4020147674"/>
                    </a:ext>
                  </a:extLst>
                </a:gridCol>
                <a:gridCol w="470263">
                  <a:extLst>
                    <a:ext uri="{9D8B030D-6E8A-4147-A177-3AD203B41FA5}">
                      <a16:colId xmlns:a16="http://schemas.microsoft.com/office/drawing/2014/main" val="1539718641"/>
                    </a:ext>
                  </a:extLst>
                </a:gridCol>
                <a:gridCol w="535577">
                  <a:extLst>
                    <a:ext uri="{9D8B030D-6E8A-4147-A177-3AD203B41FA5}">
                      <a16:colId xmlns:a16="http://schemas.microsoft.com/office/drawing/2014/main" val="1760277492"/>
                    </a:ext>
                  </a:extLst>
                </a:gridCol>
                <a:gridCol w="595630">
                  <a:extLst>
                    <a:ext uri="{9D8B030D-6E8A-4147-A177-3AD203B41FA5}">
                      <a16:colId xmlns:a16="http://schemas.microsoft.com/office/drawing/2014/main" val="1140622933"/>
                    </a:ext>
                  </a:extLst>
                </a:gridCol>
                <a:gridCol w="539219">
                  <a:extLst>
                    <a:ext uri="{9D8B030D-6E8A-4147-A177-3AD203B41FA5}">
                      <a16:colId xmlns:a16="http://schemas.microsoft.com/office/drawing/2014/main" val="2718342973"/>
                    </a:ext>
                  </a:extLst>
                </a:gridCol>
                <a:gridCol w="599133">
                  <a:extLst>
                    <a:ext uri="{9D8B030D-6E8A-4147-A177-3AD203B41FA5}">
                      <a16:colId xmlns:a16="http://schemas.microsoft.com/office/drawing/2014/main" val="2779290861"/>
                    </a:ext>
                  </a:extLst>
                </a:gridCol>
                <a:gridCol w="671029">
                  <a:extLst>
                    <a:ext uri="{9D8B030D-6E8A-4147-A177-3AD203B41FA5}">
                      <a16:colId xmlns:a16="http://schemas.microsoft.com/office/drawing/2014/main" val="2281619970"/>
                    </a:ext>
                  </a:extLst>
                </a:gridCol>
                <a:gridCol w="738985">
                  <a:extLst>
                    <a:ext uri="{9D8B030D-6E8A-4147-A177-3AD203B41FA5}">
                      <a16:colId xmlns:a16="http://schemas.microsoft.com/office/drawing/2014/main" val="714790236"/>
                    </a:ext>
                  </a:extLst>
                </a:gridCol>
                <a:gridCol w="718457">
                  <a:extLst>
                    <a:ext uri="{9D8B030D-6E8A-4147-A177-3AD203B41FA5}">
                      <a16:colId xmlns:a16="http://schemas.microsoft.com/office/drawing/2014/main" val="1676349824"/>
                    </a:ext>
                  </a:extLst>
                </a:gridCol>
                <a:gridCol w="692332">
                  <a:extLst>
                    <a:ext uri="{9D8B030D-6E8A-4147-A177-3AD203B41FA5}">
                      <a16:colId xmlns:a16="http://schemas.microsoft.com/office/drawing/2014/main" val="3087556593"/>
                    </a:ext>
                  </a:extLst>
                </a:gridCol>
                <a:gridCol w="757646">
                  <a:extLst>
                    <a:ext uri="{9D8B030D-6E8A-4147-A177-3AD203B41FA5}">
                      <a16:colId xmlns:a16="http://schemas.microsoft.com/office/drawing/2014/main" val="2122190664"/>
                    </a:ext>
                  </a:extLst>
                </a:gridCol>
                <a:gridCol w="666205">
                  <a:extLst>
                    <a:ext uri="{9D8B030D-6E8A-4147-A177-3AD203B41FA5}">
                      <a16:colId xmlns:a16="http://schemas.microsoft.com/office/drawing/2014/main" val="295250628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6109988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919296562"/>
                    </a:ext>
                  </a:extLst>
                </a:gridCol>
                <a:gridCol w="705395">
                  <a:extLst>
                    <a:ext uri="{9D8B030D-6E8A-4147-A177-3AD203B41FA5}">
                      <a16:colId xmlns:a16="http://schemas.microsoft.com/office/drawing/2014/main" val="2481617279"/>
                    </a:ext>
                  </a:extLst>
                </a:gridCol>
              </a:tblGrid>
              <a:tr h="525710">
                <a:tc>
                  <a:txBody>
                    <a:bodyPr/>
                    <a:lstStyle/>
                    <a:p>
                      <a:r>
                        <a:rPr lang="es-MX" i="1" dirty="0" smtClean="0"/>
                        <a:t>Angulo en grados </a:t>
                      </a:r>
                      <a:endParaRPr lang="es-CO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 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45°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60°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90°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120°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150°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180°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210°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240°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270°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300°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330°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360°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032887"/>
                  </a:ext>
                </a:extLst>
              </a:tr>
              <a:tr h="388231">
                <a:tc>
                  <a:txBody>
                    <a:bodyPr/>
                    <a:lstStyle/>
                    <a:p>
                      <a:r>
                        <a:rPr lang="es-MX" b="1" i="1" dirty="0" smtClean="0"/>
                        <a:t>Angulo en radianes </a:t>
                      </a:r>
                      <a:endParaRPr lang="es-CO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744311"/>
                  </a:ext>
                </a:extLst>
              </a:tr>
              <a:tr h="388231">
                <a:tc>
                  <a:txBody>
                    <a:bodyPr/>
                    <a:lstStyle/>
                    <a:p>
                      <a:r>
                        <a:rPr lang="es-MX" b="1" i="1" dirty="0" smtClean="0"/>
                        <a:t>tan </a:t>
                      </a:r>
                      <a:r>
                        <a:rPr lang="el-GR" b="1" i="1" dirty="0" smtClean="0"/>
                        <a:t>β</a:t>
                      </a:r>
                      <a:endParaRPr lang="es-MX" b="1" i="1" dirty="0" smtClean="0"/>
                    </a:p>
                    <a:p>
                      <a:endParaRPr lang="es-CO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815253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747350" y="3195278"/>
            <a:ext cx="254449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i="1" dirty="0">
                <a:solidFill>
                  <a:srgbClr val="7030A0"/>
                </a:solidFill>
              </a:rPr>
              <a:t>Hallar 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b="1" i="1" dirty="0">
                <a:solidFill>
                  <a:srgbClr val="7030A0"/>
                </a:solidFill>
              </a:rPr>
              <a:t>Gráfica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Periodo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Asíntotas</a:t>
            </a:r>
            <a:endParaRPr lang="es-MX" b="1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Dominio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Rango</a:t>
            </a:r>
            <a:endParaRPr lang="es-CO" b="1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873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908047" y="605637"/>
            <a:ext cx="4049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i="1" dirty="0" smtClean="0">
                <a:solidFill>
                  <a:srgbClr val="0070C0"/>
                </a:solidFill>
              </a:rPr>
              <a:t>4. </a:t>
            </a:r>
            <a:r>
              <a:rPr lang="es-MX" b="1" i="1" dirty="0">
                <a:solidFill>
                  <a:srgbClr val="0070C0"/>
                </a:solidFill>
              </a:rPr>
              <a:t>Graficar la función. Y = </a:t>
            </a:r>
            <a:r>
              <a:rPr lang="es-MX" b="1" i="1" dirty="0" smtClean="0">
                <a:solidFill>
                  <a:srgbClr val="0070C0"/>
                </a:solidFill>
              </a:rPr>
              <a:t>2cotan </a:t>
            </a:r>
            <a:r>
              <a:rPr lang="es-MX" b="1" i="1" dirty="0">
                <a:solidFill>
                  <a:srgbClr val="0070C0"/>
                </a:solidFill>
              </a:rPr>
              <a:t>β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879436"/>
              </p:ext>
            </p:extLst>
          </p:nvPr>
        </p:nvGraphicFramePr>
        <p:xfrm>
          <a:off x="642848" y="1389017"/>
          <a:ext cx="11327152" cy="180587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174241">
                  <a:extLst>
                    <a:ext uri="{9D8B030D-6E8A-4147-A177-3AD203B41FA5}">
                      <a16:colId xmlns:a16="http://schemas.microsoft.com/office/drawing/2014/main" val="4145438196"/>
                    </a:ext>
                  </a:extLst>
                </a:gridCol>
                <a:gridCol w="470263">
                  <a:extLst>
                    <a:ext uri="{9D8B030D-6E8A-4147-A177-3AD203B41FA5}">
                      <a16:colId xmlns:a16="http://schemas.microsoft.com/office/drawing/2014/main" val="660793035"/>
                    </a:ext>
                  </a:extLst>
                </a:gridCol>
                <a:gridCol w="535577">
                  <a:extLst>
                    <a:ext uri="{9D8B030D-6E8A-4147-A177-3AD203B41FA5}">
                      <a16:colId xmlns:a16="http://schemas.microsoft.com/office/drawing/2014/main" val="2640443205"/>
                    </a:ext>
                  </a:extLst>
                </a:gridCol>
                <a:gridCol w="595630">
                  <a:extLst>
                    <a:ext uri="{9D8B030D-6E8A-4147-A177-3AD203B41FA5}">
                      <a16:colId xmlns:a16="http://schemas.microsoft.com/office/drawing/2014/main" val="1401447260"/>
                    </a:ext>
                  </a:extLst>
                </a:gridCol>
                <a:gridCol w="539219">
                  <a:extLst>
                    <a:ext uri="{9D8B030D-6E8A-4147-A177-3AD203B41FA5}">
                      <a16:colId xmlns:a16="http://schemas.microsoft.com/office/drawing/2014/main" val="1297235354"/>
                    </a:ext>
                  </a:extLst>
                </a:gridCol>
                <a:gridCol w="599133">
                  <a:extLst>
                    <a:ext uri="{9D8B030D-6E8A-4147-A177-3AD203B41FA5}">
                      <a16:colId xmlns:a16="http://schemas.microsoft.com/office/drawing/2014/main" val="2719677750"/>
                    </a:ext>
                  </a:extLst>
                </a:gridCol>
                <a:gridCol w="671029">
                  <a:extLst>
                    <a:ext uri="{9D8B030D-6E8A-4147-A177-3AD203B41FA5}">
                      <a16:colId xmlns:a16="http://schemas.microsoft.com/office/drawing/2014/main" val="2372344033"/>
                    </a:ext>
                  </a:extLst>
                </a:gridCol>
                <a:gridCol w="738985">
                  <a:extLst>
                    <a:ext uri="{9D8B030D-6E8A-4147-A177-3AD203B41FA5}">
                      <a16:colId xmlns:a16="http://schemas.microsoft.com/office/drawing/2014/main" val="1538152264"/>
                    </a:ext>
                  </a:extLst>
                </a:gridCol>
                <a:gridCol w="718457">
                  <a:extLst>
                    <a:ext uri="{9D8B030D-6E8A-4147-A177-3AD203B41FA5}">
                      <a16:colId xmlns:a16="http://schemas.microsoft.com/office/drawing/2014/main" val="3490966017"/>
                    </a:ext>
                  </a:extLst>
                </a:gridCol>
                <a:gridCol w="692332">
                  <a:extLst>
                    <a:ext uri="{9D8B030D-6E8A-4147-A177-3AD203B41FA5}">
                      <a16:colId xmlns:a16="http://schemas.microsoft.com/office/drawing/2014/main" val="2025370689"/>
                    </a:ext>
                  </a:extLst>
                </a:gridCol>
                <a:gridCol w="757646">
                  <a:extLst>
                    <a:ext uri="{9D8B030D-6E8A-4147-A177-3AD203B41FA5}">
                      <a16:colId xmlns:a16="http://schemas.microsoft.com/office/drawing/2014/main" val="3165029664"/>
                    </a:ext>
                  </a:extLst>
                </a:gridCol>
                <a:gridCol w="666205">
                  <a:extLst>
                    <a:ext uri="{9D8B030D-6E8A-4147-A177-3AD203B41FA5}">
                      <a16:colId xmlns:a16="http://schemas.microsoft.com/office/drawing/2014/main" val="287575136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34005666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105908216"/>
                    </a:ext>
                  </a:extLst>
                </a:gridCol>
                <a:gridCol w="705395">
                  <a:extLst>
                    <a:ext uri="{9D8B030D-6E8A-4147-A177-3AD203B41FA5}">
                      <a16:colId xmlns:a16="http://schemas.microsoft.com/office/drawing/2014/main" val="416330716"/>
                    </a:ext>
                  </a:extLst>
                </a:gridCol>
              </a:tblGrid>
              <a:tr h="525710">
                <a:tc>
                  <a:txBody>
                    <a:bodyPr/>
                    <a:lstStyle/>
                    <a:p>
                      <a:r>
                        <a:rPr lang="es-MX" i="1" dirty="0" smtClean="0"/>
                        <a:t>Angulo en grados </a:t>
                      </a:r>
                      <a:endParaRPr lang="es-CO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 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45°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60°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90°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120°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150°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180°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210°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240°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270°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300°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330°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360°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365987"/>
                  </a:ext>
                </a:extLst>
              </a:tr>
              <a:tr h="388231">
                <a:tc>
                  <a:txBody>
                    <a:bodyPr/>
                    <a:lstStyle/>
                    <a:p>
                      <a:r>
                        <a:rPr lang="es-MX" b="1" i="1" dirty="0" smtClean="0"/>
                        <a:t>Angulo en radianes </a:t>
                      </a:r>
                      <a:endParaRPr lang="es-CO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752209"/>
                  </a:ext>
                </a:extLst>
              </a:tr>
              <a:tr h="388231">
                <a:tc>
                  <a:txBody>
                    <a:bodyPr/>
                    <a:lstStyle/>
                    <a:p>
                      <a:r>
                        <a:rPr lang="es-MX" b="1" i="1" dirty="0" smtClean="0"/>
                        <a:t>2cotan </a:t>
                      </a:r>
                      <a:r>
                        <a:rPr lang="el-GR" b="1" i="1" dirty="0" smtClean="0"/>
                        <a:t>β</a:t>
                      </a:r>
                      <a:endParaRPr lang="es-MX" b="1" i="1" dirty="0" smtClean="0"/>
                    </a:p>
                    <a:p>
                      <a:endParaRPr lang="es-CO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938797"/>
                  </a:ext>
                </a:extLst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1860160" y="3608935"/>
            <a:ext cx="20726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i="1" dirty="0">
                <a:solidFill>
                  <a:srgbClr val="7030A0"/>
                </a:solidFill>
              </a:rPr>
              <a:t>Hallar 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b="1" i="1" dirty="0">
                <a:solidFill>
                  <a:srgbClr val="7030A0"/>
                </a:solidFill>
              </a:rPr>
              <a:t>Gráfica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Periodo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Asíntotas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Dominio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Rango</a:t>
            </a:r>
            <a:endParaRPr lang="es-CO" b="1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686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216559" y="605637"/>
            <a:ext cx="3791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i="1" dirty="0" smtClean="0">
                <a:solidFill>
                  <a:srgbClr val="0070C0"/>
                </a:solidFill>
              </a:rPr>
              <a:t>5. </a:t>
            </a:r>
            <a:r>
              <a:rPr lang="es-MX" b="1" i="1" dirty="0">
                <a:solidFill>
                  <a:srgbClr val="0070C0"/>
                </a:solidFill>
              </a:rPr>
              <a:t>Graficar la función. Y = </a:t>
            </a:r>
            <a:r>
              <a:rPr lang="es-MX" b="1" i="1" dirty="0" err="1" smtClean="0">
                <a:solidFill>
                  <a:srgbClr val="0070C0"/>
                </a:solidFill>
              </a:rPr>
              <a:t>sec</a:t>
            </a:r>
            <a:r>
              <a:rPr lang="es-MX" b="1" i="1" dirty="0" smtClean="0">
                <a:solidFill>
                  <a:srgbClr val="0070C0"/>
                </a:solidFill>
              </a:rPr>
              <a:t> β</a:t>
            </a:r>
            <a:endParaRPr lang="es-MX" b="1" i="1" dirty="0">
              <a:solidFill>
                <a:srgbClr val="0070C0"/>
              </a:solidFill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909897"/>
              </p:ext>
            </p:extLst>
          </p:nvPr>
        </p:nvGraphicFramePr>
        <p:xfrm>
          <a:off x="956356" y="1389017"/>
          <a:ext cx="11327152" cy="180587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174241">
                  <a:extLst>
                    <a:ext uri="{9D8B030D-6E8A-4147-A177-3AD203B41FA5}">
                      <a16:colId xmlns:a16="http://schemas.microsoft.com/office/drawing/2014/main" val="2173581037"/>
                    </a:ext>
                  </a:extLst>
                </a:gridCol>
                <a:gridCol w="470263">
                  <a:extLst>
                    <a:ext uri="{9D8B030D-6E8A-4147-A177-3AD203B41FA5}">
                      <a16:colId xmlns:a16="http://schemas.microsoft.com/office/drawing/2014/main" val="1539054189"/>
                    </a:ext>
                  </a:extLst>
                </a:gridCol>
                <a:gridCol w="535577">
                  <a:extLst>
                    <a:ext uri="{9D8B030D-6E8A-4147-A177-3AD203B41FA5}">
                      <a16:colId xmlns:a16="http://schemas.microsoft.com/office/drawing/2014/main" val="3758124573"/>
                    </a:ext>
                  </a:extLst>
                </a:gridCol>
                <a:gridCol w="595630">
                  <a:extLst>
                    <a:ext uri="{9D8B030D-6E8A-4147-A177-3AD203B41FA5}">
                      <a16:colId xmlns:a16="http://schemas.microsoft.com/office/drawing/2014/main" val="3273788018"/>
                    </a:ext>
                  </a:extLst>
                </a:gridCol>
                <a:gridCol w="539219">
                  <a:extLst>
                    <a:ext uri="{9D8B030D-6E8A-4147-A177-3AD203B41FA5}">
                      <a16:colId xmlns:a16="http://schemas.microsoft.com/office/drawing/2014/main" val="2968539139"/>
                    </a:ext>
                  </a:extLst>
                </a:gridCol>
                <a:gridCol w="599133">
                  <a:extLst>
                    <a:ext uri="{9D8B030D-6E8A-4147-A177-3AD203B41FA5}">
                      <a16:colId xmlns:a16="http://schemas.microsoft.com/office/drawing/2014/main" val="937286288"/>
                    </a:ext>
                  </a:extLst>
                </a:gridCol>
                <a:gridCol w="671029">
                  <a:extLst>
                    <a:ext uri="{9D8B030D-6E8A-4147-A177-3AD203B41FA5}">
                      <a16:colId xmlns:a16="http://schemas.microsoft.com/office/drawing/2014/main" val="1078364127"/>
                    </a:ext>
                  </a:extLst>
                </a:gridCol>
                <a:gridCol w="738985">
                  <a:extLst>
                    <a:ext uri="{9D8B030D-6E8A-4147-A177-3AD203B41FA5}">
                      <a16:colId xmlns:a16="http://schemas.microsoft.com/office/drawing/2014/main" val="286690010"/>
                    </a:ext>
                  </a:extLst>
                </a:gridCol>
                <a:gridCol w="718457">
                  <a:extLst>
                    <a:ext uri="{9D8B030D-6E8A-4147-A177-3AD203B41FA5}">
                      <a16:colId xmlns:a16="http://schemas.microsoft.com/office/drawing/2014/main" val="6751388"/>
                    </a:ext>
                  </a:extLst>
                </a:gridCol>
                <a:gridCol w="692332">
                  <a:extLst>
                    <a:ext uri="{9D8B030D-6E8A-4147-A177-3AD203B41FA5}">
                      <a16:colId xmlns:a16="http://schemas.microsoft.com/office/drawing/2014/main" val="2426519206"/>
                    </a:ext>
                  </a:extLst>
                </a:gridCol>
                <a:gridCol w="757646">
                  <a:extLst>
                    <a:ext uri="{9D8B030D-6E8A-4147-A177-3AD203B41FA5}">
                      <a16:colId xmlns:a16="http://schemas.microsoft.com/office/drawing/2014/main" val="3589779114"/>
                    </a:ext>
                  </a:extLst>
                </a:gridCol>
                <a:gridCol w="666205">
                  <a:extLst>
                    <a:ext uri="{9D8B030D-6E8A-4147-A177-3AD203B41FA5}">
                      <a16:colId xmlns:a16="http://schemas.microsoft.com/office/drawing/2014/main" val="206171249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1139962639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4140343103"/>
                    </a:ext>
                  </a:extLst>
                </a:gridCol>
                <a:gridCol w="705395">
                  <a:extLst>
                    <a:ext uri="{9D8B030D-6E8A-4147-A177-3AD203B41FA5}">
                      <a16:colId xmlns:a16="http://schemas.microsoft.com/office/drawing/2014/main" val="3849518146"/>
                    </a:ext>
                  </a:extLst>
                </a:gridCol>
              </a:tblGrid>
              <a:tr h="525710">
                <a:tc>
                  <a:txBody>
                    <a:bodyPr/>
                    <a:lstStyle/>
                    <a:p>
                      <a:r>
                        <a:rPr lang="es-MX" i="1" dirty="0" smtClean="0"/>
                        <a:t>Angulo en grados </a:t>
                      </a:r>
                      <a:endParaRPr lang="es-CO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 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45°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60°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90°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120°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150°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180°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210°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240°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270°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300°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330°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360°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205023"/>
                  </a:ext>
                </a:extLst>
              </a:tr>
              <a:tr h="388231">
                <a:tc>
                  <a:txBody>
                    <a:bodyPr/>
                    <a:lstStyle/>
                    <a:p>
                      <a:r>
                        <a:rPr lang="es-MX" b="1" i="1" dirty="0" smtClean="0"/>
                        <a:t>Angulo en radianes </a:t>
                      </a:r>
                      <a:endParaRPr lang="es-CO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050301"/>
                  </a:ext>
                </a:extLst>
              </a:tr>
              <a:tr h="388231">
                <a:tc>
                  <a:txBody>
                    <a:bodyPr/>
                    <a:lstStyle/>
                    <a:p>
                      <a:r>
                        <a:rPr lang="es-MX" b="1" i="1" dirty="0" err="1" smtClean="0"/>
                        <a:t>sec</a:t>
                      </a:r>
                      <a:r>
                        <a:rPr lang="es-MX" b="1" i="1" dirty="0" smtClean="0"/>
                        <a:t> </a:t>
                      </a:r>
                      <a:r>
                        <a:rPr lang="el-GR" b="1" i="1" dirty="0" smtClean="0"/>
                        <a:t>β</a:t>
                      </a:r>
                      <a:endParaRPr lang="es-MX" b="1" i="1" dirty="0" smtClean="0"/>
                    </a:p>
                    <a:p>
                      <a:endParaRPr lang="es-CO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241398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1519646" y="3740557"/>
            <a:ext cx="21118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i="1" dirty="0">
                <a:solidFill>
                  <a:srgbClr val="7030A0"/>
                </a:solidFill>
              </a:rPr>
              <a:t>Hallar 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b="1" i="1" dirty="0">
                <a:solidFill>
                  <a:srgbClr val="7030A0"/>
                </a:solidFill>
              </a:rPr>
              <a:t>Gráfica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Periodo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Asíntotas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Dominio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Rango</a:t>
            </a:r>
            <a:endParaRPr lang="es-CO" b="1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923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691435" y="788517"/>
            <a:ext cx="3786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i="1" dirty="0" smtClean="0">
                <a:solidFill>
                  <a:srgbClr val="0070C0"/>
                </a:solidFill>
              </a:rPr>
              <a:t>6. Graficar </a:t>
            </a:r>
            <a:r>
              <a:rPr lang="es-MX" b="1" i="1" dirty="0">
                <a:solidFill>
                  <a:srgbClr val="0070C0"/>
                </a:solidFill>
              </a:rPr>
              <a:t>la función. Y = </a:t>
            </a:r>
            <a:r>
              <a:rPr lang="es-MX" b="1" i="1" dirty="0" smtClean="0">
                <a:solidFill>
                  <a:srgbClr val="0070C0"/>
                </a:solidFill>
              </a:rPr>
              <a:t>2csc </a:t>
            </a:r>
            <a:r>
              <a:rPr lang="es-MX" b="1" i="1" dirty="0">
                <a:solidFill>
                  <a:srgbClr val="0070C0"/>
                </a:solidFill>
              </a:rPr>
              <a:t>β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48240"/>
              </p:ext>
            </p:extLst>
          </p:nvPr>
        </p:nvGraphicFramePr>
        <p:xfrm>
          <a:off x="642847" y="1480458"/>
          <a:ext cx="11327152" cy="180587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174241">
                  <a:extLst>
                    <a:ext uri="{9D8B030D-6E8A-4147-A177-3AD203B41FA5}">
                      <a16:colId xmlns:a16="http://schemas.microsoft.com/office/drawing/2014/main" val="1473230808"/>
                    </a:ext>
                  </a:extLst>
                </a:gridCol>
                <a:gridCol w="470263">
                  <a:extLst>
                    <a:ext uri="{9D8B030D-6E8A-4147-A177-3AD203B41FA5}">
                      <a16:colId xmlns:a16="http://schemas.microsoft.com/office/drawing/2014/main" val="217433280"/>
                    </a:ext>
                  </a:extLst>
                </a:gridCol>
                <a:gridCol w="535577">
                  <a:extLst>
                    <a:ext uri="{9D8B030D-6E8A-4147-A177-3AD203B41FA5}">
                      <a16:colId xmlns:a16="http://schemas.microsoft.com/office/drawing/2014/main" val="1943901659"/>
                    </a:ext>
                  </a:extLst>
                </a:gridCol>
                <a:gridCol w="595630">
                  <a:extLst>
                    <a:ext uri="{9D8B030D-6E8A-4147-A177-3AD203B41FA5}">
                      <a16:colId xmlns:a16="http://schemas.microsoft.com/office/drawing/2014/main" val="785759693"/>
                    </a:ext>
                  </a:extLst>
                </a:gridCol>
                <a:gridCol w="539219">
                  <a:extLst>
                    <a:ext uri="{9D8B030D-6E8A-4147-A177-3AD203B41FA5}">
                      <a16:colId xmlns:a16="http://schemas.microsoft.com/office/drawing/2014/main" val="2067989156"/>
                    </a:ext>
                  </a:extLst>
                </a:gridCol>
                <a:gridCol w="599133">
                  <a:extLst>
                    <a:ext uri="{9D8B030D-6E8A-4147-A177-3AD203B41FA5}">
                      <a16:colId xmlns:a16="http://schemas.microsoft.com/office/drawing/2014/main" val="295477592"/>
                    </a:ext>
                  </a:extLst>
                </a:gridCol>
                <a:gridCol w="671029">
                  <a:extLst>
                    <a:ext uri="{9D8B030D-6E8A-4147-A177-3AD203B41FA5}">
                      <a16:colId xmlns:a16="http://schemas.microsoft.com/office/drawing/2014/main" val="1664800096"/>
                    </a:ext>
                  </a:extLst>
                </a:gridCol>
                <a:gridCol w="738985">
                  <a:extLst>
                    <a:ext uri="{9D8B030D-6E8A-4147-A177-3AD203B41FA5}">
                      <a16:colId xmlns:a16="http://schemas.microsoft.com/office/drawing/2014/main" val="3222659778"/>
                    </a:ext>
                  </a:extLst>
                </a:gridCol>
                <a:gridCol w="718457">
                  <a:extLst>
                    <a:ext uri="{9D8B030D-6E8A-4147-A177-3AD203B41FA5}">
                      <a16:colId xmlns:a16="http://schemas.microsoft.com/office/drawing/2014/main" val="3618805472"/>
                    </a:ext>
                  </a:extLst>
                </a:gridCol>
                <a:gridCol w="692332">
                  <a:extLst>
                    <a:ext uri="{9D8B030D-6E8A-4147-A177-3AD203B41FA5}">
                      <a16:colId xmlns:a16="http://schemas.microsoft.com/office/drawing/2014/main" val="4073650733"/>
                    </a:ext>
                  </a:extLst>
                </a:gridCol>
                <a:gridCol w="757646">
                  <a:extLst>
                    <a:ext uri="{9D8B030D-6E8A-4147-A177-3AD203B41FA5}">
                      <a16:colId xmlns:a16="http://schemas.microsoft.com/office/drawing/2014/main" val="3979511772"/>
                    </a:ext>
                  </a:extLst>
                </a:gridCol>
                <a:gridCol w="666205">
                  <a:extLst>
                    <a:ext uri="{9D8B030D-6E8A-4147-A177-3AD203B41FA5}">
                      <a16:colId xmlns:a16="http://schemas.microsoft.com/office/drawing/2014/main" val="190832955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7030515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353989534"/>
                    </a:ext>
                  </a:extLst>
                </a:gridCol>
                <a:gridCol w="705395">
                  <a:extLst>
                    <a:ext uri="{9D8B030D-6E8A-4147-A177-3AD203B41FA5}">
                      <a16:colId xmlns:a16="http://schemas.microsoft.com/office/drawing/2014/main" val="3527355508"/>
                    </a:ext>
                  </a:extLst>
                </a:gridCol>
              </a:tblGrid>
              <a:tr h="525710">
                <a:tc>
                  <a:txBody>
                    <a:bodyPr/>
                    <a:lstStyle/>
                    <a:p>
                      <a:r>
                        <a:rPr lang="es-MX" i="1" dirty="0" smtClean="0"/>
                        <a:t>Angulo en grados </a:t>
                      </a:r>
                      <a:endParaRPr lang="es-CO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 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45°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60°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90°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120°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150°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180°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210°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240°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270°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300°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330°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360°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1909997"/>
                  </a:ext>
                </a:extLst>
              </a:tr>
              <a:tr h="388231">
                <a:tc>
                  <a:txBody>
                    <a:bodyPr/>
                    <a:lstStyle/>
                    <a:p>
                      <a:r>
                        <a:rPr lang="es-MX" b="1" i="1" dirty="0" smtClean="0"/>
                        <a:t>Angulo en radianes </a:t>
                      </a:r>
                      <a:endParaRPr lang="es-CO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5117347"/>
                  </a:ext>
                </a:extLst>
              </a:tr>
              <a:tr h="388231">
                <a:tc>
                  <a:txBody>
                    <a:bodyPr/>
                    <a:lstStyle/>
                    <a:p>
                      <a:r>
                        <a:rPr lang="es-MX" b="1" i="1" dirty="0" smtClean="0"/>
                        <a:t>2csc </a:t>
                      </a:r>
                      <a:r>
                        <a:rPr lang="el-GR" b="1" i="1" dirty="0" smtClean="0"/>
                        <a:t>β</a:t>
                      </a:r>
                      <a:endParaRPr lang="es-MX" b="1" i="1" dirty="0" smtClean="0"/>
                    </a:p>
                    <a:p>
                      <a:endParaRPr lang="es-CO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040426"/>
                  </a:ext>
                </a:extLst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1101634" y="3753620"/>
            <a:ext cx="178525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i="1" dirty="0">
                <a:solidFill>
                  <a:srgbClr val="7030A0"/>
                </a:solidFill>
              </a:rPr>
              <a:t>Hallar 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b="1" i="1" dirty="0">
                <a:solidFill>
                  <a:srgbClr val="7030A0"/>
                </a:solidFill>
              </a:rPr>
              <a:t>Gráfica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Periodo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Asíntotas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Dominio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Rango</a:t>
            </a:r>
            <a:endParaRPr lang="es-CO" b="1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423672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232</TotalTime>
  <Words>368</Words>
  <Application>Microsoft Office PowerPoint</Application>
  <PresentationFormat>Panorámica</PresentationFormat>
  <Paragraphs>151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Espiral</vt:lpstr>
      <vt:lpstr>TAREA DE LAS GRAFICAS DE LAS FUNCIONES TRIGONOMETRICAS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TAREA DE LAS GRAFICAS DE LAS FUNCIONES TRIGONOMETRICAS </dc:title>
  <dc:creator>Melba Ospina</dc:creator>
  <cp:lastModifiedBy>Melba Ospina</cp:lastModifiedBy>
  <cp:revision>13</cp:revision>
  <dcterms:created xsi:type="dcterms:W3CDTF">2020-09-27T15:26:52Z</dcterms:created>
  <dcterms:modified xsi:type="dcterms:W3CDTF">2020-09-27T19:19:01Z</dcterms:modified>
</cp:coreProperties>
</file>