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5" r:id="rId5"/>
    <p:sldId id="259" r:id="rId6"/>
    <p:sldId id="260" r:id="rId7"/>
    <p:sldId id="261" r:id="rId8"/>
    <p:sldId id="262" r:id="rId9"/>
    <p:sldId id="263" r:id="rId10"/>
    <p:sldId id="264"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5/9/2020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5/9/2020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5/9/2020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5/9/2020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noAutofit/>
          </a:bodyPr>
          <a:lstStyle/>
          <a:p>
            <a:pPr algn="ctr"/>
            <a:r>
              <a:rPr lang="es-MX" sz="4400" b="1" i="1" dirty="0" smtClean="0">
                <a:solidFill>
                  <a:srgbClr val="FF0000"/>
                </a:solidFill>
              </a:rPr>
              <a:t>DIBUJO EN PERSPECTIVA CON UN PUNTO DE FUGA</a:t>
            </a:r>
            <a:endParaRPr lang="es-MX" sz="4400" b="1" i="1" dirty="0">
              <a:solidFill>
                <a:srgbClr val="FF0000"/>
              </a:solidFill>
            </a:endParaRPr>
          </a:p>
        </p:txBody>
      </p:sp>
    </p:spTree>
    <p:extLst>
      <p:ext uri="{BB962C8B-B14F-4D97-AF65-F5344CB8AC3E}">
        <p14:creationId xmlns:p14="http://schemas.microsoft.com/office/powerpoint/2010/main" val="4101571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2. Métodos para dibujar en perspectiva có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67" y="1371599"/>
            <a:ext cx="4876800" cy="465037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ibujos - construction Cami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2606" y="1371600"/>
            <a:ext cx="4879975" cy="465037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2377440" y="705395"/>
            <a:ext cx="5995851" cy="523220"/>
          </a:xfrm>
          <a:prstGeom prst="rect">
            <a:avLst/>
          </a:prstGeom>
          <a:noFill/>
        </p:spPr>
        <p:txBody>
          <a:bodyPr wrap="square" rtlCol="0">
            <a:spAutoFit/>
          </a:bodyPr>
          <a:lstStyle/>
          <a:p>
            <a:r>
              <a:rPr lang="es-MX" sz="2800" b="1" i="1" dirty="0" smtClean="0">
                <a:solidFill>
                  <a:srgbClr val="002060"/>
                </a:solidFill>
              </a:rPr>
              <a:t>EJEMPLOS DE PAISAJES</a:t>
            </a:r>
            <a:endParaRPr lang="es-MX" sz="2800" b="1" i="1" dirty="0">
              <a:solidFill>
                <a:srgbClr val="002060"/>
              </a:solidFill>
            </a:endParaRPr>
          </a:p>
        </p:txBody>
      </p:sp>
    </p:spTree>
    <p:extLst>
      <p:ext uri="{BB962C8B-B14F-4D97-AF65-F5344CB8AC3E}">
        <p14:creationId xmlns:p14="http://schemas.microsoft.com/office/powerpoint/2010/main" val="3308854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studio de Perspectiva con un Punto de Fuga. Paisaje en Caricatur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576" y="169817"/>
            <a:ext cx="11090366" cy="6570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914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913017" y="757646"/>
            <a:ext cx="6570617" cy="523220"/>
          </a:xfrm>
          <a:prstGeom prst="rect">
            <a:avLst/>
          </a:prstGeom>
          <a:noFill/>
        </p:spPr>
        <p:txBody>
          <a:bodyPr wrap="square" rtlCol="0">
            <a:spAutoFit/>
          </a:bodyPr>
          <a:lstStyle/>
          <a:p>
            <a:r>
              <a:rPr lang="es-MX" sz="2800" b="1" i="1" dirty="0" smtClean="0">
                <a:solidFill>
                  <a:srgbClr val="7030A0"/>
                </a:solidFill>
              </a:rPr>
              <a:t>PROYECCION CENTRAL</a:t>
            </a:r>
            <a:endParaRPr lang="es-MX" sz="2800" b="1" i="1" dirty="0">
              <a:solidFill>
                <a:srgbClr val="7030A0"/>
              </a:solidFill>
            </a:endParaRPr>
          </a:p>
        </p:txBody>
      </p:sp>
      <p:sp>
        <p:nvSpPr>
          <p:cNvPr id="6" name="Rectángulo 5"/>
          <p:cNvSpPr/>
          <p:nvPr/>
        </p:nvSpPr>
        <p:spPr>
          <a:xfrm>
            <a:off x="966651" y="1462428"/>
            <a:ext cx="9496698" cy="2308324"/>
          </a:xfrm>
          <a:prstGeom prst="rect">
            <a:avLst/>
          </a:prstGeom>
        </p:spPr>
        <p:txBody>
          <a:bodyPr wrap="square">
            <a:spAutoFit/>
          </a:bodyPr>
          <a:lstStyle/>
          <a:p>
            <a:pPr algn="just"/>
            <a:r>
              <a:rPr lang="es-MX" b="1" dirty="0">
                <a:solidFill>
                  <a:srgbClr val="C00000"/>
                </a:solidFill>
                <a:latin typeface="Arial Narrow" panose="020B0606020202030204" pitchFamily="34" charset="0"/>
              </a:rPr>
              <a:t>cuando el origen de los rayos proyectantes es un punto propio, da origen a un tipo de proyección denominada central, </a:t>
            </a:r>
            <a:r>
              <a:rPr lang="es-MX" dirty="0">
                <a:solidFill>
                  <a:srgbClr val="C00000"/>
                </a:solidFill>
                <a:latin typeface="Arial Narrow" panose="020B0606020202030204" pitchFamily="34" charset="0"/>
              </a:rPr>
              <a:t>aunque a nuestra percepción los rayos del sol se desplazan paralelamente. Al ser reflejados por un objeto ya se desplazan de manera radial haciendo nuestra percepción del mundo cónica o central</a:t>
            </a:r>
            <a:r>
              <a:rPr lang="es-MX" dirty="0" smtClean="0">
                <a:solidFill>
                  <a:srgbClr val="C00000"/>
                </a:solidFill>
                <a:latin typeface="Arial Narrow" panose="020B0606020202030204" pitchFamily="34" charset="0"/>
              </a:rPr>
              <a:t>.</a:t>
            </a:r>
          </a:p>
          <a:p>
            <a:pPr algn="just"/>
            <a:r>
              <a:rPr lang="es-MX" sz="2400" b="1" i="1" dirty="0">
                <a:solidFill>
                  <a:srgbClr val="002060"/>
                </a:solidFill>
              </a:rPr>
              <a:t>En los tres esquemas que se te muestran a continuación; el tercero es el que corresponde al concepto de proyección central ya que tiene un punto propio V, que es de donde parten todos los rayos proyectantes.</a:t>
            </a:r>
            <a:endParaRPr lang="es-MX" sz="2400" b="1" i="1" dirty="0">
              <a:solidFill>
                <a:srgbClr val="002060"/>
              </a:solidFill>
            </a:endParaRPr>
          </a:p>
        </p:txBody>
      </p:sp>
      <p:pic>
        <p:nvPicPr>
          <p:cNvPr id="1028" name="Picture 4" descr="http://4.bp.blogspot.com/-EUwFgVFxJIk/VNvbAC6N_uI/AAAAAAAAAiU/ak428O0Cd88/s1600/Tipos%2Bde%2Bproyecci%C3%B3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8432" y="3952314"/>
            <a:ext cx="8478974" cy="2905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060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11234" y="757646"/>
            <a:ext cx="9444446" cy="2677656"/>
          </a:xfrm>
          <a:prstGeom prst="rect">
            <a:avLst/>
          </a:prstGeom>
          <a:noFill/>
        </p:spPr>
        <p:txBody>
          <a:bodyPr wrap="square" rtlCol="0">
            <a:spAutoFit/>
          </a:bodyPr>
          <a:lstStyle/>
          <a:p>
            <a:r>
              <a:rPr lang="es-MX" sz="2400" b="1" i="1" dirty="0">
                <a:solidFill>
                  <a:srgbClr val="002060"/>
                </a:solidFill>
              </a:rPr>
              <a:t>Este tipo de proyección hace que cuando vemos una calle desde el centro de esta las líneas paralelas de banquetas, bardas, etc. Converjan en un punto que se encuentra en el horizonte y que denominamos punto de fuga</a:t>
            </a:r>
            <a:r>
              <a:rPr lang="es-MX" sz="2400" b="1" i="1" dirty="0" smtClean="0">
                <a:solidFill>
                  <a:srgbClr val="002060"/>
                </a:solidFill>
              </a:rPr>
              <a:t>.</a:t>
            </a:r>
          </a:p>
          <a:p>
            <a:endParaRPr lang="es-MX" sz="2400" b="1" i="1" dirty="0">
              <a:solidFill>
                <a:srgbClr val="002060"/>
              </a:solidFill>
            </a:endParaRPr>
          </a:p>
          <a:p>
            <a:endParaRPr lang="es-MX" sz="2400" b="1" i="1" dirty="0">
              <a:solidFill>
                <a:srgbClr val="002060"/>
              </a:solidFill>
            </a:endParaRPr>
          </a:p>
          <a:p>
            <a:r>
              <a:rPr lang="es-MX" sz="2400" b="1" i="1" dirty="0">
                <a:solidFill>
                  <a:srgbClr val="002060"/>
                </a:solidFill>
              </a:rPr>
              <a:t/>
            </a:r>
            <a:br>
              <a:rPr lang="es-MX" sz="2400" b="1" i="1" dirty="0">
                <a:solidFill>
                  <a:srgbClr val="002060"/>
                </a:solidFill>
              </a:rPr>
            </a:br>
            <a:endParaRPr lang="es-MX" sz="2400" b="1" i="1" dirty="0">
              <a:solidFill>
                <a:srgbClr val="002060"/>
              </a:solidFill>
            </a:endParaRPr>
          </a:p>
        </p:txBody>
      </p:sp>
      <p:pic>
        <p:nvPicPr>
          <p:cNvPr id="5" name="Imagen 4"/>
          <p:cNvPicPr>
            <a:picLocks noChangeAspect="1"/>
          </p:cNvPicPr>
          <p:nvPr/>
        </p:nvPicPr>
        <p:blipFill rotWithShape="1">
          <a:blip r:embed="rId2"/>
          <a:srcRect l="19312" t="29018" r="40027" b="31518"/>
          <a:stretch/>
        </p:blipFill>
        <p:spPr>
          <a:xfrm>
            <a:off x="4937760" y="2560204"/>
            <a:ext cx="5290457" cy="3932035"/>
          </a:xfrm>
          <a:prstGeom prst="rect">
            <a:avLst/>
          </a:prstGeom>
        </p:spPr>
      </p:pic>
      <p:pic>
        <p:nvPicPr>
          <p:cNvPr id="2050" name="Picture 2" descr="http://4.bp.blogspot.com/-F2Aszah0GDw/VNvbrB5KltI/AAAAAAAAAig/hZ8JO0fUmtE/s1600/calle%2Ben%2Bproyecci%C3%B3n%2Bcentr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1234" y="2560205"/>
            <a:ext cx="3226526" cy="3932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924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4292" t="30805" r="39926" b="27132"/>
          <a:stretch/>
        </p:blipFill>
        <p:spPr>
          <a:xfrm>
            <a:off x="587828" y="757646"/>
            <a:ext cx="5956663" cy="4911634"/>
          </a:xfrm>
          <a:prstGeom prst="rect">
            <a:avLst/>
          </a:prstGeom>
        </p:spPr>
      </p:pic>
      <p:pic>
        <p:nvPicPr>
          <p:cNvPr id="6146" name="Picture 2" descr="Punto de fu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320" y="757646"/>
            <a:ext cx="3474901" cy="3931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512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679268" y="291871"/>
            <a:ext cx="10384973" cy="13234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MX" sz="1100" b="0" i="0" u="none" strike="noStrike" cap="none" normalizeH="0" baseline="0" dirty="0" smtClean="0">
                <a:ln>
                  <a:noFill/>
                </a:ln>
                <a:solidFill>
                  <a:srgbClr val="666666"/>
                </a:solidFill>
                <a:effectLst/>
                <a:latin typeface="Arial Narrow" panose="020B0606020202030204" pitchFamily="34" charset="0"/>
              </a:rPr>
              <a:t> </a:t>
            </a:r>
            <a:r>
              <a:rPr kumimoji="0" lang="es-ES" altLang="es-MX" sz="2000" b="1" i="1" u="none" strike="noStrike" cap="none" normalizeH="0" baseline="0" dirty="0" smtClean="0">
                <a:ln>
                  <a:noFill/>
                </a:ln>
                <a:solidFill>
                  <a:srgbClr val="002060"/>
                </a:solidFill>
                <a:effectLst/>
                <a:latin typeface="Arial Narrow" panose="020B0606020202030204" pitchFamily="34" charset="0"/>
              </a:rPr>
              <a:t>Por lo tanto las proyecciones a un solo punto de fuga se ven cuando el observador se coloca a lo largo de las líneas paralelas, no sucediendo así si lo ves desde una esquina del objeto. </a:t>
            </a:r>
            <a:r>
              <a:rPr lang="es-ES" altLang="es-MX" sz="2000" b="1" i="1" dirty="0" smtClean="0">
                <a:solidFill>
                  <a:srgbClr val="002060"/>
                </a:solidFill>
                <a:latin typeface="Arial Narrow" panose="020B0606020202030204" pitchFamily="34" charset="0"/>
              </a:rPr>
              <a:t>L</a:t>
            </a:r>
            <a:r>
              <a:rPr kumimoji="0" lang="es-ES" altLang="es-MX" sz="2000" b="1" i="1" u="none" strike="noStrike" cap="none" normalizeH="0" baseline="0" dirty="0" smtClean="0">
                <a:ln>
                  <a:noFill/>
                </a:ln>
                <a:solidFill>
                  <a:srgbClr val="002060"/>
                </a:solidFill>
                <a:effectLst/>
                <a:latin typeface="Arial Narrow" panose="020B0606020202030204" pitchFamily="34" charset="0"/>
              </a:rPr>
              <a:t>as líneas paralelas de un sistema siempre tienen un mismo y único punto de fuga.</a:t>
            </a:r>
            <a:r>
              <a:rPr kumimoji="0" lang="es-ES" altLang="es-MX" sz="2000" b="1" i="1" u="none" strike="noStrike" cap="none" normalizeH="0" baseline="0" dirty="0" smtClean="0">
                <a:ln>
                  <a:noFill/>
                </a:ln>
                <a:solidFill>
                  <a:srgbClr val="002060"/>
                </a:solidFill>
                <a:effectLst/>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MX" sz="2000" b="1" i="1" u="none" strike="noStrike" cap="none" normalizeH="0" baseline="0" dirty="0" smtClean="0">
              <a:ln>
                <a:noFill/>
              </a:ln>
              <a:solidFill>
                <a:srgbClr val="002060"/>
              </a:solidFill>
              <a:effectLst/>
            </a:endParaRPr>
          </a:p>
        </p:txBody>
      </p:sp>
      <p:pic>
        <p:nvPicPr>
          <p:cNvPr id="3077" name="Picture 5" descr="http://4.bp.blogspot.com/-2WPoKaQV5wk/VNvcLyv-shI/AAAAAAAAAio/wsVsaTR_qXY/s1600/Edificio%2BP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268" y="1615310"/>
            <a:ext cx="3450773" cy="5200651"/>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 En una proyección se puede tener de  uno a tres puntos de fuga. Éste punto determinará la manera y  efecto de la per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0041" y="1615310"/>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717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312125" y="640080"/>
            <a:ext cx="7471955" cy="461665"/>
          </a:xfrm>
          <a:prstGeom prst="rect">
            <a:avLst/>
          </a:prstGeom>
          <a:noFill/>
        </p:spPr>
        <p:txBody>
          <a:bodyPr wrap="square" rtlCol="0">
            <a:spAutoFit/>
          </a:bodyPr>
          <a:lstStyle/>
          <a:p>
            <a:r>
              <a:rPr lang="es-MX" sz="2400" b="1" i="1" dirty="0" smtClean="0">
                <a:solidFill>
                  <a:srgbClr val="002060"/>
                </a:solidFill>
              </a:rPr>
              <a:t>VEAMOS ALGUNOS EJEMPLOS</a:t>
            </a:r>
            <a:endParaRPr lang="es-MX" sz="2400" b="1" i="1" dirty="0">
              <a:solidFill>
                <a:srgbClr val="002060"/>
              </a:solidFill>
            </a:endParaRPr>
          </a:p>
        </p:txBody>
      </p:sp>
      <p:pic>
        <p:nvPicPr>
          <p:cNvPr id="5" name="Imagen 4"/>
          <p:cNvPicPr>
            <a:picLocks noChangeAspect="1"/>
          </p:cNvPicPr>
          <p:nvPr/>
        </p:nvPicPr>
        <p:blipFill rotWithShape="1">
          <a:blip r:embed="rId2"/>
          <a:srcRect l="14895" t="25446" r="38621" b="15983"/>
          <a:stretch/>
        </p:blipFill>
        <p:spPr>
          <a:xfrm>
            <a:off x="2312124" y="1227907"/>
            <a:ext cx="7680961" cy="5225143"/>
          </a:xfrm>
          <a:prstGeom prst="rect">
            <a:avLst/>
          </a:prstGeom>
        </p:spPr>
      </p:pic>
    </p:spTree>
    <p:extLst>
      <p:ext uri="{BB962C8B-B14F-4D97-AF65-F5344CB8AC3E}">
        <p14:creationId xmlns:p14="http://schemas.microsoft.com/office/powerpoint/2010/main" val="4001814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5195" t="21518" r="40830" b="18125"/>
          <a:stretch/>
        </p:blipFill>
        <p:spPr>
          <a:xfrm>
            <a:off x="1567543" y="809897"/>
            <a:ext cx="4663439" cy="4950823"/>
          </a:xfrm>
          <a:prstGeom prst="rect">
            <a:avLst/>
          </a:prstGeom>
        </p:spPr>
      </p:pic>
      <p:pic>
        <p:nvPicPr>
          <p:cNvPr id="4098" name="Picture 2" descr="CÓNICA OBLICUA CON TRES PUNTOS DE FUGA:El PC (Plano de cuadro) es oblicuo respecto a las tres dimensionesdel objeto.Tien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0616" y="809896"/>
            <a:ext cx="5123363" cy="4950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186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15095" t="25982" r="39124" b="16697"/>
          <a:stretch/>
        </p:blipFill>
        <p:spPr>
          <a:xfrm>
            <a:off x="1084217" y="613955"/>
            <a:ext cx="4663440" cy="5133703"/>
          </a:xfrm>
          <a:prstGeom prst="rect">
            <a:avLst/>
          </a:prstGeom>
        </p:spPr>
      </p:pic>
      <p:pic>
        <p:nvPicPr>
          <p:cNvPr id="6" name="Imagen 5"/>
          <p:cNvPicPr>
            <a:picLocks noChangeAspect="1"/>
          </p:cNvPicPr>
          <p:nvPr/>
        </p:nvPicPr>
        <p:blipFill rotWithShape="1">
          <a:blip r:embed="rId3"/>
          <a:srcRect l="19914" t="20625" r="42939" b="17947"/>
          <a:stretch/>
        </p:blipFill>
        <p:spPr>
          <a:xfrm>
            <a:off x="5982788" y="613955"/>
            <a:ext cx="4833257" cy="5133703"/>
          </a:xfrm>
          <a:prstGeom prst="rect">
            <a:avLst/>
          </a:prstGeom>
        </p:spPr>
      </p:pic>
    </p:spTree>
    <p:extLst>
      <p:ext uri="{BB962C8B-B14F-4D97-AF65-F5344CB8AC3E}">
        <p14:creationId xmlns:p14="http://schemas.microsoft.com/office/powerpoint/2010/main" val="200710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5597" t="21876" r="38722" b="18303"/>
          <a:stretch/>
        </p:blipFill>
        <p:spPr>
          <a:xfrm>
            <a:off x="496388" y="587830"/>
            <a:ext cx="5342710" cy="5773782"/>
          </a:xfrm>
          <a:prstGeom prst="rect">
            <a:avLst/>
          </a:prstGeom>
        </p:spPr>
      </p:pic>
      <p:pic>
        <p:nvPicPr>
          <p:cNvPr id="6" name="Imagen 5"/>
          <p:cNvPicPr>
            <a:picLocks noChangeAspect="1"/>
          </p:cNvPicPr>
          <p:nvPr/>
        </p:nvPicPr>
        <p:blipFill rotWithShape="1">
          <a:blip r:embed="rId3"/>
          <a:srcRect l="17505" t="20804" r="40630" b="17053"/>
          <a:stretch/>
        </p:blipFill>
        <p:spPr>
          <a:xfrm>
            <a:off x="6139543" y="587830"/>
            <a:ext cx="5447211" cy="5773781"/>
          </a:xfrm>
          <a:prstGeom prst="rect">
            <a:avLst/>
          </a:prstGeom>
        </p:spPr>
      </p:pic>
    </p:spTree>
    <p:extLst>
      <p:ext uri="{BB962C8B-B14F-4D97-AF65-F5344CB8AC3E}">
        <p14:creationId xmlns:p14="http://schemas.microsoft.com/office/powerpoint/2010/main" val="35480037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TM04033919[[fn=Circuito]]</Template>
  <TotalTime>126</TotalTime>
  <Words>80</Words>
  <Application>Microsoft Office PowerPoint</Application>
  <PresentationFormat>Panorámica</PresentationFormat>
  <Paragraphs>11</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Arial Narrow</vt:lpstr>
      <vt:lpstr>Trebuchet MS</vt:lpstr>
      <vt:lpstr>Tw Cen MT</vt:lpstr>
      <vt:lpstr>Circuito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MELBA OSPINA</dc:creator>
  <cp:lastModifiedBy>MELBA OSPINA</cp:lastModifiedBy>
  <cp:revision>11</cp:revision>
  <dcterms:created xsi:type="dcterms:W3CDTF">2020-05-09T14:37:05Z</dcterms:created>
  <dcterms:modified xsi:type="dcterms:W3CDTF">2020-05-09T16:43:52Z</dcterms:modified>
</cp:coreProperties>
</file>