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2" r:id="rId4"/>
    <p:sldId id="259" r:id="rId5"/>
    <p:sldId id="261" r:id="rId6"/>
    <p:sldId id="258" r:id="rId7"/>
    <p:sldId id="257"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2/8/2021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atquiz.org/es/preview?c=aaymvj99&amp;s=nevai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1BB3645-B4CE-4BA8-B492-5113116B179E}"/>
              </a:ext>
            </a:extLst>
          </p:cNvPr>
          <p:cNvSpPr>
            <a:spLocks noGrp="1"/>
          </p:cNvSpPr>
          <p:nvPr>
            <p:ph type="subTitle" idx="1"/>
          </p:nvPr>
        </p:nvSpPr>
        <p:spPr/>
        <p:txBody>
          <a:bodyPr>
            <a:normAutofit/>
          </a:bodyPr>
          <a:lstStyle/>
          <a:p>
            <a:pPr algn="ctr"/>
            <a:r>
              <a:rPr lang="es-MX" sz="2800" b="1" i="1" dirty="0">
                <a:solidFill>
                  <a:srgbClr val="C00000"/>
                </a:solidFill>
                <a:latin typeface="Arial Black" panose="020B0A04020102020204" pitchFamily="34" charset="0"/>
              </a:rPr>
              <a:t>TAREA: Números reales propiedades operaciones y problemas de aplicación</a:t>
            </a:r>
            <a:endParaRPr lang="es-CO" sz="2800" b="1" i="1" dirty="0">
              <a:solidFill>
                <a:srgbClr val="C00000"/>
              </a:solidFill>
              <a:latin typeface="Arial Black" panose="020B0A04020102020204" pitchFamily="34" charset="0"/>
            </a:endParaRPr>
          </a:p>
        </p:txBody>
      </p:sp>
      <p:pic>
        <p:nvPicPr>
          <p:cNvPr id="2" name="Imagen 1">
            <a:extLst>
              <a:ext uri="{FF2B5EF4-FFF2-40B4-BE49-F238E27FC236}">
                <a16:creationId xmlns:a16="http://schemas.microsoft.com/office/drawing/2014/main" id="{9247AA40-B456-4C50-BE19-3428E5CF0131}"/>
              </a:ext>
            </a:extLst>
          </p:cNvPr>
          <p:cNvPicPr>
            <a:picLocks noChangeAspect="1"/>
          </p:cNvPicPr>
          <p:nvPr/>
        </p:nvPicPr>
        <p:blipFill>
          <a:blip r:embed="rId2"/>
          <a:stretch>
            <a:fillRect/>
          </a:stretch>
        </p:blipFill>
        <p:spPr>
          <a:xfrm>
            <a:off x="6096000" y="173038"/>
            <a:ext cx="5393635" cy="3429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328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755E668-2584-4B09-9C62-15027C9899A1}"/>
              </a:ext>
            </a:extLst>
          </p:cNvPr>
          <p:cNvSpPr txBox="1"/>
          <p:nvPr/>
        </p:nvSpPr>
        <p:spPr>
          <a:xfrm>
            <a:off x="6679095" y="304798"/>
            <a:ext cx="5512905" cy="2031325"/>
          </a:xfrm>
          <a:prstGeom prst="rect">
            <a:avLst/>
          </a:prstGeom>
          <a:solidFill>
            <a:schemeClr val="accent2">
              <a:lumMod val="60000"/>
              <a:lumOff val="40000"/>
            </a:schemeClr>
          </a:solidFill>
          <a:ln>
            <a:solidFill>
              <a:srgbClr val="C00000"/>
            </a:solidFill>
          </a:ln>
        </p:spPr>
        <p:txBody>
          <a:bodyPr wrap="square" rtlCol="0">
            <a:spAutoFit/>
          </a:bodyPr>
          <a:lstStyle/>
          <a:p>
            <a:r>
              <a:rPr lang="es-MX" b="1" i="1" dirty="0">
                <a:solidFill>
                  <a:srgbClr val="C00000"/>
                </a:solidFill>
              </a:rPr>
              <a:t>ACTIVIDAD No. 9:  Del libro del Ministerio de Educación</a:t>
            </a:r>
            <a:r>
              <a:rPr lang="es-MX" dirty="0"/>
              <a:t>.</a:t>
            </a:r>
          </a:p>
          <a:p>
            <a:pPr marL="285750" indent="-285750">
              <a:buFont typeface="Wingdings" panose="05000000000000000000" pitchFamily="2" charset="2"/>
              <a:buChar char="q"/>
            </a:pPr>
            <a:r>
              <a:rPr lang="es-MX" b="1" i="1" dirty="0">
                <a:solidFill>
                  <a:srgbClr val="002060"/>
                </a:solidFill>
              </a:rPr>
              <a:t>Página 13:  Actividad de Aprendizaje  Ejercicio 1 </a:t>
            </a:r>
          </a:p>
          <a:p>
            <a:pPr marL="285750" indent="-285750">
              <a:buFont typeface="Wingdings" panose="05000000000000000000" pitchFamily="2" charset="2"/>
              <a:buChar char="q"/>
            </a:pPr>
            <a:r>
              <a:rPr lang="es-MX" b="1" i="1" dirty="0">
                <a:solidFill>
                  <a:srgbClr val="002060"/>
                </a:solidFill>
              </a:rPr>
              <a:t>Página 17: Actividad de Aprendizaje  Ejercicio  6</a:t>
            </a:r>
          </a:p>
          <a:p>
            <a:pPr marL="285750" indent="-285750">
              <a:buFont typeface="Wingdings" panose="05000000000000000000" pitchFamily="2" charset="2"/>
              <a:buChar char="q"/>
            </a:pPr>
            <a:r>
              <a:rPr lang="es-MX" b="1" i="1" dirty="0">
                <a:solidFill>
                  <a:srgbClr val="002060"/>
                </a:solidFill>
              </a:rPr>
              <a:t>Página 19;  Actividad de Aprendizaje  Ejercicios 1 y 4</a:t>
            </a:r>
          </a:p>
          <a:p>
            <a:pPr marL="285750" indent="-285750">
              <a:buFont typeface="Wingdings" panose="05000000000000000000" pitchFamily="2" charset="2"/>
              <a:buChar char="q"/>
            </a:pPr>
            <a:r>
              <a:rPr lang="es-MX" b="1" i="1" dirty="0">
                <a:solidFill>
                  <a:srgbClr val="002060"/>
                </a:solidFill>
              </a:rPr>
              <a:t>Página 21; Actividad de Aprendizaje Ejercicios 1, 2, 4, 5, 6 y 7</a:t>
            </a:r>
          </a:p>
          <a:p>
            <a:pPr marL="285750" indent="-285750">
              <a:buFont typeface="Wingdings" panose="05000000000000000000" pitchFamily="2" charset="2"/>
              <a:buChar char="q"/>
            </a:pPr>
            <a:endParaRPr lang="es-CO" b="1" i="1" dirty="0">
              <a:solidFill>
                <a:srgbClr val="002060"/>
              </a:solidFill>
            </a:endParaRPr>
          </a:p>
        </p:txBody>
      </p:sp>
      <p:pic>
        <p:nvPicPr>
          <p:cNvPr id="6" name="Imagen 5">
            <a:extLst>
              <a:ext uri="{FF2B5EF4-FFF2-40B4-BE49-F238E27FC236}">
                <a16:creationId xmlns:a16="http://schemas.microsoft.com/office/drawing/2014/main" id="{A02CBB10-FEA6-49CC-8D06-C534B2CC15F2}"/>
              </a:ext>
            </a:extLst>
          </p:cNvPr>
          <p:cNvPicPr>
            <a:picLocks noChangeAspect="1"/>
          </p:cNvPicPr>
          <p:nvPr/>
        </p:nvPicPr>
        <p:blipFill rotWithShape="1">
          <a:blip r:embed="rId2"/>
          <a:srcRect l="25326" t="33615" r="26739" b="13412"/>
          <a:stretch/>
        </p:blipFill>
        <p:spPr>
          <a:xfrm>
            <a:off x="132523" y="251790"/>
            <a:ext cx="6334538" cy="648031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628C8288-2708-4398-A180-24E0441C89D0}"/>
              </a:ext>
            </a:extLst>
          </p:cNvPr>
          <p:cNvSpPr txBox="1"/>
          <p:nvPr/>
        </p:nvSpPr>
        <p:spPr>
          <a:xfrm>
            <a:off x="6858001" y="3059668"/>
            <a:ext cx="4591878" cy="923330"/>
          </a:xfrm>
          <a:prstGeom prst="rect">
            <a:avLst/>
          </a:prstGeom>
          <a:solidFill>
            <a:schemeClr val="accent2">
              <a:lumMod val="40000"/>
              <a:lumOff val="60000"/>
            </a:schemeClr>
          </a:solidFill>
          <a:ln>
            <a:solidFill>
              <a:srgbClr val="C00000"/>
            </a:solidFill>
          </a:ln>
        </p:spPr>
        <p:txBody>
          <a:bodyPr wrap="square">
            <a:spAutoFit/>
          </a:bodyPr>
          <a:lstStyle/>
          <a:p>
            <a:r>
              <a:rPr lang="es-CO" b="1" i="1" dirty="0">
                <a:solidFill>
                  <a:srgbClr val="FF0000"/>
                </a:solidFill>
              </a:rPr>
              <a:t>Problemas de aplicación a los números racionales: https://www.thatquiz.org/es/preview?c=yewo4142&amp;s=ljwsrq</a:t>
            </a:r>
          </a:p>
        </p:txBody>
      </p:sp>
    </p:spTree>
    <p:extLst>
      <p:ext uri="{BB962C8B-B14F-4D97-AF65-F5344CB8AC3E}">
        <p14:creationId xmlns:p14="http://schemas.microsoft.com/office/powerpoint/2010/main" val="68064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31B6A42-1BF1-4244-9A8C-1B219C4CDCC6}"/>
              </a:ext>
            </a:extLst>
          </p:cNvPr>
          <p:cNvSpPr txBox="1"/>
          <p:nvPr/>
        </p:nvSpPr>
        <p:spPr>
          <a:xfrm>
            <a:off x="1417983" y="318052"/>
            <a:ext cx="9037982" cy="369332"/>
          </a:xfrm>
          <a:prstGeom prst="rect">
            <a:avLst/>
          </a:prstGeom>
          <a:solidFill>
            <a:schemeClr val="accent2">
              <a:lumMod val="60000"/>
              <a:lumOff val="40000"/>
            </a:schemeClr>
          </a:solidFill>
          <a:ln>
            <a:solidFill>
              <a:srgbClr val="C00000"/>
            </a:solidFill>
          </a:ln>
        </p:spPr>
        <p:txBody>
          <a:bodyPr wrap="square" rtlCol="0">
            <a:spAutoFit/>
          </a:bodyPr>
          <a:lstStyle/>
          <a:p>
            <a:r>
              <a:rPr lang="es-MX" b="1" i="1" dirty="0">
                <a:solidFill>
                  <a:srgbClr val="002060"/>
                </a:solidFill>
              </a:rPr>
              <a:t>ACTIVIDAD No. 10:  PROBLEMAS DE APLICACIÓN A LAS OPERACIONES CON NUMEROS REALES </a:t>
            </a:r>
            <a:endParaRPr lang="es-CO" b="1" i="1" dirty="0">
              <a:solidFill>
                <a:srgbClr val="002060"/>
              </a:solidFill>
            </a:endParaRPr>
          </a:p>
        </p:txBody>
      </p:sp>
      <p:sp>
        <p:nvSpPr>
          <p:cNvPr id="6" name="CuadroTexto 5">
            <a:extLst>
              <a:ext uri="{FF2B5EF4-FFF2-40B4-BE49-F238E27FC236}">
                <a16:creationId xmlns:a16="http://schemas.microsoft.com/office/drawing/2014/main" id="{A8963588-02F2-4011-86A8-ABCE787F1E03}"/>
              </a:ext>
            </a:extLst>
          </p:cNvPr>
          <p:cNvSpPr txBox="1"/>
          <p:nvPr/>
        </p:nvSpPr>
        <p:spPr>
          <a:xfrm>
            <a:off x="493643" y="738712"/>
            <a:ext cx="5986669" cy="1631216"/>
          </a:xfrm>
          <a:prstGeom prst="rect">
            <a:avLst/>
          </a:prstGeom>
          <a:solidFill>
            <a:schemeClr val="accent3">
              <a:lumMod val="20000"/>
              <a:lumOff val="80000"/>
            </a:schemeClr>
          </a:solidFill>
          <a:ln>
            <a:solidFill>
              <a:srgbClr val="C00000"/>
            </a:solidFill>
          </a:ln>
        </p:spPr>
        <p:txBody>
          <a:bodyPr wrap="square">
            <a:spAutoFit/>
          </a:bodyPr>
          <a:lstStyle/>
          <a:p>
            <a:pPr algn="just"/>
            <a:r>
              <a:rPr lang="es-MX" b="1" i="1" dirty="0">
                <a:solidFill>
                  <a:srgbClr val="C00000"/>
                </a:solidFill>
              </a:rPr>
              <a:t>1.</a:t>
            </a:r>
            <a:r>
              <a:rPr lang="es-MX" dirty="0"/>
              <a:t>	</a:t>
            </a:r>
            <a:r>
              <a:rPr lang="es-MX" sz="2000" b="1" i="1" dirty="0">
                <a:solidFill>
                  <a:srgbClr val="7030A0"/>
                </a:solidFill>
              </a:rPr>
              <a:t>Enrique deja una herencia para repartir entre sus tres hijos de la siguiente forma: la mitad a Ricardo, 2/5 a Rafael y el resto que son $8.000.000 a Luis. La herencia era de:</a:t>
            </a:r>
          </a:p>
          <a:p>
            <a:pPr marL="457200" indent="-457200">
              <a:buAutoNum type="alphaUcPeriod"/>
            </a:pPr>
            <a:r>
              <a:rPr lang="es-MX" sz="2000" b="1" i="1" dirty="0">
                <a:solidFill>
                  <a:srgbClr val="7030A0"/>
                </a:solidFill>
              </a:rPr>
              <a:t>$60.000.000                  B. $80.000.000               </a:t>
            </a:r>
          </a:p>
          <a:p>
            <a:r>
              <a:rPr lang="es-MX" sz="2000" b="1" i="1" dirty="0">
                <a:solidFill>
                  <a:srgbClr val="7030A0"/>
                </a:solidFill>
              </a:rPr>
              <a:t>C.    $90.000.000                  D. $120.000.000</a:t>
            </a:r>
          </a:p>
        </p:txBody>
      </p:sp>
      <p:sp>
        <p:nvSpPr>
          <p:cNvPr id="8" name="CuadroTexto 7">
            <a:extLst>
              <a:ext uri="{FF2B5EF4-FFF2-40B4-BE49-F238E27FC236}">
                <a16:creationId xmlns:a16="http://schemas.microsoft.com/office/drawing/2014/main" id="{C8DAEB49-FE02-4671-9EA0-15A02BC7C5B1}"/>
              </a:ext>
            </a:extLst>
          </p:cNvPr>
          <p:cNvSpPr txBox="1"/>
          <p:nvPr/>
        </p:nvSpPr>
        <p:spPr>
          <a:xfrm>
            <a:off x="493643" y="2647313"/>
            <a:ext cx="5986669" cy="2246769"/>
          </a:xfrm>
          <a:prstGeom prst="rect">
            <a:avLst/>
          </a:prstGeom>
          <a:solidFill>
            <a:schemeClr val="accent3">
              <a:lumMod val="20000"/>
              <a:lumOff val="80000"/>
            </a:schemeClr>
          </a:solidFill>
          <a:ln>
            <a:solidFill>
              <a:srgbClr val="C00000"/>
            </a:solidFill>
          </a:ln>
        </p:spPr>
        <p:txBody>
          <a:bodyPr wrap="square">
            <a:spAutoFit/>
          </a:bodyPr>
          <a:lstStyle/>
          <a:p>
            <a:pPr algn="just"/>
            <a:r>
              <a:rPr lang="es-MX" b="1" i="1" dirty="0">
                <a:solidFill>
                  <a:srgbClr val="C00000"/>
                </a:solidFill>
              </a:rPr>
              <a:t>2.	</a:t>
            </a:r>
            <a:r>
              <a:rPr lang="es-MX" dirty="0"/>
              <a:t> </a:t>
            </a:r>
            <a:r>
              <a:rPr lang="es-MX" sz="2000" b="1" i="1" dirty="0">
                <a:solidFill>
                  <a:srgbClr val="7030A0"/>
                </a:solidFill>
              </a:rPr>
              <a:t>En las elecciones locales celebradas en un pueblo, 3/11 de los votos fueron para el partido A, 3/10 para el partido B, 5/14 para C y el resto para el partido D. El total de votos ha sido de 15 400. Calcular:</a:t>
            </a:r>
          </a:p>
          <a:p>
            <a:pPr algn="just"/>
            <a:r>
              <a:rPr lang="es-MX" sz="2000" b="1" i="1" dirty="0">
                <a:solidFill>
                  <a:srgbClr val="7030A0"/>
                </a:solidFill>
              </a:rPr>
              <a:t>a.	El número de votos obtenidos por cada partido.</a:t>
            </a:r>
          </a:p>
          <a:p>
            <a:pPr algn="just"/>
            <a:r>
              <a:rPr lang="es-MX" sz="2000" b="1" i="1" dirty="0">
                <a:solidFill>
                  <a:srgbClr val="7030A0"/>
                </a:solidFill>
              </a:rPr>
              <a:t>b.	El número de abstenciones sabiendo que el número de votantes representa 5/8 del censo electoral.</a:t>
            </a:r>
          </a:p>
        </p:txBody>
      </p:sp>
      <p:sp>
        <p:nvSpPr>
          <p:cNvPr id="10" name="CuadroTexto 9">
            <a:extLst>
              <a:ext uri="{FF2B5EF4-FFF2-40B4-BE49-F238E27FC236}">
                <a16:creationId xmlns:a16="http://schemas.microsoft.com/office/drawing/2014/main" id="{09B7C749-0744-4E0E-9642-762798883ABA}"/>
              </a:ext>
            </a:extLst>
          </p:cNvPr>
          <p:cNvSpPr txBox="1"/>
          <p:nvPr/>
        </p:nvSpPr>
        <p:spPr>
          <a:xfrm>
            <a:off x="493644" y="5142060"/>
            <a:ext cx="5986669" cy="1323439"/>
          </a:xfrm>
          <a:prstGeom prst="rect">
            <a:avLst/>
          </a:prstGeom>
          <a:solidFill>
            <a:schemeClr val="accent3">
              <a:lumMod val="20000"/>
              <a:lumOff val="80000"/>
            </a:schemeClr>
          </a:solidFill>
          <a:ln>
            <a:solidFill>
              <a:srgbClr val="C00000"/>
            </a:solidFill>
          </a:ln>
        </p:spPr>
        <p:txBody>
          <a:bodyPr wrap="square">
            <a:spAutoFit/>
          </a:bodyPr>
          <a:lstStyle/>
          <a:p>
            <a:pPr marL="457200" indent="-457200" algn="just">
              <a:buAutoNum type="arabicPeriod" startAt="3"/>
            </a:pPr>
            <a:r>
              <a:rPr lang="es-MX" sz="2000" b="1" i="1" dirty="0">
                <a:solidFill>
                  <a:srgbClr val="7030A0"/>
                </a:solidFill>
              </a:rPr>
              <a:t>Un ciclista recorre el primer día 2/5 de la distancia, el segundo día 1/6, el tercer día 1/12 y el cuarto día 	1/4. ¿Qué fracción de distancia lleva recorrido? </a:t>
            </a:r>
          </a:p>
          <a:p>
            <a:pPr algn="just"/>
            <a:r>
              <a:rPr lang="es-MX" sz="2000" b="1" i="1" dirty="0">
                <a:solidFill>
                  <a:srgbClr val="7030A0"/>
                </a:solidFill>
              </a:rPr>
              <a:t>    A.  18/60          B. 9/10         C. 3/20         C. 7/8</a:t>
            </a:r>
            <a:endParaRPr lang="es-CO" sz="2000" b="1" i="1" dirty="0">
              <a:solidFill>
                <a:srgbClr val="7030A0"/>
              </a:solidFill>
            </a:endParaRPr>
          </a:p>
        </p:txBody>
      </p:sp>
      <p:sp>
        <p:nvSpPr>
          <p:cNvPr id="12" name="CuadroTexto 11">
            <a:extLst>
              <a:ext uri="{FF2B5EF4-FFF2-40B4-BE49-F238E27FC236}">
                <a16:creationId xmlns:a16="http://schemas.microsoft.com/office/drawing/2014/main" id="{F371276F-001D-42E8-8396-28497893B72F}"/>
              </a:ext>
            </a:extLst>
          </p:cNvPr>
          <p:cNvSpPr txBox="1"/>
          <p:nvPr/>
        </p:nvSpPr>
        <p:spPr>
          <a:xfrm>
            <a:off x="6596270" y="792610"/>
            <a:ext cx="5363818" cy="1631216"/>
          </a:xfrm>
          <a:prstGeom prst="rect">
            <a:avLst/>
          </a:prstGeom>
          <a:solidFill>
            <a:schemeClr val="accent3">
              <a:lumMod val="20000"/>
              <a:lumOff val="80000"/>
            </a:schemeClr>
          </a:solidFill>
          <a:ln>
            <a:solidFill>
              <a:srgbClr val="C00000"/>
            </a:solidFill>
          </a:ln>
        </p:spPr>
        <p:txBody>
          <a:bodyPr wrap="square">
            <a:spAutoFit/>
          </a:bodyPr>
          <a:lstStyle/>
          <a:p>
            <a:pPr algn="just"/>
            <a:r>
              <a:rPr lang="es-MX" b="1" i="1" dirty="0">
                <a:solidFill>
                  <a:srgbClr val="C00000"/>
                </a:solidFill>
              </a:rPr>
              <a:t>4. </a:t>
            </a:r>
            <a:r>
              <a:rPr lang="es-MX" sz="2000" b="1" i="1" dirty="0">
                <a:solidFill>
                  <a:srgbClr val="7030A0"/>
                </a:solidFill>
              </a:rPr>
              <a:t>En una finca de 500 hectáreas se cultivan 3/20 de hectárea en naranjas, se construye una casa en 1/10 de la finca y el terreno que sobra de la finca se vende a $5.000.000 la hectárea ¿Cuál es el valor de la venta?</a:t>
            </a:r>
            <a:endParaRPr lang="es-CO" sz="2000" b="1" i="1" dirty="0">
              <a:solidFill>
                <a:srgbClr val="7030A0"/>
              </a:solidFill>
            </a:endParaRPr>
          </a:p>
        </p:txBody>
      </p:sp>
      <p:sp>
        <p:nvSpPr>
          <p:cNvPr id="14" name="CuadroTexto 13">
            <a:extLst>
              <a:ext uri="{FF2B5EF4-FFF2-40B4-BE49-F238E27FC236}">
                <a16:creationId xmlns:a16="http://schemas.microsoft.com/office/drawing/2014/main" id="{38996AA5-8A9B-4C9A-BEA1-8AE0238FC9C3}"/>
              </a:ext>
            </a:extLst>
          </p:cNvPr>
          <p:cNvSpPr txBox="1"/>
          <p:nvPr/>
        </p:nvSpPr>
        <p:spPr>
          <a:xfrm>
            <a:off x="6596270" y="2582613"/>
            <a:ext cx="5363818" cy="1323439"/>
          </a:xfrm>
          <a:prstGeom prst="rect">
            <a:avLst/>
          </a:prstGeom>
          <a:solidFill>
            <a:schemeClr val="accent3">
              <a:lumMod val="20000"/>
              <a:lumOff val="80000"/>
            </a:schemeClr>
          </a:solidFill>
          <a:ln>
            <a:solidFill>
              <a:srgbClr val="C00000"/>
            </a:solidFill>
          </a:ln>
        </p:spPr>
        <p:txBody>
          <a:bodyPr wrap="square">
            <a:spAutoFit/>
          </a:bodyPr>
          <a:lstStyle/>
          <a:p>
            <a:pPr lvl="0" algn="just">
              <a:tabLst>
                <a:tab pos="2818130" algn="l"/>
              </a:tabLst>
            </a:pPr>
            <a:r>
              <a:rPr lang="es-ES" sz="2000" b="1" i="1" dirty="0">
                <a:solidFill>
                  <a:srgbClr val="C00000"/>
                </a:solidFill>
                <a:effectLst/>
                <a:latin typeface="+mj-lt"/>
                <a:ea typeface="Times New Roman" panose="02020603050405020304" pitchFamily="18" charset="0"/>
                <a:cs typeface="Arial" panose="020B0604020202020204" pitchFamily="34" charset="0"/>
              </a:rPr>
              <a:t>5. </a:t>
            </a:r>
            <a:r>
              <a:rPr lang="es-ES" sz="2000" b="1" i="1" dirty="0">
                <a:solidFill>
                  <a:srgbClr val="7030A0"/>
                </a:solidFill>
                <a:effectLst/>
                <a:latin typeface="+mj-lt"/>
                <a:ea typeface="Times New Roman" panose="02020603050405020304" pitchFamily="18" charset="0"/>
                <a:cs typeface="Arial" panose="020B0604020202020204" pitchFamily="34" charset="0"/>
              </a:rPr>
              <a:t>Jorge debe al banco los 5/8 de $16.000.000 y paga los ¾ de la deuda. ¿Cuánto debe aún? </a:t>
            </a:r>
            <a:endParaRPr lang="es-CO" sz="2000" b="1" i="1" dirty="0">
              <a:solidFill>
                <a:srgbClr val="7030A0"/>
              </a:solidFill>
              <a:effectLst/>
              <a:latin typeface="+mj-lt"/>
              <a:ea typeface="Times New Roman" panose="02020603050405020304" pitchFamily="18" charset="0"/>
              <a:cs typeface="Arial" panose="020B0604020202020204" pitchFamily="34" charset="0"/>
            </a:endParaRPr>
          </a:p>
          <a:p>
            <a:pPr marL="342900" lvl="0" indent="-342900" algn="just">
              <a:buFont typeface="+mj-lt"/>
              <a:buAutoNum type="alphaUcPeriod"/>
              <a:tabLst>
                <a:tab pos="2818130" algn="l"/>
              </a:tabLst>
            </a:pPr>
            <a:r>
              <a:rPr lang="es-ES" sz="2000" b="1" i="1" dirty="0">
                <a:solidFill>
                  <a:srgbClr val="7030A0"/>
                </a:solidFill>
                <a:effectLst/>
                <a:latin typeface="+mj-lt"/>
                <a:ea typeface="Times New Roman" panose="02020603050405020304" pitchFamily="18" charset="0"/>
                <a:cs typeface="Arial" panose="020B0604020202020204" pitchFamily="34" charset="0"/>
              </a:rPr>
              <a:t>$1.2000.000          B. $2.400.000                    </a:t>
            </a:r>
          </a:p>
          <a:p>
            <a:pPr lvl="0" algn="just">
              <a:tabLst>
                <a:tab pos="2818130" algn="l"/>
              </a:tabLst>
            </a:pPr>
            <a:r>
              <a:rPr lang="es-ES" sz="2000" b="1" i="1" dirty="0">
                <a:solidFill>
                  <a:srgbClr val="7030A0"/>
                </a:solidFill>
                <a:effectLst/>
                <a:latin typeface="+mj-lt"/>
                <a:ea typeface="Times New Roman" panose="02020603050405020304" pitchFamily="18" charset="0"/>
                <a:cs typeface="Arial" panose="020B0604020202020204" pitchFamily="34" charset="0"/>
              </a:rPr>
              <a:t>C. $2.500.000              D. $3.500.000</a:t>
            </a:r>
            <a:endParaRPr lang="es-CO" sz="2000" b="1" i="1" dirty="0">
              <a:solidFill>
                <a:srgbClr val="7030A0"/>
              </a:solidFill>
              <a:effectLst/>
              <a:latin typeface="+mj-lt"/>
              <a:ea typeface="Times New Roman" panose="02020603050405020304" pitchFamily="18" charset="0"/>
              <a:cs typeface="Arial" panose="020B0604020202020204" pitchFamily="34" charset="0"/>
            </a:endParaRPr>
          </a:p>
        </p:txBody>
      </p:sp>
      <p:sp>
        <p:nvSpPr>
          <p:cNvPr id="16" name="CuadroTexto 15">
            <a:extLst>
              <a:ext uri="{FF2B5EF4-FFF2-40B4-BE49-F238E27FC236}">
                <a16:creationId xmlns:a16="http://schemas.microsoft.com/office/drawing/2014/main" id="{CF98698D-0B53-477C-B9DF-DB1945BFD3F3}"/>
              </a:ext>
            </a:extLst>
          </p:cNvPr>
          <p:cNvSpPr txBox="1"/>
          <p:nvPr/>
        </p:nvSpPr>
        <p:spPr>
          <a:xfrm>
            <a:off x="6596270" y="4064839"/>
            <a:ext cx="5363818" cy="1323439"/>
          </a:xfrm>
          <a:prstGeom prst="rect">
            <a:avLst/>
          </a:prstGeom>
          <a:solidFill>
            <a:schemeClr val="accent3">
              <a:lumMod val="20000"/>
              <a:lumOff val="80000"/>
            </a:schemeClr>
          </a:solidFill>
          <a:ln>
            <a:solidFill>
              <a:srgbClr val="C00000"/>
            </a:solidFill>
          </a:ln>
        </p:spPr>
        <p:txBody>
          <a:bodyPr wrap="square">
            <a:spAutoFit/>
          </a:bodyPr>
          <a:lstStyle/>
          <a:p>
            <a:pPr algn="just" fontAlgn="base"/>
            <a:r>
              <a:rPr lang="es-MX" sz="2000" b="1" i="1" dirty="0">
                <a:solidFill>
                  <a:srgbClr val="C00000"/>
                </a:solidFill>
                <a:effectLst/>
                <a:latin typeface="+mj-lt"/>
              </a:rPr>
              <a:t>6. </a:t>
            </a:r>
            <a:r>
              <a:rPr lang="es-MX" sz="2000" b="1" i="1" dirty="0">
                <a:solidFill>
                  <a:srgbClr val="7030A0"/>
                </a:solidFill>
                <a:effectLst/>
                <a:latin typeface="+mj-lt"/>
              </a:rPr>
              <a:t>A una persona le preguntan cuánto pesa, responde: “La mitad de la cuarta parte de mi peso es igual a 10 kg”. ¿Cuánto pesa esa persona?</a:t>
            </a:r>
          </a:p>
          <a:p>
            <a:pPr algn="just" fontAlgn="base"/>
            <a:r>
              <a:rPr lang="es-MX" sz="2000" b="1" i="1" dirty="0">
                <a:solidFill>
                  <a:srgbClr val="7030A0"/>
                </a:solidFill>
                <a:latin typeface="+mj-lt"/>
              </a:rPr>
              <a:t>A.  60Kg          B.  70Kg        C. 80Kg       D. 68Kg</a:t>
            </a:r>
            <a:endParaRPr lang="es-MX" sz="2000" b="1" i="1" dirty="0">
              <a:solidFill>
                <a:srgbClr val="7030A0"/>
              </a:solidFill>
              <a:effectLst/>
              <a:latin typeface="+mj-lt"/>
            </a:endParaRPr>
          </a:p>
        </p:txBody>
      </p:sp>
    </p:spTree>
    <p:extLst>
      <p:ext uri="{BB962C8B-B14F-4D97-AF65-F5344CB8AC3E}">
        <p14:creationId xmlns:p14="http://schemas.microsoft.com/office/powerpoint/2010/main" val="60130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A90A0C6-DCEF-4631-92EB-C8661B4ACA31}"/>
              </a:ext>
            </a:extLst>
          </p:cNvPr>
          <p:cNvSpPr txBox="1"/>
          <p:nvPr/>
        </p:nvSpPr>
        <p:spPr>
          <a:xfrm>
            <a:off x="255105" y="287731"/>
            <a:ext cx="6102626" cy="1631216"/>
          </a:xfrm>
          <a:prstGeom prst="rect">
            <a:avLst/>
          </a:prstGeom>
          <a:solidFill>
            <a:schemeClr val="accent3">
              <a:lumMod val="20000"/>
              <a:lumOff val="80000"/>
            </a:schemeClr>
          </a:solidFill>
          <a:ln>
            <a:solidFill>
              <a:srgbClr val="C00000"/>
            </a:solidFill>
          </a:ln>
        </p:spPr>
        <p:txBody>
          <a:bodyPr wrap="square">
            <a:spAutoFit/>
          </a:bodyPr>
          <a:lstStyle/>
          <a:p>
            <a:pPr algn="just"/>
            <a:r>
              <a:rPr lang="es-MX" sz="2000" b="1" i="1" dirty="0">
                <a:solidFill>
                  <a:srgbClr val="C00000"/>
                </a:solidFill>
              </a:rPr>
              <a:t>7. </a:t>
            </a:r>
            <a:r>
              <a:rPr lang="es-MX" sz="2000" b="1" i="1" dirty="0">
                <a:solidFill>
                  <a:srgbClr val="7030A0"/>
                </a:solidFill>
              </a:rPr>
              <a:t>Un recipiente está lleno de agua hasta los 4/5 de su capacidad. Se saca la mitad del agua que contiene. ¿Qué fracción de la capacidad del recipiente se ha sacado? Si la capacidad del recipiente es de 80 litros, ¿cuántos litros queden en el mismo?</a:t>
            </a:r>
            <a:endParaRPr lang="es-CO" sz="2000" b="1" i="1" dirty="0">
              <a:solidFill>
                <a:srgbClr val="7030A0"/>
              </a:solidFill>
            </a:endParaRPr>
          </a:p>
        </p:txBody>
      </p:sp>
      <p:sp>
        <p:nvSpPr>
          <p:cNvPr id="7" name="CuadroTexto 6">
            <a:extLst>
              <a:ext uri="{FF2B5EF4-FFF2-40B4-BE49-F238E27FC236}">
                <a16:creationId xmlns:a16="http://schemas.microsoft.com/office/drawing/2014/main" id="{6CB1127C-8481-46C6-9467-31ABE92A4068}"/>
              </a:ext>
            </a:extLst>
          </p:cNvPr>
          <p:cNvSpPr txBox="1"/>
          <p:nvPr/>
        </p:nvSpPr>
        <p:spPr>
          <a:xfrm>
            <a:off x="255105" y="2408079"/>
            <a:ext cx="6102626" cy="1323439"/>
          </a:xfrm>
          <a:prstGeom prst="rect">
            <a:avLst/>
          </a:prstGeom>
          <a:solidFill>
            <a:schemeClr val="accent3">
              <a:lumMod val="20000"/>
              <a:lumOff val="80000"/>
            </a:schemeClr>
          </a:solidFill>
          <a:ln>
            <a:solidFill>
              <a:srgbClr val="C00000"/>
            </a:solidFill>
          </a:ln>
        </p:spPr>
        <p:txBody>
          <a:bodyPr wrap="square">
            <a:spAutoFit/>
          </a:bodyPr>
          <a:lstStyle/>
          <a:p>
            <a:pPr algn="just"/>
            <a:r>
              <a:rPr lang="es-MX" sz="2000" b="1" i="1" dirty="0">
                <a:solidFill>
                  <a:srgbClr val="C00000"/>
                </a:solidFill>
              </a:rPr>
              <a:t>8. </a:t>
            </a:r>
            <a:r>
              <a:rPr lang="es-MX" sz="2000" b="1" i="1" dirty="0">
                <a:solidFill>
                  <a:srgbClr val="7030A0"/>
                </a:solidFill>
              </a:rPr>
              <a:t>Una máquina teje en un día 1/8 de una pieza de 96 metros. Al día siguiente teje los 2/7 de lo que quedó por tejer el día anterior. ¿Cuántos metros ha tejido en los dos días? ¿Qué parte de la pieza queda por tejer?</a:t>
            </a:r>
            <a:endParaRPr lang="es-CO" sz="2000" b="1" i="1" dirty="0">
              <a:solidFill>
                <a:srgbClr val="7030A0"/>
              </a:solidFill>
            </a:endParaRPr>
          </a:p>
        </p:txBody>
      </p:sp>
      <p:sp>
        <p:nvSpPr>
          <p:cNvPr id="11" name="CuadroTexto 10">
            <a:extLst>
              <a:ext uri="{FF2B5EF4-FFF2-40B4-BE49-F238E27FC236}">
                <a16:creationId xmlns:a16="http://schemas.microsoft.com/office/drawing/2014/main" id="{F1BE2300-5D2C-4285-BD61-EA216DAECD01}"/>
              </a:ext>
            </a:extLst>
          </p:cNvPr>
          <p:cNvSpPr txBox="1"/>
          <p:nvPr/>
        </p:nvSpPr>
        <p:spPr>
          <a:xfrm>
            <a:off x="265045" y="4220650"/>
            <a:ext cx="6102626" cy="1323439"/>
          </a:xfrm>
          <a:prstGeom prst="rect">
            <a:avLst/>
          </a:prstGeom>
          <a:solidFill>
            <a:schemeClr val="accent3">
              <a:lumMod val="20000"/>
              <a:lumOff val="80000"/>
            </a:schemeClr>
          </a:solidFill>
          <a:ln>
            <a:solidFill>
              <a:srgbClr val="C00000"/>
            </a:solidFill>
          </a:ln>
        </p:spPr>
        <p:txBody>
          <a:bodyPr wrap="square">
            <a:spAutoFit/>
          </a:bodyPr>
          <a:lstStyle/>
          <a:p>
            <a:r>
              <a:rPr lang="es-MX" sz="2000" b="1" i="1" dirty="0">
                <a:solidFill>
                  <a:srgbClr val="C00000"/>
                </a:solidFill>
              </a:rPr>
              <a:t>9. </a:t>
            </a:r>
            <a:r>
              <a:rPr lang="es-MX" sz="2000" b="1" i="1" dirty="0">
                <a:solidFill>
                  <a:srgbClr val="7030A0"/>
                </a:solidFill>
              </a:rPr>
              <a:t>Una tormenta de granizo daña parte de la cosecha de esta primavera. En la finca de Juan 7 de cada 15 tomates están dañados y en la de Pedro 4 de cada 9. ¿ En qué huerta se han dañado más tomates?</a:t>
            </a:r>
            <a:endParaRPr lang="es-CO" sz="2000" b="1" i="1" dirty="0">
              <a:solidFill>
                <a:srgbClr val="7030A0"/>
              </a:solidFill>
            </a:endParaRPr>
          </a:p>
        </p:txBody>
      </p:sp>
      <p:sp>
        <p:nvSpPr>
          <p:cNvPr id="13" name="CuadroTexto 12">
            <a:extLst>
              <a:ext uri="{FF2B5EF4-FFF2-40B4-BE49-F238E27FC236}">
                <a16:creationId xmlns:a16="http://schemas.microsoft.com/office/drawing/2014/main" id="{D6398F0D-7745-4C8E-8FD2-AE5969BE459F}"/>
              </a:ext>
            </a:extLst>
          </p:cNvPr>
          <p:cNvSpPr txBox="1"/>
          <p:nvPr/>
        </p:nvSpPr>
        <p:spPr>
          <a:xfrm>
            <a:off x="135835" y="6033221"/>
            <a:ext cx="6102626" cy="400110"/>
          </a:xfrm>
          <a:prstGeom prst="rect">
            <a:avLst/>
          </a:prstGeom>
          <a:solidFill>
            <a:schemeClr val="accent3">
              <a:lumMod val="20000"/>
              <a:lumOff val="80000"/>
            </a:schemeClr>
          </a:solidFill>
          <a:ln>
            <a:solidFill>
              <a:srgbClr val="C00000"/>
            </a:solidFill>
          </a:ln>
        </p:spPr>
        <p:txBody>
          <a:bodyPr wrap="square">
            <a:spAutoFit/>
          </a:bodyPr>
          <a:lstStyle/>
          <a:p>
            <a:r>
              <a:rPr lang="es-MX" b="1" i="1" dirty="0">
                <a:solidFill>
                  <a:srgbClr val="C00000"/>
                </a:solidFill>
              </a:rPr>
              <a:t>10. </a:t>
            </a:r>
            <a:r>
              <a:rPr lang="es-MX" dirty="0"/>
              <a:t>¿</a:t>
            </a:r>
            <a:r>
              <a:rPr lang="es-MX" sz="2000" b="1" i="1" dirty="0">
                <a:solidFill>
                  <a:srgbClr val="7030A0"/>
                </a:solidFill>
              </a:rPr>
              <a:t>Qué valor representa los 2/3 de 1/5 de 60?</a:t>
            </a:r>
            <a:endParaRPr lang="es-CO" sz="2000" b="1" i="1" dirty="0">
              <a:solidFill>
                <a:srgbClr val="7030A0"/>
              </a:solidFill>
            </a:endParaRPr>
          </a:p>
        </p:txBody>
      </p:sp>
      <p:sp>
        <p:nvSpPr>
          <p:cNvPr id="15" name="CuadroTexto 14">
            <a:extLst>
              <a:ext uri="{FF2B5EF4-FFF2-40B4-BE49-F238E27FC236}">
                <a16:creationId xmlns:a16="http://schemas.microsoft.com/office/drawing/2014/main" id="{A16BDE58-B587-46BF-B3B2-5D74578884B1}"/>
              </a:ext>
            </a:extLst>
          </p:cNvPr>
          <p:cNvSpPr txBox="1"/>
          <p:nvPr/>
        </p:nvSpPr>
        <p:spPr>
          <a:xfrm>
            <a:off x="6589644" y="342901"/>
            <a:ext cx="5347251" cy="1015663"/>
          </a:xfrm>
          <a:prstGeom prst="rect">
            <a:avLst/>
          </a:prstGeom>
          <a:solidFill>
            <a:schemeClr val="accent3">
              <a:lumMod val="20000"/>
              <a:lumOff val="80000"/>
            </a:schemeClr>
          </a:solidFill>
          <a:ln>
            <a:solidFill>
              <a:srgbClr val="C00000"/>
            </a:solidFill>
          </a:ln>
        </p:spPr>
        <p:txBody>
          <a:bodyPr wrap="square">
            <a:spAutoFit/>
          </a:bodyPr>
          <a:lstStyle/>
          <a:p>
            <a:pPr algn="just"/>
            <a:r>
              <a:rPr lang="es-MX" sz="2000" b="1" i="1" dirty="0">
                <a:solidFill>
                  <a:srgbClr val="C00000"/>
                </a:solidFill>
              </a:rPr>
              <a:t>11. </a:t>
            </a:r>
            <a:r>
              <a:rPr lang="es-MX" sz="2000" b="1" i="1" dirty="0">
                <a:solidFill>
                  <a:srgbClr val="7030A0"/>
                </a:solidFill>
              </a:rPr>
              <a:t>Arturo cumple el día de hoy 95 años y su hijo Alberto tiene 1/3 de los 3/5 de su edad.</a:t>
            </a:r>
          </a:p>
          <a:p>
            <a:pPr algn="just"/>
            <a:r>
              <a:rPr lang="es-MX" sz="2000" b="1" i="1" dirty="0">
                <a:solidFill>
                  <a:srgbClr val="7030A0"/>
                </a:solidFill>
              </a:rPr>
              <a:t>¿Cuál es la edad de Alberto? </a:t>
            </a:r>
            <a:endParaRPr lang="es-CO" sz="2000" b="1" i="1" dirty="0">
              <a:solidFill>
                <a:srgbClr val="7030A0"/>
              </a:solidFill>
            </a:endParaRPr>
          </a:p>
        </p:txBody>
      </p:sp>
      <p:sp>
        <p:nvSpPr>
          <p:cNvPr id="20" name="CuadroTexto 19">
            <a:extLst>
              <a:ext uri="{FF2B5EF4-FFF2-40B4-BE49-F238E27FC236}">
                <a16:creationId xmlns:a16="http://schemas.microsoft.com/office/drawing/2014/main" id="{24250B8D-3015-49F1-9F74-A0B7CD5F4162}"/>
              </a:ext>
            </a:extLst>
          </p:cNvPr>
          <p:cNvSpPr txBox="1"/>
          <p:nvPr/>
        </p:nvSpPr>
        <p:spPr>
          <a:xfrm>
            <a:off x="6589643" y="1949054"/>
            <a:ext cx="5347251" cy="1938992"/>
          </a:xfrm>
          <a:prstGeom prst="rect">
            <a:avLst/>
          </a:prstGeom>
          <a:solidFill>
            <a:schemeClr val="accent3">
              <a:lumMod val="20000"/>
              <a:lumOff val="80000"/>
            </a:schemeClr>
          </a:solidFill>
          <a:ln>
            <a:solidFill>
              <a:srgbClr val="C00000"/>
            </a:solidFill>
          </a:ln>
        </p:spPr>
        <p:txBody>
          <a:bodyPr wrap="square" rtlCol="0">
            <a:spAutoFit/>
          </a:bodyPr>
          <a:lstStyle/>
          <a:p>
            <a:pPr algn="just"/>
            <a:r>
              <a:rPr lang="es-MX" sz="2000" b="1" i="1" dirty="0">
                <a:solidFill>
                  <a:srgbClr val="C00000"/>
                </a:solidFill>
              </a:rPr>
              <a:t>12. </a:t>
            </a:r>
            <a:r>
              <a:rPr lang="es-MX" sz="2000" b="1" i="1" dirty="0">
                <a:solidFill>
                  <a:srgbClr val="7030A0"/>
                </a:solidFill>
              </a:rPr>
              <a:t>Los 2/5 de los ingresos de una comunidad de  vecinos se emplean en combustibles , 1/8 se emplean en electricidad, 1/12 en recogida de basura, ¼ en mantenimiento del edificio y el resto se emplea en limpieza ¿Qué fracción se emplea en limpieza?</a:t>
            </a:r>
            <a:endParaRPr lang="es-CO" sz="2000" b="1" i="1" dirty="0">
              <a:solidFill>
                <a:srgbClr val="7030A0"/>
              </a:solidFill>
            </a:endParaRPr>
          </a:p>
        </p:txBody>
      </p:sp>
      <p:sp>
        <p:nvSpPr>
          <p:cNvPr id="2" name="CuadroTexto 1">
            <a:extLst>
              <a:ext uri="{FF2B5EF4-FFF2-40B4-BE49-F238E27FC236}">
                <a16:creationId xmlns:a16="http://schemas.microsoft.com/office/drawing/2014/main" id="{0590B3A9-CDA1-420E-9BA8-6730AF68BE5B}"/>
              </a:ext>
            </a:extLst>
          </p:cNvPr>
          <p:cNvSpPr txBox="1"/>
          <p:nvPr/>
        </p:nvSpPr>
        <p:spPr>
          <a:xfrm>
            <a:off x="6415707" y="4724208"/>
            <a:ext cx="5695122" cy="923330"/>
          </a:xfrm>
          <a:prstGeom prst="rect">
            <a:avLst/>
          </a:prstGeom>
          <a:solidFill>
            <a:schemeClr val="accent2">
              <a:lumMod val="40000"/>
              <a:lumOff val="60000"/>
            </a:schemeClr>
          </a:solidFill>
          <a:ln>
            <a:solidFill>
              <a:srgbClr val="C00000"/>
            </a:solidFill>
          </a:ln>
        </p:spPr>
        <p:txBody>
          <a:bodyPr wrap="square" rtlCol="0">
            <a:spAutoFit/>
          </a:bodyPr>
          <a:lstStyle/>
          <a:p>
            <a:r>
              <a:rPr lang="es-MX" b="1" i="1" dirty="0">
                <a:solidFill>
                  <a:srgbClr val="C00000"/>
                </a:solidFill>
              </a:rPr>
              <a:t>PRUEBA SABER: POTENCIACIÓN</a:t>
            </a:r>
          </a:p>
          <a:p>
            <a:r>
              <a:rPr lang="es-MX" b="1" i="1" dirty="0">
                <a:solidFill>
                  <a:srgbClr val="C00000"/>
                </a:solidFill>
                <a:hlinkClick r:id="rId2">
                  <a:extLst>
                    <a:ext uri="{A12FA001-AC4F-418D-AE19-62706E023703}">
                      <ahyp:hlinkClr xmlns:ahyp="http://schemas.microsoft.com/office/drawing/2018/hyperlinkcolor" val="tx"/>
                    </a:ext>
                  </a:extLst>
                </a:hlinkClick>
              </a:rPr>
              <a:t>https://www.thatquiz.org/es/preview?c=aaymvj99&amp;s=nevai9</a:t>
            </a:r>
            <a:endParaRPr lang="es-MX" b="1" i="1" dirty="0">
              <a:solidFill>
                <a:srgbClr val="C00000"/>
              </a:solidFill>
            </a:endParaRPr>
          </a:p>
          <a:p>
            <a:r>
              <a:rPr lang="es-CO" b="1" i="1" dirty="0">
                <a:solidFill>
                  <a:srgbClr val="C00000"/>
                </a:solidFill>
              </a:rPr>
              <a:t>https://www.thatquiz.org/es/preview?c=xym4by7x&amp;s=ndk4vi</a:t>
            </a:r>
          </a:p>
        </p:txBody>
      </p:sp>
    </p:spTree>
    <p:extLst>
      <p:ext uri="{BB962C8B-B14F-4D97-AF65-F5344CB8AC3E}">
        <p14:creationId xmlns:p14="http://schemas.microsoft.com/office/powerpoint/2010/main" val="94380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B85FA281-3BAF-4E33-AF40-28C3E7B160E0}"/>
              </a:ext>
            </a:extLst>
          </p:cNvPr>
          <p:cNvSpPr txBox="1"/>
          <p:nvPr/>
        </p:nvSpPr>
        <p:spPr>
          <a:xfrm>
            <a:off x="2617304" y="549965"/>
            <a:ext cx="6718853" cy="914400"/>
          </a:xfrm>
          <a:prstGeom prst="rect">
            <a:avLst/>
          </a:prstGeom>
          <a:noFill/>
        </p:spPr>
        <p:txBody>
          <a:bodyPr wrap="square" rtlCol="0">
            <a:spAutoFit/>
          </a:bodyPr>
          <a:lstStyle/>
          <a:p>
            <a:endParaRPr lang="es-CO" dirty="0"/>
          </a:p>
        </p:txBody>
      </p:sp>
      <p:sp>
        <p:nvSpPr>
          <p:cNvPr id="23" name="CuadroTexto 22">
            <a:extLst>
              <a:ext uri="{FF2B5EF4-FFF2-40B4-BE49-F238E27FC236}">
                <a16:creationId xmlns:a16="http://schemas.microsoft.com/office/drawing/2014/main" id="{EAF287FD-7AB9-44A9-A051-CAD0BCEA280F}"/>
              </a:ext>
            </a:extLst>
          </p:cNvPr>
          <p:cNvSpPr txBox="1"/>
          <p:nvPr/>
        </p:nvSpPr>
        <p:spPr>
          <a:xfrm>
            <a:off x="2458278" y="49387"/>
            <a:ext cx="6102626" cy="646331"/>
          </a:xfrm>
          <a:prstGeom prst="rect">
            <a:avLst/>
          </a:prstGeom>
          <a:solidFill>
            <a:schemeClr val="accent1">
              <a:lumMod val="40000"/>
              <a:lumOff val="60000"/>
            </a:schemeClr>
          </a:solidFill>
          <a:ln>
            <a:solidFill>
              <a:srgbClr val="FF0000"/>
            </a:solidFill>
          </a:ln>
        </p:spPr>
        <p:txBody>
          <a:bodyPr wrap="square">
            <a:spAutoFit/>
          </a:bodyPr>
          <a:lstStyle/>
          <a:p>
            <a:pPr lvl="0" algn="ctr">
              <a:buClr>
                <a:srgbClr val="ED7D31"/>
              </a:buClr>
              <a:tabLst>
                <a:tab pos="2818130" algn="l"/>
              </a:tabLst>
            </a:pPr>
            <a:r>
              <a:rPr lang="es-ES" sz="1800" b="1" i="1" u="none" strike="noStrike" dirty="0">
                <a:solidFill>
                  <a:srgbClr val="7030A0"/>
                </a:solidFill>
                <a:effectLst/>
                <a:latin typeface="Arial" panose="020B0604020202020204" pitchFamily="34" charset="0"/>
                <a:ea typeface="Times New Roman" panose="02020603050405020304" pitchFamily="18" charset="0"/>
              </a:rPr>
              <a:t>ACTIVIDAD No. 1: Identifica a qué clase de números pertenecen y ubica cada uno en la recta numérica</a:t>
            </a:r>
            <a:endParaRPr lang="es-CO" sz="1800" u="none" strike="noStrike" dirty="0">
              <a:effectLst/>
              <a:latin typeface="Times New Roman" panose="02020603050405020304" pitchFamily="18" charset="0"/>
              <a:ea typeface="Times New Roman" panose="02020603050405020304" pitchFamily="18" charset="0"/>
            </a:endParaRPr>
          </a:p>
        </p:txBody>
      </p:sp>
      <p:pic>
        <p:nvPicPr>
          <p:cNvPr id="27" name="Imagen 26">
            <a:extLst>
              <a:ext uri="{FF2B5EF4-FFF2-40B4-BE49-F238E27FC236}">
                <a16:creationId xmlns:a16="http://schemas.microsoft.com/office/drawing/2014/main" id="{B2C5DF6F-49AC-493A-A869-69C66D4A048A}"/>
              </a:ext>
            </a:extLst>
          </p:cNvPr>
          <p:cNvPicPr>
            <a:picLocks noChangeAspect="1"/>
          </p:cNvPicPr>
          <p:nvPr/>
        </p:nvPicPr>
        <p:blipFill rotWithShape="1">
          <a:blip r:embed="rId2"/>
          <a:srcRect l="27519" t="27815" r="44457" b="12288"/>
          <a:stretch/>
        </p:blipFill>
        <p:spPr>
          <a:xfrm>
            <a:off x="1967949" y="841472"/>
            <a:ext cx="7368208" cy="5850875"/>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9405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F06FEDB-FB59-49A2-B7DB-C922150907A4}"/>
              </a:ext>
            </a:extLst>
          </p:cNvPr>
          <p:cNvPicPr>
            <a:picLocks noChangeAspect="1"/>
          </p:cNvPicPr>
          <p:nvPr/>
        </p:nvPicPr>
        <p:blipFill rotWithShape="1">
          <a:blip r:embed="rId2"/>
          <a:srcRect l="17935" t="19888" r="47283" b="12251"/>
          <a:stretch/>
        </p:blipFill>
        <p:spPr>
          <a:xfrm>
            <a:off x="106018" y="1040296"/>
            <a:ext cx="6082748" cy="581770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B207756E-A0F4-4B81-B6F3-6E3BF900E87B}"/>
              </a:ext>
            </a:extLst>
          </p:cNvPr>
          <p:cNvSpPr txBox="1"/>
          <p:nvPr/>
        </p:nvSpPr>
        <p:spPr>
          <a:xfrm>
            <a:off x="106018" y="0"/>
            <a:ext cx="6082748" cy="1077218"/>
          </a:xfrm>
          <a:prstGeom prst="rect">
            <a:avLst/>
          </a:prstGeom>
          <a:solidFill>
            <a:schemeClr val="accent1">
              <a:lumMod val="40000"/>
              <a:lumOff val="60000"/>
            </a:schemeClr>
          </a:solidFill>
          <a:ln>
            <a:solidFill>
              <a:srgbClr val="C00000"/>
            </a:solidFill>
          </a:ln>
        </p:spPr>
        <p:txBody>
          <a:bodyPr wrap="square" rtlCol="0">
            <a:spAutoFit/>
          </a:bodyPr>
          <a:lstStyle/>
          <a:p>
            <a:pPr algn="ctr"/>
            <a:r>
              <a:rPr lang="es-MX" sz="2400" b="1" i="1" dirty="0">
                <a:solidFill>
                  <a:srgbClr val="FF0000"/>
                </a:solidFill>
              </a:rPr>
              <a:t>ACTIVIDAD No. 2: </a:t>
            </a:r>
            <a:r>
              <a:rPr lang="es-MX" sz="2000" b="1" i="1" dirty="0">
                <a:solidFill>
                  <a:srgbClr val="FF0000"/>
                </a:solidFill>
              </a:rPr>
              <a:t>Identifica la fracción que señala la letra en cada recta numérica, si es necesario simplifica la fracción, siga el ejemplo</a:t>
            </a:r>
            <a:endParaRPr lang="es-CO" sz="2000" b="1" i="1" dirty="0">
              <a:solidFill>
                <a:srgbClr val="FF0000"/>
              </a:solidFill>
            </a:endParaRPr>
          </a:p>
        </p:txBody>
      </p:sp>
      <p:pic>
        <p:nvPicPr>
          <p:cNvPr id="8" name="Imagen 7">
            <a:extLst>
              <a:ext uri="{FF2B5EF4-FFF2-40B4-BE49-F238E27FC236}">
                <a16:creationId xmlns:a16="http://schemas.microsoft.com/office/drawing/2014/main" id="{2D08D551-9984-4D1A-80F4-050600B4A42A}"/>
              </a:ext>
            </a:extLst>
          </p:cNvPr>
          <p:cNvPicPr>
            <a:picLocks noChangeAspect="1"/>
          </p:cNvPicPr>
          <p:nvPr/>
        </p:nvPicPr>
        <p:blipFill rotWithShape="1">
          <a:blip r:embed="rId3"/>
          <a:srcRect l="34565" t="15128" r="22174" b="22305"/>
          <a:stretch/>
        </p:blipFill>
        <p:spPr>
          <a:xfrm>
            <a:off x="6400801" y="159026"/>
            <a:ext cx="5685181" cy="657307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449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8F40AF-5BD5-4859-BB05-3105F0EE117F}"/>
              </a:ext>
            </a:extLst>
          </p:cNvPr>
          <p:cNvPicPr>
            <a:picLocks noChangeAspect="1"/>
          </p:cNvPicPr>
          <p:nvPr/>
        </p:nvPicPr>
        <p:blipFill>
          <a:blip r:embed="rId2"/>
          <a:stretch>
            <a:fillRect/>
          </a:stretch>
        </p:blipFill>
        <p:spPr>
          <a:xfrm>
            <a:off x="561242" y="437322"/>
            <a:ext cx="10822376" cy="5849769"/>
          </a:xfrm>
          <a:prstGeom prst="rect">
            <a:avLst/>
          </a:prstGeom>
          <a:ln>
            <a:solidFill>
              <a:srgbClr val="FF0000"/>
            </a:solidFill>
          </a:ln>
        </p:spPr>
      </p:pic>
    </p:spTree>
    <p:extLst>
      <p:ext uri="{BB962C8B-B14F-4D97-AF65-F5344CB8AC3E}">
        <p14:creationId xmlns:p14="http://schemas.microsoft.com/office/powerpoint/2010/main" val="269372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A3BAA9E-C4CE-4BBA-A0E8-AB9F92D99AF4}"/>
              </a:ext>
            </a:extLst>
          </p:cNvPr>
          <p:cNvSpPr txBox="1"/>
          <p:nvPr/>
        </p:nvSpPr>
        <p:spPr>
          <a:xfrm>
            <a:off x="609600" y="359970"/>
            <a:ext cx="9952383" cy="646331"/>
          </a:xfrm>
          <a:prstGeom prst="rect">
            <a:avLst/>
          </a:prstGeom>
          <a:solidFill>
            <a:schemeClr val="accent1">
              <a:lumMod val="40000"/>
              <a:lumOff val="60000"/>
            </a:schemeClr>
          </a:solidFill>
          <a:ln>
            <a:solidFill>
              <a:srgbClr val="FF0000"/>
            </a:solidFill>
          </a:ln>
        </p:spPr>
        <p:txBody>
          <a:bodyPr wrap="square">
            <a:spAutoFit/>
          </a:bodyPr>
          <a:lstStyle/>
          <a:p>
            <a:pPr marL="1181100" algn="ctr">
              <a:tabLst>
                <a:tab pos="2818130" algn="l"/>
              </a:tabLst>
            </a:pPr>
            <a:r>
              <a:rPr lang="es-ES" sz="1800" b="1" i="1" dirty="0">
                <a:solidFill>
                  <a:srgbClr val="7030A0"/>
                </a:solidFill>
                <a:effectLst/>
                <a:latin typeface="Arial" panose="020B0604020202020204" pitchFamily="34" charset="0"/>
                <a:ea typeface="Times New Roman" panose="02020603050405020304" pitchFamily="18" charset="0"/>
              </a:rPr>
              <a:t>ACTIVIDAD No. </a:t>
            </a:r>
            <a:r>
              <a:rPr lang="es-ES" b="1" i="1" dirty="0">
                <a:solidFill>
                  <a:srgbClr val="7030A0"/>
                </a:solidFill>
                <a:latin typeface="Arial" panose="020B0604020202020204" pitchFamily="34" charset="0"/>
                <a:ea typeface="Times New Roman" panose="02020603050405020304" pitchFamily="18" charset="0"/>
              </a:rPr>
              <a:t>4</a:t>
            </a:r>
            <a:r>
              <a:rPr lang="es-ES" sz="1800" b="1" i="1" dirty="0">
                <a:solidFill>
                  <a:srgbClr val="7030A0"/>
                </a:solidFill>
                <a:effectLst/>
                <a:latin typeface="Arial" panose="020B0604020202020204" pitchFamily="34" charset="0"/>
                <a:ea typeface="Times New Roman" panose="02020603050405020304" pitchFamily="18" charset="0"/>
              </a:rPr>
              <a:t>: Clasifica los siguientes números en decimales finitos y decimales infinitos periódicos:</a:t>
            </a:r>
            <a:endParaRPr lang="es-CO" sz="1800" dirty="0">
              <a:effectLst/>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8D55E6C4-C1A1-485F-BAA6-5FAFCE0349FC}"/>
              </a:ext>
            </a:extLst>
          </p:cNvPr>
          <p:cNvPicPr>
            <a:picLocks noChangeAspect="1"/>
          </p:cNvPicPr>
          <p:nvPr/>
        </p:nvPicPr>
        <p:blipFill>
          <a:blip r:embed="rId2"/>
          <a:stretch>
            <a:fillRect/>
          </a:stretch>
        </p:blipFill>
        <p:spPr>
          <a:xfrm>
            <a:off x="1166191" y="1282809"/>
            <a:ext cx="8680174" cy="3063903"/>
          </a:xfrm>
          <a:prstGeom prst="rect">
            <a:avLst/>
          </a:prstGeom>
        </p:spPr>
      </p:pic>
      <p:sp>
        <p:nvSpPr>
          <p:cNvPr id="8" name="CuadroTexto 7">
            <a:extLst>
              <a:ext uri="{FF2B5EF4-FFF2-40B4-BE49-F238E27FC236}">
                <a16:creationId xmlns:a16="http://schemas.microsoft.com/office/drawing/2014/main" id="{CC6920F8-D986-4C8D-AF79-4E9895BA4D4C}"/>
              </a:ext>
            </a:extLst>
          </p:cNvPr>
          <p:cNvSpPr txBox="1"/>
          <p:nvPr/>
        </p:nvSpPr>
        <p:spPr>
          <a:xfrm>
            <a:off x="2097155" y="4623220"/>
            <a:ext cx="7046845" cy="1231106"/>
          </a:xfrm>
          <a:prstGeom prst="rect">
            <a:avLst/>
          </a:prstGeom>
          <a:noFill/>
          <a:ln>
            <a:solidFill>
              <a:srgbClr val="C00000"/>
            </a:solidFill>
          </a:ln>
        </p:spPr>
        <p:txBody>
          <a:bodyPr wrap="square">
            <a:spAutoFit/>
          </a:bodyPr>
          <a:lstStyle/>
          <a:p>
            <a:r>
              <a:rPr lang="es-CO" dirty="0"/>
              <a:t> </a:t>
            </a:r>
          </a:p>
          <a:p>
            <a:r>
              <a:rPr lang="es-CO" sz="2800" dirty="0">
                <a:solidFill>
                  <a:srgbClr val="FF0000"/>
                </a:solidFill>
              </a:rPr>
              <a:t>2/7 ,  9/2, 5/4, 9/5,  21/2, 25/8  , 154/3  ,  12/5 , 15/9 ,  14/35 , 9/60 , 14/3    </a:t>
            </a:r>
          </a:p>
        </p:txBody>
      </p:sp>
    </p:spTree>
    <p:extLst>
      <p:ext uri="{BB962C8B-B14F-4D97-AF65-F5344CB8AC3E}">
        <p14:creationId xmlns:p14="http://schemas.microsoft.com/office/powerpoint/2010/main" val="287645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guntas mensaje">
            <a:extLst>
              <a:ext uri="{FF2B5EF4-FFF2-40B4-BE49-F238E27FC236}">
                <a16:creationId xmlns:a16="http://schemas.microsoft.com/office/drawing/2014/main" id="{91CCEF0A-611C-4380-80F6-1DB30C6C1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04" y="923330"/>
            <a:ext cx="9965635" cy="5791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759AB9B-09EA-42E4-81EA-2535D2C669F3}"/>
              </a:ext>
            </a:extLst>
          </p:cNvPr>
          <p:cNvSpPr txBox="1"/>
          <p:nvPr/>
        </p:nvSpPr>
        <p:spPr>
          <a:xfrm>
            <a:off x="1285461" y="0"/>
            <a:ext cx="8719929" cy="923330"/>
          </a:xfrm>
          <a:prstGeom prst="rect">
            <a:avLst/>
          </a:prstGeom>
          <a:solidFill>
            <a:schemeClr val="accent6"/>
          </a:solidFill>
          <a:ln>
            <a:solidFill>
              <a:srgbClr val="FF0000"/>
            </a:solidFill>
          </a:ln>
        </p:spPr>
        <p:txBody>
          <a:bodyPr wrap="square" rtlCol="0">
            <a:spAutoFit/>
          </a:bodyPr>
          <a:lstStyle/>
          <a:p>
            <a:pPr algn="ctr"/>
            <a:r>
              <a:rPr lang="es-MX" b="1" i="1" dirty="0">
                <a:solidFill>
                  <a:srgbClr val="C00000"/>
                </a:solidFill>
                <a:effectLst/>
                <a:latin typeface="Georgia" panose="02040502050405020303" pitchFamily="18" charset="0"/>
              </a:rPr>
              <a:t>ACTIVIDAD </a:t>
            </a:r>
            <a:r>
              <a:rPr lang="es-MX" b="1" i="1" dirty="0">
                <a:solidFill>
                  <a:srgbClr val="C00000"/>
                </a:solidFill>
                <a:latin typeface="Georgia" panose="02040502050405020303" pitchFamily="18" charset="0"/>
              </a:rPr>
              <a:t>No. 5: </a:t>
            </a:r>
            <a:r>
              <a:rPr lang="es-MX" b="1" i="1" dirty="0">
                <a:solidFill>
                  <a:srgbClr val="C00000"/>
                </a:solidFill>
                <a:effectLst/>
                <a:latin typeface="Georgia" panose="02040502050405020303" pitchFamily="18" charset="0"/>
              </a:rPr>
              <a:t>Resuelve las operaciones siguientes, busca la letra que corresponde al resultado y colócala en el sitio correspondiente al número de la pregunta. Así descubrirás el mensaje secreto:</a:t>
            </a:r>
            <a:endParaRPr lang="es-CO" b="1" i="1" dirty="0">
              <a:solidFill>
                <a:srgbClr val="C00000"/>
              </a:solidFill>
            </a:endParaRPr>
          </a:p>
        </p:txBody>
      </p:sp>
    </p:spTree>
    <p:extLst>
      <p:ext uri="{BB962C8B-B14F-4D97-AF65-F5344CB8AC3E}">
        <p14:creationId xmlns:p14="http://schemas.microsoft.com/office/powerpoint/2010/main" val="152398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88F160-8430-483D-8957-3B5F7E4FBD86}"/>
              </a:ext>
            </a:extLst>
          </p:cNvPr>
          <p:cNvPicPr>
            <a:picLocks noChangeAspect="1"/>
          </p:cNvPicPr>
          <p:nvPr/>
        </p:nvPicPr>
        <p:blipFill rotWithShape="1">
          <a:blip r:embed="rId2"/>
          <a:srcRect l="24565" t="19839" r="44891" b="25593"/>
          <a:stretch/>
        </p:blipFill>
        <p:spPr>
          <a:xfrm>
            <a:off x="318053" y="1232453"/>
            <a:ext cx="4969565" cy="503582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D77BEED6-1AE7-4DF1-83DC-804DC2B4AAB6}"/>
              </a:ext>
            </a:extLst>
          </p:cNvPr>
          <p:cNvSpPr txBox="1"/>
          <p:nvPr/>
        </p:nvSpPr>
        <p:spPr>
          <a:xfrm>
            <a:off x="1656521" y="226798"/>
            <a:ext cx="7103165" cy="646331"/>
          </a:xfrm>
          <a:prstGeom prst="rect">
            <a:avLst/>
          </a:prstGeom>
          <a:solidFill>
            <a:schemeClr val="accent2">
              <a:lumMod val="60000"/>
              <a:lumOff val="40000"/>
            </a:schemeClr>
          </a:solidFill>
          <a:ln>
            <a:solidFill>
              <a:srgbClr val="FF0000"/>
            </a:solidFill>
          </a:ln>
        </p:spPr>
        <p:txBody>
          <a:bodyPr wrap="square" rtlCol="0">
            <a:spAutoFit/>
          </a:bodyPr>
          <a:lstStyle/>
          <a:p>
            <a:pPr algn="ctr"/>
            <a:r>
              <a:rPr lang="es-MX" b="1" i="1" dirty="0">
                <a:solidFill>
                  <a:srgbClr val="C00000"/>
                </a:solidFill>
              </a:rPr>
              <a:t>ACTIVIDAD No. 6: </a:t>
            </a:r>
            <a:r>
              <a:rPr lang="es-MX" b="1" i="1" dirty="0">
                <a:solidFill>
                  <a:srgbClr val="002060"/>
                </a:solidFill>
              </a:rPr>
              <a:t>RELLENA ESTE CRUCIGRAMA, CALCULANDO LOS RESULTADOS DE LAS SIGUIENTES OPERACIONES </a:t>
            </a:r>
            <a:endParaRPr lang="es-CO" b="1" i="1" dirty="0">
              <a:solidFill>
                <a:srgbClr val="002060"/>
              </a:solidFill>
            </a:endParaRPr>
          </a:p>
        </p:txBody>
      </p:sp>
      <p:pic>
        <p:nvPicPr>
          <p:cNvPr id="8" name="Imagen 7">
            <a:extLst>
              <a:ext uri="{FF2B5EF4-FFF2-40B4-BE49-F238E27FC236}">
                <a16:creationId xmlns:a16="http://schemas.microsoft.com/office/drawing/2014/main" id="{9CBD84B6-804C-4C74-ACE4-770D8B531E7A}"/>
              </a:ext>
            </a:extLst>
          </p:cNvPr>
          <p:cNvPicPr>
            <a:picLocks noChangeAspect="1"/>
          </p:cNvPicPr>
          <p:nvPr/>
        </p:nvPicPr>
        <p:blipFill rotWithShape="1">
          <a:blip r:embed="rId3"/>
          <a:srcRect l="18805" t="10028" r="39674" b="14186"/>
          <a:stretch/>
        </p:blipFill>
        <p:spPr>
          <a:xfrm>
            <a:off x="5632174" y="967409"/>
            <a:ext cx="6069496" cy="566379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13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5472267-8A18-4F85-8664-1E46431D1D74}"/>
              </a:ext>
            </a:extLst>
          </p:cNvPr>
          <p:cNvSpPr txBox="1"/>
          <p:nvPr/>
        </p:nvSpPr>
        <p:spPr>
          <a:xfrm>
            <a:off x="1828801" y="331304"/>
            <a:ext cx="8070574" cy="461665"/>
          </a:xfrm>
          <a:prstGeom prst="rect">
            <a:avLst/>
          </a:prstGeom>
          <a:solidFill>
            <a:schemeClr val="accent1">
              <a:lumMod val="40000"/>
              <a:lumOff val="60000"/>
            </a:schemeClr>
          </a:solidFill>
          <a:ln>
            <a:solidFill>
              <a:srgbClr val="C00000"/>
            </a:solidFill>
          </a:ln>
        </p:spPr>
        <p:txBody>
          <a:bodyPr wrap="square" rtlCol="0">
            <a:spAutoFit/>
          </a:bodyPr>
          <a:lstStyle/>
          <a:p>
            <a:r>
              <a:rPr lang="es-MX" sz="2400" b="1" i="1" dirty="0">
                <a:solidFill>
                  <a:srgbClr val="FF0000"/>
                </a:solidFill>
              </a:rPr>
              <a:t>ACTIVIDAD No. 7: SELECCIÓN MULTIPLE CON UNICA RESPUESTA</a:t>
            </a:r>
            <a:endParaRPr lang="es-CO" sz="2400" b="1" i="1" dirty="0">
              <a:solidFill>
                <a:srgbClr val="FF0000"/>
              </a:solidFill>
            </a:endParaRPr>
          </a:p>
        </p:txBody>
      </p:sp>
      <p:sp>
        <p:nvSpPr>
          <p:cNvPr id="7" name="CuadroTexto 6">
            <a:extLst>
              <a:ext uri="{FF2B5EF4-FFF2-40B4-BE49-F238E27FC236}">
                <a16:creationId xmlns:a16="http://schemas.microsoft.com/office/drawing/2014/main" id="{76EED64B-C8EB-43BC-B61C-641450675DEA}"/>
              </a:ext>
            </a:extLst>
          </p:cNvPr>
          <p:cNvSpPr txBox="1"/>
          <p:nvPr/>
        </p:nvSpPr>
        <p:spPr>
          <a:xfrm>
            <a:off x="887896" y="1020417"/>
            <a:ext cx="10442713" cy="400110"/>
          </a:xfrm>
          <a:prstGeom prst="rect">
            <a:avLst/>
          </a:prstGeom>
          <a:noFill/>
        </p:spPr>
        <p:txBody>
          <a:bodyPr wrap="square" rtlCol="0">
            <a:spAutoFit/>
          </a:bodyPr>
          <a:lstStyle/>
          <a:p>
            <a:r>
              <a:rPr lang="es-MX" sz="2000" b="1" i="1" dirty="0">
                <a:solidFill>
                  <a:srgbClr val="7030A0"/>
                </a:solidFill>
              </a:rPr>
              <a:t>En los siguientes enunciados escoja la respuesta correcta: (Donde es necesario realizar el procedimiento) </a:t>
            </a:r>
            <a:endParaRPr lang="es-CO" sz="2000" b="1" i="1" dirty="0">
              <a:solidFill>
                <a:srgbClr val="7030A0"/>
              </a:solidFill>
            </a:endParaRPr>
          </a:p>
        </p:txBody>
      </p:sp>
      <p:sp>
        <p:nvSpPr>
          <p:cNvPr id="9" name="CuadroTexto 8">
            <a:extLst>
              <a:ext uri="{FF2B5EF4-FFF2-40B4-BE49-F238E27FC236}">
                <a16:creationId xmlns:a16="http://schemas.microsoft.com/office/drawing/2014/main" id="{3A3B3F17-58B9-4B92-AF6B-E6D058C41BA1}"/>
              </a:ext>
            </a:extLst>
          </p:cNvPr>
          <p:cNvSpPr txBox="1"/>
          <p:nvPr/>
        </p:nvSpPr>
        <p:spPr>
          <a:xfrm>
            <a:off x="622853" y="1647975"/>
            <a:ext cx="11012556" cy="4616648"/>
          </a:xfrm>
          <a:prstGeom prst="rect">
            <a:avLst/>
          </a:prstGeom>
          <a:noFill/>
          <a:ln>
            <a:solidFill>
              <a:srgbClr val="C00000"/>
            </a:solidFill>
          </a:ln>
        </p:spPr>
        <p:txBody>
          <a:bodyPr wrap="square">
            <a:spAutoFit/>
          </a:bodyPr>
          <a:lstStyle/>
          <a:p>
            <a:pPr marL="342900" indent="-342900">
              <a:buAutoNum type="arabicPeriod"/>
            </a:pPr>
            <a:r>
              <a:rPr lang="es-MX" b="1" i="1" dirty="0">
                <a:solidFill>
                  <a:srgbClr val="002060"/>
                </a:solidFill>
                <a:effectLst/>
                <a:latin typeface="Segoe UI" panose="020B0502040204020203" pitchFamily="34" charset="0"/>
              </a:rPr>
              <a:t>Número real que puede expresarse en la forma a/b, en donde a y b son enteros; y b diferente de 0</a:t>
            </a:r>
          </a:p>
          <a:p>
            <a:r>
              <a:rPr lang="es-MX" dirty="0">
                <a:solidFill>
                  <a:srgbClr val="26282A"/>
                </a:solidFill>
                <a:latin typeface="Segoe UI" panose="020B0502040204020203" pitchFamily="34" charset="0"/>
              </a:rPr>
              <a:t>      </a:t>
            </a:r>
            <a:r>
              <a:rPr lang="es-MX" b="1" i="1" dirty="0">
                <a:solidFill>
                  <a:srgbClr val="C00000"/>
                </a:solidFill>
                <a:latin typeface="Segoe UI" panose="020B0502040204020203" pitchFamily="34" charset="0"/>
              </a:rPr>
              <a:t>A</a:t>
            </a:r>
            <a:r>
              <a:rPr lang="es-MX" dirty="0">
                <a:solidFill>
                  <a:srgbClr val="26282A"/>
                </a:solidFill>
                <a:latin typeface="Segoe UI" panose="020B0502040204020203" pitchFamily="34" charset="0"/>
              </a:rPr>
              <a:t>. </a:t>
            </a:r>
            <a:r>
              <a:rPr lang="es-MX" b="1" i="1" dirty="0">
                <a:solidFill>
                  <a:srgbClr val="002060"/>
                </a:solidFill>
                <a:latin typeface="Segoe UI" panose="020B0502040204020203" pitchFamily="34" charset="0"/>
              </a:rPr>
              <a:t>Irracional      </a:t>
            </a:r>
            <a:r>
              <a:rPr lang="es-MX" dirty="0">
                <a:solidFill>
                  <a:srgbClr val="26282A"/>
                </a:solidFill>
                <a:latin typeface="Segoe UI" panose="020B0502040204020203" pitchFamily="34" charset="0"/>
              </a:rPr>
              <a:t>               </a:t>
            </a:r>
            <a:r>
              <a:rPr lang="es-MX" b="1" i="1" dirty="0">
                <a:solidFill>
                  <a:srgbClr val="C00000"/>
                </a:solidFill>
                <a:latin typeface="Segoe UI" panose="020B0502040204020203" pitchFamily="34" charset="0"/>
              </a:rPr>
              <a:t>B. </a:t>
            </a:r>
            <a:r>
              <a:rPr lang="es-MX" b="1" i="1" dirty="0">
                <a:solidFill>
                  <a:srgbClr val="002060"/>
                </a:solidFill>
                <a:latin typeface="Segoe UI" panose="020B0502040204020203" pitchFamily="34" charset="0"/>
              </a:rPr>
              <a:t>Decimal </a:t>
            </a:r>
            <a:r>
              <a:rPr lang="es-MX" dirty="0">
                <a:solidFill>
                  <a:srgbClr val="26282A"/>
                </a:solidFill>
                <a:latin typeface="Segoe UI" panose="020B0502040204020203" pitchFamily="34" charset="0"/>
              </a:rPr>
              <a:t>                       </a:t>
            </a:r>
            <a:r>
              <a:rPr lang="es-MX" b="1" i="1" dirty="0">
                <a:solidFill>
                  <a:srgbClr val="C00000"/>
                </a:solidFill>
                <a:latin typeface="Segoe UI" panose="020B0502040204020203" pitchFamily="34" charset="0"/>
              </a:rPr>
              <a:t>C. </a:t>
            </a:r>
            <a:r>
              <a:rPr lang="es-MX" b="1" i="1" dirty="0">
                <a:solidFill>
                  <a:srgbClr val="002060"/>
                </a:solidFill>
                <a:latin typeface="Segoe UI" panose="020B0502040204020203" pitchFamily="34" charset="0"/>
              </a:rPr>
              <a:t>Racional  </a:t>
            </a:r>
            <a:r>
              <a:rPr lang="es-MX" dirty="0">
                <a:solidFill>
                  <a:srgbClr val="26282A"/>
                </a:solidFill>
                <a:latin typeface="Segoe UI" panose="020B0502040204020203" pitchFamily="34" charset="0"/>
              </a:rPr>
              <a:t>             </a:t>
            </a:r>
            <a:r>
              <a:rPr lang="es-MX" b="1" i="1" dirty="0">
                <a:solidFill>
                  <a:srgbClr val="C00000"/>
                </a:solidFill>
                <a:latin typeface="Segoe UI" panose="020B0502040204020203" pitchFamily="34" charset="0"/>
              </a:rPr>
              <a:t>D. </a:t>
            </a:r>
            <a:r>
              <a:rPr lang="es-MX" b="1" i="1" dirty="0">
                <a:solidFill>
                  <a:srgbClr val="002060"/>
                </a:solidFill>
                <a:latin typeface="Segoe UI" panose="020B0502040204020203" pitchFamily="34" charset="0"/>
              </a:rPr>
              <a:t>Pi</a:t>
            </a:r>
          </a:p>
          <a:p>
            <a:endParaRPr lang="es-MX" dirty="0">
              <a:solidFill>
                <a:srgbClr val="26282A"/>
              </a:solidFill>
              <a:latin typeface="Segoe UI" panose="020B0502040204020203" pitchFamily="34" charset="0"/>
            </a:endParaRPr>
          </a:p>
          <a:p>
            <a:r>
              <a:rPr lang="es-MX" dirty="0">
                <a:solidFill>
                  <a:srgbClr val="26282A"/>
                </a:solidFill>
                <a:latin typeface="Segoe UI" panose="020B0502040204020203" pitchFamily="34" charset="0"/>
              </a:rPr>
              <a:t>2</a:t>
            </a:r>
            <a:r>
              <a:rPr lang="es-MX" b="1" i="1" dirty="0">
                <a:solidFill>
                  <a:srgbClr val="002060"/>
                </a:solidFill>
                <a:latin typeface="Segoe UI" panose="020B0502040204020203" pitchFamily="34" charset="0"/>
              </a:rPr>
              <a:t>.  </a:t>
            </a:r>
            <a:r>
              <a:rPr lang="es-CO" b="1" i="1" dirty="0">
                <a:solidFill>
                  <a:srgbClr val="002060"/>
                </a:solidFill>
                <a:effectLst/>
                <a:latin typeface="Segoe UI" panose="020B0502040204020203" pitchFamily="34" charset="0"/>
              </a:rPr>
              <a:t>Calcular: (2/3)(-5/8)</a:t>
            </a:r>
            <a:endParaRPr lang="es-MX" b="1" i="1" dirty="0">
              <a:solidFill>
                <a:srgbClr val="002060"/>
              </a:solidFill>
              <a:effectLst/>
              <a:latin typeface="Segoe UI" panose="020B0502040204020203" pitchFamily="34" charset="0"/>
            </a:endParaRPr>
          </a:p>
          <a:p>
            <a:r>
              <a:rPr lang="es-MX" dirty="0">
                <a:solidFill>
                  <a:srgbClr val="26282A"/>
                </a:solidFill>
                <a:latin typeface="Segoe UI" panose="020B0502040204020203" pitchFamily="34" charset="0"/>
              </a:rPr>
              <a:t>    </a:t>
            </a:r>
            <a:r>
              <a:rPr lang="es-MX" b="1" i="1" dirty="0">
                <a:solidFill>
                  <a:srgbClr val="C00000"/>
                </a:solidFill>
                <a:latin typeface="Segoe UI" panose="020B0502040204020203" pitchFamily="34" charset="0"/>
              </a:rPr>
              <a:t>A.  </a:t>
            </a:r>
            <a:r>
              <a:rPr lang="es-MX" b="1" i="1" dirty="0">
                <a:solidFill>
                  <a:srgbClr val="002060"/>
                </a:solidFill>
                <a:latin typeface="Segoe UI" panose="020B0502040204020203" pitchFamily="34" charset="0"/>
              </a:rPr>
              <a:t>1/24  </a:t>
            </a:r>
            <a:r>
              <a:rPr lang="es-MX" dirty="0">
                <a:solidFill>
                  <a:srgbClr val="26282A"/>
                </a:solidFill>
                <a:latin typeface="Segoe UI" panose="020B0502040204020203" pitchFamily="34" charset="0"/>
              </a:rPr>
              <a:t>                            </a:t>
            </a:r>
            <a:r>
              <a:rPr lang="es-MX" b="1" i="1" dirty="0">
                <a:solidFill>
                  <a:srgbClr val="C00000"/>
                </a:solidFill>
                <a:latin typeface="Segoe UI" panose="020B0502040204020203" pitchFamily="34" charset="0"/>
              </a:rPr>
              <a:t>B</a:t>
            </a:r>
            <a:r>
              <a:rPr lang="es-MX" dirty="0">
                <a:solidFill>
                  <a:srgbClr val="26282A"/>
                </a:solidFill>
                <a:latin typeface="Segoe UI" panose="020B0502040204020203" pitchFamily="34" charset="0"/>
              </a:rPr>
              <a:t>.  </a:t>
            </a:r>
            <a:r>
              <a:rPr lang="es-MX" b="1" i="1" dirty="0">
                <a:solidFill>
                  <a:srgbClr val="002060"/>
                </a:solidFill>
                <a:latin typeface="Segoe UI" panose="020B0502040204020203" pitchFamily="34" charset="0"/>
              </a:rPr>
              <a:t>- 1/24                          </a:t>
            </a:r>
            <a:r>
              <a:rPr lang="es-MX" b="1" i="1" dirty="0">
                <a:solidFill>
                  <a:srgbClr val="C00000"/>
                </a:solidFill>
                <a:latin typeface="Segoe UI" panose="020B0502040204020203" pitchFamily="34" charset="0"/>
              </a:rPr>
              <a:t>C. </a:t>
            </a:r>
            <a:r>
              <a:rPr lang="es-MX" b="1" i="1" dirty="0">
                <a:solidFill>
                  <a:srgbClr val="002060"/>
                </a:solidFill>
                <a:latin typeface="Segoe UI" panose="020B0502040204020203" pitchFamily="34" charset="0"/>
              </a:rPr>
              <a:t>– 5/12                   </a:t>
            </a:r>
            <a:r>
              <a:rPr lang="es-MX" b="1" i="1" dirty="0">
                <a:solidFill>
                  <a:srgbClr val="C00000"/>
                </a:solidFill>
                <a:latin typeface="Segoe UI" panose="020B0502040204020203" pitchFamily="34" charset="0"/>
              </a:rPr>
              <a:t>D.  </a:t>
            </a:r>
            <a:r>
              <a:rPr lang="es-MX" b="1" i="1" dirty="0">
                <a:solidFill>
                  <a:srgbClr val="002060"/>
                </a:solidFill>
                <a:latin typeface="Segoe UI" panose="020B0502040204020203" pitchFamily="34" charset="0"/>
              </a:rPr>
              <a:t>- 2/5</a:t>
            </a:r>
          </a:p>
          <a:p>
            <a:endParaRPr lang="es-MX" b="1" i="1" dirty="0">
              <a:solidFill>
                <a:srgbClr val="002060"/>
              </a:solidFill>
              <a:latin typeface="Segoe UI" panose="020B0502040204020203" pitchFamily="34" charset="0"/>
            </a:endParaRPr>
          </a:p>
          <a:p>
            <a:r>
              <a:rPr lang="es-MX" b="1" i="1" dirty="0">
                <a:solidFill>
                  <a:srgbClr val="002060"/>
                </a:solidFill>
                <a:latin typeface="Segoe UI" panose="020B0502040204020203" pitchFamily="34" charset="0"/>
              </a:rPr>
              <a:t>3. </a:t>
            </a:r>
            <a:r>
              <a:rPr lang="es-MX" b="1" i="1" dirty="0">
                <a:solidFill>
                  <a:srgbClr val="002060"/>
                </a:solidFill>
                <a:effectLst/>
                <a:latin typeface="Arial" panose="020B0604020202020204" pitchFamily="34" charset="0"/>
              </a:rPr>
              <a:t>El resultado de la potencia [ (3</a:t>
            </a:r>
            <a:r>
              <a:rPr lang="es-MX" b="1" i="1" baseline="30000" dirty="0">
                <a:solidFill>
                  <a:srgbClr val="002060"/>
                </a:solidFill>
                <a:effectLst/>
                <a:latin typeface="Arial" panose="020B0604020202020204" pitchFamily="34" charset="0"/>
              </a:rPr>
              <a:t>2</a:t>
            </a:r>
            <a:r>
              <a:rPr lang="es-MX" b="1" i="1" dirty="0">
                <a:solidFill>
                  <a:srgbClr val="002060"/>
                </a:solidFill>
                <a:effectLst/>
                <a:latin typeface="Arial" panose="020B0604020202020204" pitchFamily="34" charset="0"/>
              </a:rPr>
              <a:t> x 3</a:t>
            </a:r>
            <a:r>
              <a:rPr lang="es-MX" b="1" i="1" baseline="30000" dirty="0">
                <a:solidFill>
                  <a:srgbClr val="002060"/>
                </a:solidFill>
                <a:effectLst/>
                <a:latin typeface="Arial" panose="020B0604020202020204" pitchFamily="34" charset="0"/>
              </a:rPr>
              <a:t>5</a:t>
            </a:r>
            <a:r>
              <a:rPr lang="es-MX" b="1" i="1" dirty="0">
                <a:solidFill>
                  <a:srgbClr val="002060"/>
                </a:solidFill>
                <a:effectLst/>
                <a:latin typeface="Arial" panose="020B0604020202020204" pitchFamily="34" charset="0"/>
              </a:rPr>
              <a:t>)</a:t>
            </a:r>
            <a:r>
              <a:rPr lang="es-MX" b="1" i="1" baseline="30000" dirty="0">
                <a:solidFill>
                  <a:srgbClr val="002060"/>
                </a:solidFill>
                <a:effectLst/>
                <a:latin typeface="Arial" panose="020B0604020202020204" pitchFamily="34" charset="0"/>
              </a:rPr>
              <a:t>2</a:t>
            </a:r>
            <a:r>
              <a:rPr lang="es-MX" b="1" i="1" dirty="0">
                <a:solidFill>
                  <a:srgbClr val="002060"/>
                </a:solidFill>
                <a:effectLst/>
                <a:latin typeface="Arial" panose="020B0604020202020204" pitchFamily="34" charset="0"/>
              </a:rPr>
              <a:t>]</a:t>
            </a:r>
            <a:r>
              <a:rPr lang="es-MX" b="1" i="1" baseline="30000" dirty="0">
                <a:solidFill>
                  <a:srgbClr val="002060"/>
                </a:solidFill>
                <a:effectLst/>
                <a:latin typeface="Arial" panose="020B0604020202020204" pitchFamily="34" charset="0"/>
              </a:rPr>
              <a:t>0</a:t>
            </a:r>
            <a:r>
              <a:rPr lang="es-MX" b="1" i="1" dirty="0">
                <a:solidFill>
                  <a:srgbClr val="002060"/>
                </a:solidFill>
                <a:effectLst/>
                <a:latin typeface="Arial" panose="020B0604020202020204" pitchFamily="34" charset="0"/>
              </a:rPr>
              <a:t> es:</a:t>
            </a:r>
          </a:p>
          <a:p>
            <a:endParaRPr lang="es-MX" b="1" i="1" dirty="0">
              <a:solidFill>
                <a:srgbClr val="002060"/>
              </a:solidFill>
              <a:effectLst/>
              <a:latin typeface="Arial" panose="020B0604020202020204" pitchFamily="34" charset="0"/>
            </a:endParaRPr>
          </a:p>
          <a:p>
            <a:r>
              <a:rPr lang="es-MX" dirty="0">
                <a:solidFill>
                  <a:srgbClr val="333333"/>
                </a:solidFill>
                <a:latin typeface="Arial" panose="020B0604020202020204" pitchFamily="34" charset="0"/>
              </a:rPr>
              <a:t>   </a:t>
            </a:r>
            <a:r>
              <a:rPr lang="es-MX" b="1" i="1" dirty="0">
                <a:solidFill>
                  <a:srgbClr val="C00000"/>
                </a:solidFill>
                <a:latin typeface="Arial" panose="020B0604020202020204" pitchFamily="34" charset="0"/>
              </a:rPr>
              <a:t>A. </a:t>
            </a:r>
            <a:r>
              <a:rPr lang="es-MX" b="1" i="1" dirty="0">
                <a:solidFill>
                  <a:srgbClr val="002060"/>
                </a:solidFill>
                <a:latin typeface="Arial" panose="020B0604020202020204" pitchFamily="34" charset="0"/>
              </a:rPr>
              <a:t> 1                                   </a:t>
            </a:r>
            <a:r>
              <a:rPr lang="es-MX" b="1" i="1" dirty="0">
                <a:solidFill>
                  <a:srgbClr val="C00000"/>
                </a:solidFill>
                <a:latin typeface="Arial" panose="020B0604020202020204" pitchFamily="34" charset="0"/>
              </a:rPr>
              <a:t>B. </a:t>
            </a:r>
            <a:r>
              <a:rPr lang="es-CO" b="1" i="1" dirty="0">
                <a:solidFill>
                  <a:srgbClr val="002060"/>
                </a:solidFill>
                <a:effectLst/>
                <a:latin typeface="Arial" panose="020B0604020202020204" pitchFamily="34" charset="0"/>
              </a:rPr>
              <a:t>9</a:t>
            </a:r>
            <a:r>
              <a:rPr lang="es-CO" b="1" i="1" baseline="30000" dirty="0">
                <a:solidFill>
                  <a:srgbClr val="002060"/>
                </a:solidFill>
                <a:effectLst/>
                <a:latin typeface="Arial" panose="020B0604020202020204" pitchFamily="34" charset="0"/>
              </a:rPr>
              <a:t>14 </a:t>
            </a:r>
            <a:r>
              <a:rPr lang="es-CO" b="0" i="0" baseline="30000" dirty="0">
                <a:solidFill>
                  <a:srgbClr val="333333"/>
                </a:solidFill>
                <a:effectLst/>
                <a:latin typeface="Arial" panose="020B0604020202020204" pitchFamily="34" charset="0"/>
              </a:rPr>
              <a:t>                                            </a:t>
            </a:r>
            <a:r>
              <a:rPr lang="es-CO" sz="2000" b="1" i="1" baseline="30000" dirty="0">
                <a:solidFill>
                  <a:srgbClr val="C00000"/>
                </a:solidFill>
                <a:effectLst/>
                <a:latin typeface="Arial" panose="020B0604020202020204" pitchFamily="34" charset="0"/>
              </a:rPr>
              <a:t> C. </a:t>
            </a:r>
            <a:r>
              <a:rPr lang="es-CO" b="1" i="1" dirty="0">
                <a:solidFill>
                  <a:srgbClr val="002060"/>
                </a:solidFill>
                <a:effectLst/>
                <a:latin typeface="Arial" panose="020B0604020202020204" pitchFamily="34" charset="0"/>
              </a:rPr>
              <a:t>3</a:t>
            </a:r>
            <a:r>
              <a:rPr lang="es-CO" b="1" i="1" baseline="30000" dirty="0">
                <a:solidFill>
                  <a:srgbClr val="002060"/>
                </a:solidFill>
                <a:effectLst/>
                <a:latin typeface="Arial" panose="020B0604020202020204" pitchFamily="34" charset="0"/>
              </a:rPr>
              <a:t>7    </a:t>
            </a:r>
            <a:r>
              <a:rPr lang="es-CO" b="0" i="0" baseline="30000" dirty="0">
                <a:solidFill>
                  <a:srgbClr val="333333"/>
                </a:solidFill>
                <a:effectLst/>
                <a:latin typeface="Arial" panose="020B0604020202020204" pitchFamily="34" charset="0"/>
              </a:rPr>
              <a:t>                                  </a:t>
            </a:r>
            <a:r>
              <a:rPr lang="es-CO" sz="2000" b="1" i="1" baseline="30000" dirty="0">
                <a:solidFill>
                  <a:srgbClr val="C00000"/>
                </a:solidFill>
                <a:effectLst/>
                <a:latin typeface="Arial" panose="020B0604020202020204" pitchFamily="34" charset="0"/>
              </a:rPr>
              <a:t> D.    </a:t>
            </a:r>
            <a:r>
              <a:rPr lang="es-CO" b="1" i="1" dirty="0">
                <a:solidFill>
                  <a:srgbClr val="002060"/>
                </a:solidFill>
                <a:effectLst/>
                <a:latin typeface="Arial" panose="020B0604020202020204" pitchFamily="34" charset="0"/>
              </a:rPr>
              <a:t>3</a:t>
            </a:r>
            <a:r>
              <a:rPr lang="es-CO" b="1" i="1" baseline="30000" dirty="0">
                <a:solidFill>
                  <a:srgbClr val="002060"/>
                </a:solidFill>
                <a:effectLst/>
                <a:latin typeface="Arial" panose="020B0604020202020204" pitchFamily="34" charset="0"/>
              </a:rPr>
              <a:t>13</a:t>
            </a:r>
          </a:p>
          <a:p>
            <a:endParaRPr lang="es-CO" baseline="30000" dirty="0">
              <a:solidFill>
                <a:srgbClr val="333333"/>
              </a:solidFill>
              <a:latin typeface="Arial" panose="020B0604020202020204" pitchFamily="34" charset="0"/>
            </a:endParaRPr>
          </a:p>
          <a:p>
            <a:r>
              <a:rPr lang="es-CO" sz="2000" b="0" i="0" baseline="30000" dirty="0">
                <a:solidFill>
                  <a:srgbClr val="333333"/>
                </a:solidFill>
                <a:effectLst/>
                <a:latin typeface="Arial" panose="020B0604020202020204" pitchFamily="34" charset="0"/>
              </a:rPr>
              <a:t>4</a:t>
            </a:r>
            <a:r>
              <a:rPr lang="es-CO" sz="2000" b="1" i="1" baseline="30000" dirty="0">
                <a:solidFill>
                  <a:srgbClr val="002060"/>
                </a:solidFill>
                <a:effectLst/>
                <a:latin typeface="Arial" panose="020B0604020202020204" pitchFamily="34" charset="0"/>
              </a:rPr>
              <a:t>. </a:t>
            </a:r>
            <a:r>
              <a:rPr lang="es-MX" b="1" i="1" dirty="0">
                <a:solidFill>
                  <a:srgbClr val="002060"/>
                </a:solidFill>
                <a:effectLst/>
                <a:latin typeface="Arial" panose="020B0604020202020204" pitchFamily="34" charset="0"/>
              </a:rPr>
              <a:t>El símbolo de los números racionales es:</a:t>
            </a:r>
          </a:p>
          <a:p>
            <a:r>
              <a:rPr lang="es-MX" dirty="0">
                <a:solidFill>
                  <a:srgbClr val="333333"/>
                </a:solidFill>
                <a:latin typeface="Arial" panose="020B0604020202020204" pitchFamily="34" charset="0"/>
              </a:rPr>
              <a:t>   </a:t>
            </a:r>
            <a:r>
              <a:rPr lang="es-MX" b="1" i="1" dirty="0">
                <a:solidFill>
                  <a:srgbClr val="C00000"/>
                </a:solidFill>
                <a:latin typeface="Arial" panose="020B0604020202020204" pitchFamily="34" charset="0"/>
              </a:rPr>
              <a:t>A</a:t>
            </a:r>
            <a:r>
              <a:rPr lang="es-MX" dirty="0">
                <a:solidFill>
                  <a:srgbClr val="333333"/>
                </a:solidFill>
                <a:latin typeface="Arial" panose="020B0604020202020204" pitchFamily="34" charset="0"/>
              </a:rPr>
              <a:t>.  </a:t>
            </a:r>
            <a:r>
              <a:rPr lang="es-MX" b="1" i="1" dirty="0">
                <a:solidFill>
                  <a:srgbClr val="002060"/>
                </a:solidFill>
                <a:latin typeface="Arial" panose="020B0604020202020204" pitchFamily="34" charset="0"/>
              </a:rPr>
              <a:t>Z   </a:t>
            </a:r>
            <a:r>
              <a:rPr lang="es-MX" dirty="0">
                <a:solidFill>
                  <a:srgbClr val="333333"/>
                </a:solidFill>
                <a:latin typeface="Arial" panose="020B0604020202020204" pitchFamily="34" charset="0"/>
              </a:rPr>
              <a:t>                               </a:t>
            </a:r>
            <a:r>
              <a:rPr lang="es-MX" b="1" i="1" dirty="0">
                <a:solidFill>
                  <a:srgbClr val="C00000"/>
                </a:solidFill>
                <a:latin typeface="Arial" panose="020B0604020202020204" pitchFamily="34" charset="0"/>
              </a:rPr>
              <a:t> B</a:t>
            </a:r>
            <a:r>
              <a:rPr lang="es-MX" dirty="0">
                <a:solidFill>
                  <a:srgbClr val="333333"/>
                </a:solidFill>
                <a:latin typeface="Arial" panose="020B0604020202020204" pitchFamily="34" charset="0"/>
              </a:rPr>
              <a:t>.</a:t>
            </a:r>
            <a:r>
              <a:rPr lang="es-MX" sz="2000" b="1" i="1" dirty="0">
                <a:solidFill>
                  <a:srgbClr val="002060"/>
                </a:solidFill>
                <a:latin typeface="Arial" panose="020B0604020202020204" pitchFamily="34" charset="0"/>
              </a:rPr>
              <a:t> Q                                  </a:t>
            </a:r>
            <a:r>
              <a:rPr lang="es-MX" b="1" i="1" dirty="0">
                <a:solidFill>
                  <a:srgbClr val="C00000"/>
                </a:solidFill>
                <a:latin typeface="Arial" panose="020B0604020202020204" pitchFamily="34" charset="0"/>
              </a:rPr>
              <a:t>C</a:t>
            </a:r>
            <a:r>
              <a:rPr lang="es-MX" dirty="0">
                <a:solidFill>
                  <a:srgbClr val="333333"/>
                </a:solidFill>
                <a:latin typeface="Arial" panose="020B0604020202020204" pitchFamily="34" charset="0"/>
              </a:rPr>
              <a:t>. </a:t>
            </a:r>
            <a:r>
              <a:rPr lang="es-MX" b="1" i="1" dirty="0">
                <a:solidFill>
                  <a:srgbClr val="002060"/>
                </a:solidFill>
                <a:latin typeface="Arial" panose="020B0604020202020204" pitchFamily="34" charset="0"/>
              </a:rPr>
              <a:t>R   </a:t>
            </a:r>
            <a:r>
              <a:rPr lang="es-MX" dirty="0">
                <a:solidFill>
                  <a:srgbClr val="333333"/>
                </a:solidFill>
                <a:latin typeface="Arial" panose="020B0604020202020204" pitchFamily="34" charset="0"/>
              </a:rPr>
              <a:t>                      </a:t>
            </a:r>
            <a:r>
              <a:rPr lang="es-MX" b="1" i="1" dirty="0">
                <a:solidFill>
                  <a:srgbClr val="C00000"/>
                </a:solidFill>
                <a:latin typeface="Arial" panose="020B0604020202020204" pitchFamily="34" charset="0"/>
              </a:rPr>
              <a:t>D. </a:t>
            </a:r>
            <a:r>
              <a:rPr lang="es-MX" b="1" i="1" dirty="0">
                <a:solidFill>
                  <a:srgbClr val="002060"/>
                </a:solidFill>
                <a:latin typeface="Arial" panose="020B0604020202020204" pitchFamily="34" charset="0"/>
              </a:rPr>
              <a:t>I</a:t>
            </a:r>
          </a:p>
          <a:p>
            <a:endParaRPr lang="es-MX" b="0" i="0" dirty="0">
              <a:solidFill>
                <a:srgbClr val="333333"/>
              </a:solidFill>
              <a:effectLst/>
              <a:latin typeface="Arial" panose="020B0604020202020204" pitchFamily="34" charset="0"/>
            </a:endParaRPr>
          </a:p>
          <a:p>
            <a:r>
              <a:rPr lang="es-MX" dirty="0">
                <a:solidFill>
                  <a:srgbClr val="333333"/>
                </a:solidFill>
                <a:latin typeface="Arial" panose="020B0604020202020204" pitchFamily="34" charset="0"/>
              </a:rPr>
              <a:t>5. </a:t>
            </a:r>
            <a:r>
              <a:rPr lang="es-MX" b="1" i="1" dirty="0">
                <a:solidFill>
                  <a:srgbClr val="002060"/>
                </a:solidFill>
                <a:effectLst/>
                <a:latin typeface="Arial" panose="020B0604020202020204" pitchFamily="34" charset="0"/>
              </a:rPr>
              <a:t>El conjunto que, además de contener los números naturales y el cero, también contiene los opuestos de los naturales, es el conjunto de los números:</a:t>
            </a:r>
          </a:p>
          <a:p>
            <a:r>
              <a:rPr lang="es-MX" b="1" i="1" dirty="0">
                <a:solidFill>
                  <a:srgbClr val="C00000"/>
                </a:solidFill>
                <a:latin typeface="Arial" panose="020B0604020202020204" pitchFamily="34" charset="0"/>
              </a:rPr>
              <a:t>   A. </a:t>
            </a:r>
            <a:r>
              <a:rPr lang="es-CO" b="1" dirty="0">
                <a:solidFill>
                  <a:srgbClr val="002060"/>
                </a:solidFill>
                <a:effectLst/>
                <a:latin typeface="Arial" panose="020B0604020202020204" pitchFamily="34" charset="0"/>
              </a:rPr>
              <a:t> Irracionales (I)              </a:t>
            </a:r>
            <a:r>
              <a:rPr lang="es-CO" b="1" i="1" dirty="0">
                <a:solidFill>
                  <a:srgbClr val="C00000"/>
                </a:solidFill>
                <a:effectLst/>
                <a:latin typeface="Arial" panose="020B0604020202020204" pitchFamily="34" charset="0"/>
              </a:rPr>
              <a:t>B. </a:t>
            </a:r>
            <a:r>
              <a:rPr lang="es-CO" b="1" i="1" dirty="0">
                <a:solidFill>
                  <a:srgbClr val="002060"/>
                </a:solidFill>
                <a:effectLst/>
                <a:latin typeface="Arial" panose="020B0604020202020204" pitchFamily="34" charset="0"/>
              </a:rPr>
              <a:t>Racionales (R)             </a:t>
            </a:r>
            <a:r>
              <a:rPr lang="es-CO" b="1" i="1" dirty="0">
                <a:solidFill>
                  <a:srgbClr val="C00000"/>
                </a:solidFill>
                <a:effectLst/>
                <a:latin typeface="Arial" panose="020B0604020202020204" pitchFamily="34" charset="0"/>
              </a:rPr>
              <a:t>C. </a:t>
            </a:r>
            <a:r>
              <a:rPr lang="es-CO" b="1" i="1" dirty="0">
                <a:solidFill>
                  <a:srgbClr val="002060"/>
                </a:solidFill>
                <a:effectLst/>
                <a:latin typeface="Arial" panose="020B0604020202020204" pitchFamily="34" charset="0"/>
              </a:rPr>
              <a:t>Enteros (Z)</a:t>
            </a:r>
            <a:r>
              <a:rPr lang="es-CO" b="0" i="0" dirty="0">
                <a:solidFill>
                  <a:srgbClr val="333333"/>
                </a:solidFill>
                <a:effectLst/>
                <a:latin typeface="Arial" panose="020B0604020202020204" pitchFamily="34" charset="0"/>
              </a:rPr>
              <a:t>               </a:t>
            </a:r>
            <a:r>
              <a:rPr lang="es-CO" b="1" i="0" dirty="0">
                <a:solidFill>
                  <a:srgbClr val="C00000"/>
                </a:solidFill>
                <a:effectLst/>
                <a:latin typeface="Arial" panose="020B0604020202020204" pitchFamily="34" charset="0"/>
              </a:rPr>
              <a:t>D. </a:t>
            </a:r>
            <a:r>
              <a:rPr lang="es-CO" b="1" i="1" dirty="0">
                <a:solidFill>
                  <a:srgbClr val="002060"/>
                </a:solidFill>
                <a:effectLst/>
                <a:latin typeface="Arial" panose="020B0604020202020204" pitchFamily="34" charset="0"/>
              </a:rPr>
              <a:t>Naturales (N)</a:t>
            </a:r>
            <a:endParaRPr lang="es-MX" b="1" i="1" dirty="0">
              <a:solidFill>
                <a:srgbClr val="002060"/>
              </a:solidFill>
              <a:effectLst/>
              <a:latin typeface="Arial" panose="020B0604020202020204" pitchFamily="34" charset="0"/>
            </a:endParaRPr>
          </a:p>
          <a:p>
            <a:endParaRPr lang="es-CO" b="0" i="0" baseline="3000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56315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C673038-7B44-459D-9492-493F33498A0B}"/>
              </a:ext>
            </a:extLst>
          </p:cNvPr>
          <p:cNvPicPr>
            <a:picLocks noChangeAspect="1"/>
          </p:cNvPicPr>
          <p:nvPr/>
        </p:nvPicPr>
        <p:blipFill rotWithShape="1">
          <a:blip r:embed="rId2"/>
          <a:srcRect l="23696" t="22402" r="50468" b="10125"/>
          <a:stretch/>
        </p:blipFill>
        <p:spPr>
          <a:xfrm>
            <a:off x="145774" y="188844"/>
            <a:ext cx="5473147" cy="6480312"/>
          </a:xfrm>
          <a:prstGeom prst="rect">
            <a:avLst/>
          </a:prstGeom>
          <a:solidFill>
            <a:schemeClr val="accent1">
              <a:lumMod val="40000"/>
              <a:lumOff val="60000"/>
            </a:schemeClr>
          </a:solidFill>
          <a:ln w="38100" cap="sq">
            <a:solidFill>
              <a:srgbClr val="C0000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FA069C66-31D5-4C6A-BA12-62CC3451B36F}"/>
              </a:ext>
            </a:extLst>
          </p:cNvPr>
          <p:cNvSpPr txBox="1"/>
          <p:nvPr/>
        </p:nvSpPr>
        <p:spPr>
          <a:xfrm>
            <a:off x="5830956" y="56322"/>
            <a:ext cx="6102626" cy="708912"/>
          </a:xfrm>
          <a:prstGeom prst="rect">
            <a:avLst/>
          </a:prstGeom>
          <a:noFill/>
        </p:spPr>
        <p:txBody>
          <a:bodyPr wrap="square">
            <a:spAutoFit/>
          </a:bodyPr>
          <a:lstStyle/>
          <a:p>
            <a:pPr algn="ctr">
              <a:lnSpc>
                <a:spcPct val="115000"/>
              </a:lnSpc>
              <a:spcAft>
                <a:spcPts val="1000"/>
              </a:spcAft>
              <a:tabLst>
                <a:tab pos="2818130" algn="l"/>
              </a:tabLst>
            </a:pPr>
            <a:r>
              <a:rPr lang="es-CO" sz="18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Aplicar las propiedades de la potenciación en los siguientes ejercicios:</a:t>
            </a:r>
            <a:endParaRPr lang="es-CO"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D8FCA2F8-E297-458B-A94B-13E4EEE462E4}"/>
              </a:ext>
            </a:extLst>
          </p:cNvPr>
          <p:cNvPicPr>
            <a:picLocks noChangeAspect="1"/>
          </p:cNvPicPr>
          <p:nvPr/>
        </p:nvPicPr>
        <p:blipFill rotWithShape="1">
          <a:blip r:embed="rId3"/>
          <a:srcRect l="23913" t="25688" r="29131" b="15539"/>
          <a:stretch/>
        </p:blipFill>
        <p:spPr>
          <a:xfrm>
            <a:off x="5830956" y="765235"/>
            <a:ext cx="6215269" cy="590392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9748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1816</TotalTime>
  <Words>1060</Words>
  <Application>Microsoft Office PowerPoint</Application>
  <PresentationFormat>Panorámica</PresentationFormat>
  <Paragraphs>57</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Arial Black</vt:lpstr>
      <vt:lpstr>Calibri</vt:lpstr>
      <vt:lpstr>Georgia</vt:lpstr>
      <vt:lpstr>Segoe UI</vt:lpstr>
      <vt:lpstr>Times New Roman</vt:lpstr>
      <vt:lpstr>Tw Cen MT</vt:lpstr>
      <vt:lpstr>Wingdings</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45</cp:revision>
  <dcterms:created xsi:type="dcterms:W3CDTF">2021-01-29T00:29:31Z</dcterms:created>
  <dcterms:modified xsi:type="dcterms:W3CDTF">2021-02-09T02:01:38Z</dcterms:modified>
</cp:coreProperties>
</file>