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58" r:id="rId5"/>
    <p:sldId id="259" r:id="rId6"/>
    <p:sldId id="270"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4/29/2020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4/29/2020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https://www.fisicalab.com/apartado/temperatura"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solidFill>
                  <a:srgbClr val="00B0F0"/>
                </a:solidFill>
              </a:rPr>
              <a:t>SEGUNDA LEY DE LA TERMODINAMICA</a:t>
            </a:r>
            <a:endParaRPr lang="es-MX" dirty="0">
              <a:solidFill>
                <a:srgbClr val="00B0F0"/>
              </a:solidFill>
            </a:endParaRPr>
          </a:p>
        </p:txBody>
      </p:sp>
    </p:spTree>
    <p:extLst>
      <p:ext uri="{BB962C8B-B14F-4D97-AF65-F5344CB8AC3E}">
        <p14:creationId xmlns:p14="http://schemas.microsoft.com/office/powerpoint/2010/main" val="1812842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4" name="CuadroTexto 3"/>
          <p:cNvSpPr txBox="1"/>
          <p:nvPr/>
        </p:nvSpPr>
        <p:spPr>
          <a:xfrm>
            <a:off x="836023" y="2312126"/>
            <a:ext cx="10319657" cy="1754326"/>
          </a:xfrm>
          <a:prstGeom prst="rect">
            <a:avLst/>
          </a:prstGeom>
          <a:noFill/>
        </p:spPr>
        <p:txBody>
          <a:bodyPr wrap="square" rtlCol="0">
            <a:spAutoFit/>
          </a:bodyPr>
          <a:lstStyle/>
          <a:p>
            <a:pPr algn="just"/>
            <a:r>
              <a:rPr lang="es-MX" b="1" i="1" dirty="0" smtClean="0">
                <a:solidFill>
                  <a:schemeClr val="bg1"/>
                </a:solidFill>
              </a:rPr>
              <a:t>Una máquina térmica funciona </a:t>
            </a:r>
            <a:r>
              <a:rPr lang="es-MX" b="1" i="1" dirty="0" err="1" smtClean="0">
                <a:solidFill>
                  <a:schemeClr val="bg1"/>
                </a:solidFill>
              </a:rPr>
              <a:t>absorviendo</a:t>
            </a:r>
            <a:r>
              <a:rPr lang="es-MX" b="1" i="1" dirty="0" smtClean="0">
                <a:solidFill>
                  <a:schemeClr val="bg1"/>
                </a:solidFill>
              </a:rPr>
              <a:t> una cantidad de calor </a:t>
            </a:r>
            <a:r>
              <a:rPr lang="es-MX" b="1" i="1" dirty="0" err="1" smtClean="0">
                <a:solidFill>
                  <a:schemeClr val="bg1"/>
                </a:solidFill>
              </a:rPr>
              <a:t>Qc</a:t>
            </a:r>
            <a:r>
              <a:rPr lang="es-MX" b="1" i="1" dirty="0" smtClean="0">
                <a:solidFill>
                  <a:schemeClr val="bg1"/>
                </a:solidFill>
              </a:rPr>
              <a:t> de una fuente que está a alta temperatura Tc , realiza un trabajo T y devuelve una cantidad de calor  </a:t>
            </a:r>
            <a:r>
              <a:rPr lang="es-MX" b="1" i="1" dirty="0" err="1" smtClean="0">
                <a:solidFill>
                  <a:schemeClr val="bg1"/>
                </a:solidFill>
              </a:rPr>
              <a:t>Qf</a:t>
            </a:r>
            <a:r>
              <a:rPr lang="es-MX" b="1" i="1" dirty="0" smtClean="0">
                <a:solidFill>
                  <a:schemeClr val="bg1"/>
                </a:solidFill>
              </a:rPr>
              <a:t>  a una fuente fría que está a la temperatura </a:t>
            </a:r>
            <a:r>
              <a:rPr lang="es-MX" b="1" i="1" dirty="0" err="1" smtClean="0">
                <a:solidFill>
                  <a:schemeClr val="bg1"/>
                </a:solidFill>
              </a:rPr>
              <a:t>Tf</a:t>
            </a:r>
            <a:r>
              <a:rPr lang="es-MX" b="1" i="1" dirty="0" smtClean="0">
                <a:solidFill>
                  <a:schemeClr val="bg1"/>
                </a:solidFill>
              </a:rPr>
              <a:t>. El sistema termodinámico regresa a </a:t>
            </a:r>
            <a:r>
              <a:rPr lang="es-MX" b="1" i="1" dirty="0">
                <a:solidFill>
                  <a:schemeClr val="bg1"/>
                </a:solidFill>
              </a:rPr>
              <a:t> </a:t>
            </a:r>
            <a:r>
              <a:rPr lang="es-MX" b="1" i="1" dirty="0" smtClean="0">
                <a:solidFill>
                  <a:schemeClr val="bg1"/>
                </a:solidFill>
              </a:rPr>
              <a:t>su estado original co</a:t>
            </a:r>
            <a:r>
              <a:rPr lang="es-MX" b="1" i="1" dirty="0">
                <a:solidFill>
                  <a:schemeClr val="bg1"/>
                </a:solidFill>
              </a:rPr>
              <a:t>m</a:t>
            </a:r>
            <a:r>
              <a:rPr lang="es-MX" b="1" i="1" dirty="0" smtClean="0">
                <a:solidFill>
                  <a:schemeClr val="bg1"/>
                </a:solidFill>
              </a:rPr>
              <a:t>pletando de ésta forma un ciclo. Durante el ciclo, la máquina absorbe calor , realiza un trabajo y cede calor y su fin consiste en repetir cíclicamente  este proceso donde el trabajo realizado por la máquina es la suma de los trabajos realizados en cada ciclo</a:t>
            </a:r>
            <a:endParaRPr lang="es-MX" b="1" i="1" dirty="0">
              <a:solidFill>
                <a:schemeClr val="bg1"/>
              </a:solidFill>
            </a:endParaRPr>
          </a:p>
        </p:txBody>
      </p:sp>
      <p:pic>
        <p:nvPicPr>
          <p:cNvPr id="1026" name="Picture 2" descr="SEGUNDA LEY DE LA TERMODINÁMICA » Definición, Formulación - Cumbr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7091" y="4066452"/>
            <a:ext cx="2560320" cy="2351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64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58091" y="814643"/>
            <a:ext cx="7891052" cy="646331"/>
          </a:xfrm>
          <a:prstGeom prst="rect">
            <a:avLst/>
          </a:prstGeom>
        </p:spPr>
        <p:txBody>
          <a:bodyPr wrap="square">
            <a:spAutoFit/>
          </a:bodyPr>
          <a:lstStyle/>
          <a:p>
            <a:r>
              <a:rPr lang="es-MX" sz="3600" dirty="0">
                <a:solidFill>
                  <a:srgbClr val="00B0F0"/>
                </a:solidFill>
              </a:rPr>
              <a:t>SEGUNDA LEY DE LA TERMODINAMICA</a:t>
            </a:r>
            <a:endParaRPr lang="es-MX" sz="3600" dirty="0"/>
          </a:p>
        </p:txBody>
      </p:sp>
      <p:pic>
        <p:nvPicPr>
          <p:cNvPr id="5" name="Picture 4" descr="2 y 3 ley de la termodinám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177" y="2525035"/>
            <a:ext cx="5995852" cy="4202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527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6" name="Rectangle 1"/>
          <p:cNvSpPr>
            <a:spLocks noChangeArrowheads="1"/>
          </p:cNvSpPr>
          <p:nvPr/>
        </p:nvSpPr>
        <p:spPr bwMode="auto">
          <a:xfrm>
            <a:off x="0" y="1823884"/>
            <a:ext cx="8490856" cy="270843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Cuando ocurre un proceso termodinámico, este</a:t>
            </a:r>
            <a:r>
              <a:rPr kumimoji="0" lang="es-MX" altLang="es-MX" sz="1600" b="1" i="1" u="none" strike="noStrike" cap="none" normalizeH="0" baseline="0" dirty="0" smtClean="0">
                <a:ln>
                  <a:noFill/>
                </a:ln>
                <a:solidFill>
                  <a:schemeClr val="bg1"/>
                </a:solidFill>
                <a:effectLst/>
                <a:latin typeface="inherit"/>
              </a:rPr>
              <a:t> ocurre en una sola dirección</a:t>
            </a:r>
            <a:r>
              <a:rPr kumimoji="0" lang="es-MX" altLang="es-MX" sz="1600" b="0" i="1" u="none" strike="noStrike" cap="none" normalizeH="0" baseline="0" dirty="0" smtClean="0">
                <a:ln>
                  <a:noFill/>
                </a:ln>
                <a:solidFill>
                  <a:schemeClr val="bg1"/>
                </a:solidFill>
                <a:effectLst/>
                <a:latin typeface="open sans"/>
              </a:rPr>
              <a:t> con respecto al tiempo, pero no viceversa.</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Es decir, que por ejemplo; si aventamos un vaso de cristal al suelo, este objeto “se romperá” y se dispersará en fragmentos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sobre todo el piso, entonces aquí viene la pregunta. ¿Es posible qué de forma natural los fragmentos se reconstruyan nuevamente a la forma original que tenía antes el vaso?, es lógico que la respuesta sea NO, ya que se trata de un </a:t>
            </a:r>
            <a:r>
              <a:rPr kumimoji="0" lang="es-MX" altLang="es-MX" sz="1600" b="1" i="1" u="none" strike="noStrike" cap="none" normalizeH="0" baseline="0" dirty="0" smtClean="0">
                <a:ln>
                  <a:noFill/>
                </a:ln>
                <a:solidFill>
                  <a:schemeClr val="bg1"/>
                </a:solidFill>
                <a:effectLst/>
                <a:latin typeface="inherit"/>
              </a:rPr>
              <a:t>fenómeno irreversible</a:t>
            </a:r>
            <a:r>
              <a:rPr kumimoji="0" lang="es-MX" altLang="es-MX" sz="1600" b="0" i="1" u="none" strike="noStrike" cap="none" normalizeH="0" baseline="0" dirty="0" smtClean="0">
                <a:ln>
                  <a:noFill/>
                </a:ln>
                <a:solidFill>
                  <a:schemeClr val="bg1"/>
                </a:solidFill>
                <a:effectLst/>
                <a:latin typeface="open sans"/>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entonces aquí es donde viene el concepto y estudio de la segunda ley          </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chemeClr val="bg1"/>
                </a:solidFill>
                <a:effectLst/>
                <a:latin typeface="open sans"/>
              </a:rPr>
              <a:t>Otra forma de encontrarla es mediante una definición similar a la siguiente:</a:t>
            </a:r>
            <a:endParaRPr kumimoji="0" lang="es-MX" altLang="es-MX" sz="1600" b="0" i="1" u="none" strike="noStrike" cap="none" normalizeH="0" baseline="0" dirty="0" smtClean="0">
              <a:ln>
                <a:noFill/>
              </a:ln>
              <a:solidFill>
                <a:schemeClr val="bg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0" u="none" strike="noStrike" cap="none" normalizeH="0" baseline="0" dirty="0" smtClean="0">
                <a:ln>
                  <a:noFill/>
                </a:ln>
                <a:solidFill>
                  <a:schemeClr val="bg1"/>
                </a:solidFill>
                <a:effectLst/>
                <a:latin typeface="open sans"/>
              </a:rPr>
              <a:t> </a:t>
            </a:r>
            <a:r>
              <a:rPr kumimoji="0" lang="es-MX" altLang="es-MX" sz="1600" b="1" i="1" u="none" strike="noStrike" cap="none" normalizeH="0" baseline="0" dirty="0" smtClean="0">
                <a:ln>
                  <a:noFill/>
                </a:ln>
                <a:solidFill>
                  <a:srgbClr val="FF0000"/>
                </a:solidFill>
                <a:effectLst/>
                <a:latin typeface="open sans"/>
              </a:rPr>
              <a:t>Es imposible convertir completamente un tipo de energía a otro, sin que este cause pérdidas en el proceso</a:t>
            </a:r>
            <a:r>
              <a:rPr kumimoji="0" lang="es-MX" altLang="es-MX" sz="1600" b="0" i="0" u="none" strike="noStrike" cap="none" normalizeH="0" baseline="0" dirty="0" smtClean="0">
                <a:ln>
                  <a:noFill/>
                </a:ln>
                <a:solidFill>
                  <a:schemeClr val="bg1"/>
                </a:solidFill>
                <a:effectLst/>
                <a:latin typeface="open sans"/>
              </a:rPr>
              <a:t>.</a:t>
            </a:r>
          </a:p>
        </p:txBody>
      </p:sp>
      <p:sp>
        <p:nvSpPr>
          <p:cNvPr id="7" name="AutoShape 2" descr="🙂"/>
          <p:cNvSpPr>
            <a:spLocks noChangeAspect="1" noChangeArrowheads="1"/>
          </p:cNvSpPr>
          <p:nvPr/>
        </p:nvSpPr>
        <p:spPr bwMode="auto">
          <a:xfrm>
            <a:off x="13020086" y="285346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8" name="Rectángulo 7"/>
          <p:cNvSpPr/>
          <p:nvPr/>
        </p:nvSpPr>
        <p:spPr>
          <a:xfrm>
            <a:off x="304799" y="4545262"/>
            <a:ext cx="11360331" cy="923330"/>
          </a:xfrm>
          <a:prstGeom prst="rect">
            <a:avLst/>
          </a:prstGeom>
        </p:spPr>
        <p:txBody>
          <a:bodyPr wrap="square">
            <a:spAutoFit/>
          </a:bodyPr>
          <a:lstStyle/>
          <a:p>
            <a:r>
              <a:rPr lang="es-MX" dirty="0">
                <a:solidFill>
                  <a:srgbClr val="000000"/>
                </a:solidFill>
                <a:latin typeface="open sans"/>
              </a:rPr>
              <a:t>Pero… ¿Qué es entropía? Pues bien, la entropía no es más que aquella cantidad de energía que no se puede aprovechar para producir un trabajo. Así también nos explica que se</a:t>
            </a:r>
            <a:r>
              <a:rPr lang="es-MX" b="1" dirty="0">
                <a:solidFill>
                  <a:srgbClr val="000000"/>
                </a:solidFill>
                <a:latin typeface="open sans"/>
              </a:rPr>
              <a:t> trata de un desorden total</a:t>
            </a:r>
            <a:r>
              <a:rPr lang="es-MX" dirty="0">
                <a:solidFill>
                  <a:srgbClr val="000000"/>
                </a:solidFill>
                <a:latin typeface="open sans"/>
              </a:rPr>
              <a:t> de las moléculas que esto complementa.</a:t>
            </a:r>
            <a:endParaRPr lang="es-MX" dirty="0"/>
          </a:p>
        </p:txBody>
      </p:sp>
      <p:sp>
        <p:nvSpPr>
          <p:cNvPr id="9" name="Rectángulo 8"/>
          <p:cNvSpPr/>
          <p:nvPr/>
        </p:nvSpPr>
        <p:spPr>
          <a:xfrm>
            <a:off x="304798" y="5404641"/>
            <a:ext cx="11360331" cy="1477328"/>
          </a:xfrm>
          <a:prstGeom prst="rect">
            <a:avLst/>
          </a:prstGeom>
        </p:spPr>
        <p:txBody>
          <a:bodyPr wrap="square">
            <a:spAutoFit/>
          </a:bodyPr>
          <a:lstStyle/>
          <a:p>
            <a:pPr fontAlgn="base"/>
            <a:r>
              <a:rPr lang="es-MX" dirty="0">
                <a:solidFill>
                  <a:srgbClr val="000000"/>
                </a:solidFill>
                <a:latin typeface="open sans"/>
              </a:rPr>
              <a:t>A pesar de estas ideas y teorías que quizá un poco confusas para las personas que no eran científicos en ese tiempo, el avance de la termodinámica se formuló en un momento de gran optimismo tecnológico, con la llegada de </a:t>
            </a:r>
            <a:r>
              <a:rPr lang="es-MX" b="1" dirty="0">
                <a:solidFill>
                  <a:srgbClr val="000000"/>
                </a:solidFill>
                <a:latin typeface="inherit"/>
              </a:rPr>
              <a:t>la revolución industrial</a:t>
            </a:r>
            <a:r>
              <a:rPr lang="es-MX" dirty="0">
                <a:solidFill>
                  <a:srgbClr val="000000"/>
                </a:solidFill>
                <a:latin typeface="open sans"/>
              </a:rPr>
              <a:t>.</a:t>
            </a:r>
          </a:p>
          <a:p>
            <a:r>
              <a:rPr lang="es-MX" dirty="0"/>
              <a:t/>
            </a:r>
            <a:br>
              <a:rPr lang="es-MX" dirty="0"/>
            </a:br>
            <a:endParaRPr lang="es-MX" dirty="0"/>
          </a:p>
        </p:txBody>
      </p:sp>
      <p:pic>
        <p:nvPicPr>
          <p:cNvPr id="10244" name="Picture 4" descr="2da ley de la termodinamica"/>
          <p:cNvPicPr>
            <a:picLocks noChangeAspect="1" noChangeArrowheads="1"/>
          </p:cNvPicPr>
          <p:nvPr/>
        </p:nvPicPr>
        <p:blipFill rotWithShape="1">
          <a:blip r:embed="rId2">
            <a:extLst>
              <a:ext uri="{28A0092B-C50C-407E-A947-70E740481C1C}">
                <a14:useLocalDpi xmlns:a14="http://schemas.microsoft.com/office/drawing/2010/main" val="0"/>
              </a:ext>
            </a:extLst>
          </a:blip>
          <a:srcRect l="23235" t="28350" r="4970" b="40436"/>
          <a:stretch/>
        </p:blipFill>
        <p:spPr bwMode="auto">
          <a:xfrm>
            <a:off x="8490856" y="1903976"/>
            <a:ext cx="3701143" cy="2628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846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4" name="CuadroTexto 3"/>
          <p:cNvSpPr txBox="1"/>
          <p:nvPr/>
        </p:nvSpPr>
        <p:spPr>
          <a:xfrm>
            <a:off x="940526" y="2573383"/>
            <a:ext cx="45719" cy="369332"/>
          </a:xfrm>
          <a:prstGeom prst="rect">
            <a:avLst/>
          </a:prstGeom>
          <a:noFill/>
        </p:spPr>
        <p:txBody>
          <a:bodyPr wrap="square" rtlCol="0">
            <a:spAutoFit/>
          </a:bodyPr>
          <a:lstStyle/>
          <a:p>
            <a:endParaRPr lang="es-MX" dirty="0"/>
          </a:p>
        </p:txBody>
      </p:sp>
      <p:sp>
        <p:nvSpPr>
          <p:cNvPr id="5" name="Rectángulo 4"/>
          <p:cNvSpPr/>
          <p:nvPr/>
        </p:nvSpPr>
        <p:spPr>
          <a:xfrm>
            <a:off x="326571" y="2274838"/>
            <a:ext cx="11116492" cy="2585323"/>
          </a:xfrm>
          <a:prstGeom prst="rect">
            <a:avLst/>
          </a:prstGeom>
        </p:spPr>
        <p:txBody>
          <a:bodyPr wrap="square">
            <a:spAutoFit/>
          </a:bodyPr>
          <a:lstStyle/>
          <a:p>
            <a:pPr algn="just"/>
            <a:r>
              <a:rPr lang="es-MX" dirty="0">
                <a:solidFill>
                  <a:srgbClr val="000000"/>
                </a:solidFill>
                <a:latin typeface="open sans"/>
              </a:rPr>
              <a:t>En la mitad del siglo 19, los físicos e ingenieros estaban construyendo máquinas de vapor para mecanizar el trabajo y el transporte y estaban tratando de encontrar la manera de</a:t>
            </a:r>
            <a:r>
              <a:rPr lang="es-MX" b="1" dirty="0">
                <a:solidFill>
                  <a:srgbClr val="000000"/>
                </a:solidFill>
                <a:latin typeface="open sans"/>
              </a:rPr>
              <a:t> hacerlos más potentes y eficientes</a:t>
            </a:r>
            <a:r>
              <a:rPr lang="es-MX" dirty="0">
                <a:solidFill>
                  <a:srgbClr val="000000"/>
                </a:solidFill>
                <a:latin typeface="open sans"/>
              </a:rPr>
              <a:t>. Grandes científicos como </a:t>
            </a:r>
            <a:r>
              <a:rPr lang="es-MX" dirty="0" err="1">
                <a:solidFill>
                  <a:srgbClr val="000000"/>
                </a:solidFill>
                <a:latin typeface="open sans"/>
              </a:rPr>
              <a:t>Clausius</a:t>
            </a:r>
            <a:r>
              <a:rPr lang="es-MX" dirty="0">
                <a:solidFill>
                  <a:srgbClr val="000000"/>
                </a:solidFill>
                <a:latin typeface="open sans"/>
              </a:rPr>
              <a:t>, Kelvin, Joule contribuyeron en gran medida, aunque en cierta parte se le considera como padre de esta disciplina al físico francés </a:t>
            </a:r>
            <a:r>
              <a:rPr lang="es-MX" dirty="0" err="1">
                <a:solidFill>
                  <a:srgbClr val="000000"/>
                </a:solidFill>
                <a:latin typeface="open sans"/>
              </a:rPr>
              <a:t>Sadi</a:t>
            </a:r>
            <a:r>
              <a:rPr lang="es-MX" dirty="0">
                <a:solidFill>
                  <a:srgbClr val="000000"/>
                </a:solidFill>
                <a:latin typeface="open sans"/>
              </a:rPr>
              <a:t> Carnot </a:t>
            </a:r>
            <a:r>
              <a:rPr lang="es-MX" dirty="0" smtClean="0">
                <a:solidFill>
                  <a:srgbClr val="000000"/>
                </a:solidFill>
                <a:latin typeface="open sans"/>
              </a:rPr>
              <a:t>.</a:t>
            </a:r>
          </a:p>
          <a:p>
            <a:pPr algn="just"/>
            <a:r>
              <a:rPr lang="es-MX" b="1" i="1" dirty="0">
                <a:solidFill>
                  <a:srgbClr val="00B050"/>
                </a:solidFill>
              </a:rPr>
              <a:t>Carnot demostró que se podía predecir la eficiencia máxima teórica de un motor de vapor mediante la medición de la diferencia de temperaturas del vapor en el interior del cilindro y la del aire que lo rodea, conocida en términos termodinámicos como los depósitos de agua caliente y fría de un sistema, respectivamente.</a:t>
            </a:r>
            <a:endParaRPr lang="es-MX" b="1" i="1" dirty="0" smtClean="0">
              <a:solidFill>
                <a:srgbClr val="00B050"/>
              </a:solidFill>
              <a:latin typeface="open sans"/>
            </a:endParaRPr>
          </a:p>
          <a:p>
            <a:pPr algn="just"/>
            <a:endParaRPr lang="es-MX" dirty="0"/>
          </a:p>
        </p:txBody>
      </p:sp>
      <p:sp>
        <p:nvSpPr>
          <p:cNvPr id="6" name="Rectangle 1"/>
          <p:cNvSpPr>
            <a:spLocks noChangeArrowheads="1"/>
          </p:cNvSpPr>
          <p:nvPr/>
        </p:nvSpPr>
        <p:spPr bwMode="auto">
          <a:xfrm>
            <a:off x="0" y="0"/>
            <a:ext cx="12192000" cy="4572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smtClean="0">
                <a:ln>
                  <a:noFill/>
                </a:ln>
                <a:solidFill>
                  <a:srgbClr val="000000"/>
                </a:solidFill>
                <a:effectLst/>
                <a:latin typeface="open sans"/>
              </a:rPr>
              <a:t>Carnot demostró que se podía </a:t>
            </a:r>
            <a:r>
              <a:rPr kumimoji="0" lang="es-MX" altLang="es-MX" sz="1200" b="1" i="0" u="none" strike="noStrike" cap="none" normalizeH="0" baseline="0" smtClean="0">
                <a:ln>
                  <a:noFill/>
                </a:ln>
                <a:solidFill>
                  <a:srgbClr val="000000"/>
                </a:solidFill>
                <a:effectLst/>
                <a:latin typeface="inherit"/>
              </a:rPr>
              <a:t>predecir la eficiencia máxima</a:t>
            </a:r>
            <a:r>
              <a:rPr kumimoji="0" lang="es-MX" altLang="es-MX" sz="1200" b="0" i="0" u="none" strike="noStrike" cap="none" normalizeH="0" baseline="0" smtClean="0">
                <a:ln>
                  <a:noFill/>
                </a:ln>
                <a:solidFill>
                  <a:srgbClr val="000000"/>
                </a:solidFill>
                <a:effectLst/>
                <a:latin typeface="open sans"/>
              </a:rPr>
              <a:t> teórica de un motor de vapor mediante la medición de la diferencia de temperaturas del vapor en el interior del cilindro y la del aire que lo rodea, conocida en términos termodinámicos como los depósitos de agua caliente y fría de un sistema, respectivamente.</a:t>
            </a:r>
            <a:endParaRPr kumimoji="0" lang="es-MX" altLang="es-MX"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smtClean="0">
                <a:ln>
                  <a:noFill/>
                </a:ln>
                <a:solidFill>
                  <a:srgbClr val="000000"/>
                </a:solidFill>
                <a:effectLst/>
                <a:latin typeface="open sans"/>
              </a:rPr>
              <a:t>  </a:t>
            </a:r>
            <a:r>
              <a:rPr kumimoji="0" lang="es-MX" altLang="es-MX" sz="9400" b="0" i="0" u="none" strike="noStrike" cap="none" normalizeH="0" baseline="0" smtClean="0">
                <a:ln>
                  <a:noFill/>
                </a:ln>
                <a:solidFill>
                  <a:srgbClr val="000000"/>
                </a:solidFill>
                <a:effectLst/>
                <a:latin typeface="open sans"/>
              </a:rPr>
              <a:t> </a:t>
            </a:r>
            <a:r>
              <a:rPr kumimoji="0" lang="es-MX" altLang="es-MX" sz="1200" b="0" i="0" u="none" strike="noStrike" cap="none" normalizeH="0" baseline="0" smtClean="0">
                <a:ln>
                  <a:noFill/>
                </a:ln>
                <a:solidFill>
                  <a:srgbClr val="000000"/>
                </a:solidFill>
                <a:effectLst/>
                <a:latin typeface="open sans"/>
              </a:rPr>
              <a:t>                                                                             </a:t>
            </a:r>
          </a:p>
        </p:txBody>
      </p:sp>
      <p:pic>
        <p:nvPicPr>
          <p:cNvPr id="3074" name="Picture 2" descr="Funcionamiento de una máquina térm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9430" y="4691743"/>
            <a:ext cx="3631475" cy="19860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513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pic>
        <p:nvPicPr>
          <p:cNvPr id="9218" name="Picture 2" descr="Esquema de una máquina térmica. Fuente, máquina y sumide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12118"/>
            <a:ext cx="5852160" cy="324588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Máquina térmica imposible de construir en la práctica ya que no existe un sumidero de calor que permita el flujo del cal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2423" y="3612118"/>
            <a:ext cx="5869577" cy="3245881"/>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6322423" y="2011680"/>
            <a:ext cx="5869577" cy="1077218"/>
          </a:xfrm>
          <a:prstGeom prst="rect">
            <a:avLst/>
          </a:prstGeom>
          <a:noFill/>
        </p:spPr>
        <p:txBody>
          <a:bodyPr wrap="square" rtlCol="0">
            <a:spAutoFit/>
          </a:bodyPr>
          <a:lstStyle/>
          <a:p>
            <a:pPr algn="just"/>
            <a:r>
              <a:rPr lang="es-MX" sz="1600" b="1" i="1" dirty="0" smtClean="0">
                <a:solidFill>
                  <a:srgbClr val="00B050"/>
                </a:solidFill>
              </a:rPr>
              <a:t>No es posible otro modelo de máquina sin sumidero de calor ya </a:t>
            </a:r>
            <a:r>
              <a:rPr lang="es-MX" sz="1600" b="1" i="1" dirty="0">
                <a:solidFill>
                  <a:srgbClr val="00B050"/>
                </a:solidFill>
              </a:rPr>
              <a:t>que se necesita de una diferencia de </a:t>
            </a:r>
            <a:r>
              <a:rPr lang="es-MX" sz="1600" b="1" i="1" dirty="0">
                <a:solidFill>
                  <a:srgbClr val="00B050"/>
                </a:solidFill>
                <a:hlinkClick r:id="rId4"/>
              </a:rPr>
              <a:t>temperatura</a:t>
            </a:r>
            <a:r>
              <a:rPr lang="es-MX" sz="1600" b="1" i="1" dirty="0">
                <a:solidFill>
                  <a:srgbClr val="00B050"/>
                </a:solidFill>
              </a:rPr>
              <a:t> entre la fuente de calor y el sumidero para que este fluya a través de la máquina.</a:t>
            </a:r>
            <a:endParaRPr lang="es-MX" sz="1600" b="1" i="1" dirty="0">
              <a:solidFill>
                <a:srgbClr val="00B050"/>
              </a:solidFill>
            </a:endParaRPr>
          </a:p>
        </p:txBody>
      </p:sp>
      <p:sp>
        <p:nvSpPr>
          <p:cNvPr id="5" name="CuadroTexto 4"/>
          <p:cNvSpPr txBox="1"/>
          <p:nvPr/>
        </p:nvSpPr>
        <p:spPr>
          <a:xfrm>
            <a:off x="91442" y="2011680"/>
            <a:ext cx="5995850" cy="1600438"/>
          </a:xfrm>
          <a:prstGeom prst="rect">
            <a:avLst/>
          </a:prstGeom>
          <a:noFill/>
        </p:spPr>
        <p:txBody>
          <a:bodyPr wrap="square" rtlCol="0">
            <a:spAutoFit/>
          </a:bodyPr>
          <a:lstStyle/>
          <a:p>
            <a:pPr algn="just"/>
            <a:r>
              <a:rPr lang="es-MX" sz="1600" b="1" i="1" dirty="0">
                <a:solidFill>
                  <a:schemeClr val="accent5">
                    <a:lumMod val="50000"/>
                  </a:schemeClr>
                </a:solidFill>
              </a:rPr>
              <a:t>Las máquinas térmicas son sistemas que transforman calor en trabajo. En ellas, se refleja </a:t>
            </a:r>
            <a:r>
              <a:rPr lang="es-MX" sz="1600" b="1" i="1" dirty="0" smtClean="0">
                <a:solidFill>
                  <a:schemeClr val="accent5">
                    <a:lumMod val="50000"/>
                  </a:schemeClr>
                </a:solidFill>
              </a:rPr>
              <a:t>las </a:t>
            </a:r>
            <a:r>
              <a:rPr lang="es-MX" sz="1600" b="1" i="1" dirty="0">
                <a:solidFill>
                  <a:schemeClr val="accent5">
                    <a:lumMod val="50000"/>
                  </a:schemeClr>
                </a:solidFill>
              </a:rPr>
              <a:t>restricciones señaladas anteriormente. Existen muchos ejemplos de aparatos que son</a:t>
            </a:r>
            <a:r>
              <a:rPr lang="es-MX" sz="1600" b="1" i="1" dirty="0" smtClean="0">
                <a:solidFill>
                  <a:schemeClr val="accent5">
                    <a:lumMod val="50000"/>
                  </a:schemeClr>
                </a:solidFill>
              </a:rPr>
              <a:t>,, </a:t>
            </a:r>
            <a:r>
              <a:rPr lang="es-MX" sz="1600" b="1" i="1" dirty="0">
                <a:solidFill>
                  <a:schemeClr val="accent5">
                    <a:lumMod val="50000"/>
                  </a:schemeClr>
                </a:solidFill>
              </a:rPr>
              <a:t>máquinas térmicas: la máquina de vapor, el motor de un coche, e incluso un refrigerador, que es una máquina térmica funcionando en sentido </a:t>
            </a:r>
            <a:r>
              <a:rPr lang="es-MX" b="1" i="1" dirty="0">
                <a:solidFill>
                  <a:schemeClr val="accent5">
                    <a:lumMod val="50000"/>
                  </a:schemeClr>
                </a:solidFill>
              </a:rPr>
              <a:t>inverso.</a:t>
            </a:r>
            <a:endParaRPr lang="es-MX" b="1" i="1" dirty="0">
              <a:solidFill>
                <a:schemeClr val="accent5">
                  <a:lumMod val="50000"/>
                </a:schemeClr>
              </a:solidFill>
            </a:endParaRPr>
          </a:p>
        </p:txBody>
      </p:sp>
    </p:spTree>
    <p:extLst>
      <p:ext uri="{BB962C8B-B14F-4D97-AF65-F5344CB8AC3E}">
        <p14:creationId xmlns:p14="http://schemas.microsoft.com/office/powerpoint/2010/main" val="3705880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solidFill>
                  <a:srgbClr val="00B0F0"/>
                </a:solidFill>
              </a:rPr>
              <a:t>SEGUNDA LEY DE LA TERMODINAMICA</a:t>
            </a:r>
            <a:endParaRPr lang="es-MX" dirty="0"/>
          </a:p>
        </p:txBody>
      </p:sp>
      <p:sp>
        <p:nvSpPr>
          <p:cNvPr id="6" name="Rectángulo 5"/>
          <p:cNvSpPr/>
          <p:nvPr/>
        </p:nvSpPr>
        <p:spPr>
          <a:xfrm>
            <a:off x="477838" y="2102039"/>
            <a:ext cx="9607070" cy="523220"/>
          </a:xfrm>
          <a:prstGeom prst="rect">
            <a:avLst/>
          </a:prstGeom>
        </p:spPr>
        <p:txBody>
          <a:bodyPr wrap="square">
            <a:spAutoFit/>
          </a:bodyPr>
          <a:lstStyle/>
          <a:p>
            <a:r>
              <a:rPr lang="es-MX" altLang="es-MX" sz="2800" b="1" i="1" dirty="0" smtClean="0">
                <a:solidFill>
                  <a:srgbClr val="339966"/>
                </a:solidFill>
                <a:latin typeface="inherit"/>
              </a:rPr>
              <a:t>Fórmulas de </a:t>
            </a:r>
            <a:r>
              <a:rPr lang="es-MX" altLang="es-MX" sz="2800" b="1" i="1" dirty="0">
                <a:solidFill>
                  <a:srgbClr val="339966"/>
                </a:solidFill>
                <a:latin typeface="inherit"/>
              </a:rPr>
              <a:t>la Segunda Ley de la Termodinámica</a:t>
            </a:r>
            <a:endParaRPr lang="es-MX" sz="2800" i="1" dirty="0"/>
          </a:p>
        </p:txBody>
      </p:sp>
      <p:pic>
        <p:nvPicPr>
          <p:cNvPr id="4100" name="Picture 4" descr="Fórmula de eficiencia térmic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321" y="2808752"/>
            <a:ext cx="1390650" cy="8001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13"/>
          <p:cNvSpPr>
            <a:spLocks noChangeArrowheads="1"/>
          </p:cNvSpPr>
          <p:nvPr/>
        </p:nvSpPr>
        <p:spPr bwMode="auto">
          <a:xfrm>
            <a:off x="2070970" y="2377867"/>
            <a:ext cx="8784264"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smtClean="0">
              <a:ln>
                <a:noFill/>
              </a:ln>
              <a:solidFill>
                <a:srgbClr val="000000"/>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1" i="1" u="none" strike="noStrike" cap="none" normalizeH="0" baseline="0" dirty="0" smtClean="0">
                <a:ln>
                  <a:noFill/>
                </a:ln>
                <a:solidFill>
                  <a:srgbClr val="FF0000"/>
                </a:solidFill>
                <a:effectLst/>
                <a:latin typeface="open sans"/>
              </a:rPr>
              <a:t>Donde</a:t>
            </a:r>
            <a:r>
              <a:rPr kumimoji="0" lang="es-MX" altLang="es-MX" sz="1600" b="0" i="0" u="none" strike="noStrike" cap="none" normalizeH="0" baseline="0" dirty="0" smtClean="0">
                <a:ln>
                  <a:noFill/>
                </a:ln>
                <a:solidFill>
                  <a:srgbClr val="000000"/>
                </a:solidFill>
                <a:effectLst/>
                <a:latin typeface="open sans"/>
              </a:rPr>
              <a:t> </a:t>
            </a:r>
          </a:p>
          <a:p>
            <a:pPr marL="0" marR="0" lvl="0" indent="0" algn="l" defTabSz="914400" rtl="0" eaLnBrk="0" fontAlgn="base" latinLnBrk="0" hangingPunct="0">
              <a:lnSpc>
                <a:spcPct val="100000"/>
              </a:lnSpc>
              <a:spcBef>
                <a:spcPct val="0"/>
              </a:spcBef>
              <a:spcAft>
                <a:spcPct val="0"/>
              </a:spcAft>
              <a:buClrTx/>
              <a:buSzTx/>
              <a:buFontTx/>
              <a:buNone/>
              <a:tabLst/>
            </a:pPr>
            <a:r>
              <a:rPr lang="es-MX" altLang="es-MX" sz="1600" b="1" i="1" dirty="0" smtClean="0">
                <a:solidFill>
                  <a:srgbClr val="000000"/>
                </a:solidFill>
                <a:latin typeface="open sans"/>
              </a:rPr>
              <a:t>W = </a:t>
            </a:r>
            <a:r>
              <a:rPr kumimoji="0" lang="es-MX" altLang="es-MX" sz="1600" b="1" i="1" u="none" strike="noStrike" cap="none" normalizeH="0" baseline="0" dirty="0" smtClean="0">
                <a:ln>
                  <a:noFill/>
                </a:ln>
                <a:solidFill>
                  <a:srgbClr val="000000"/>
                </a:solidFill>
                <a:effectLst/>
                <a:latin typeface="open sans"/>
              </a:rPr>
              <a:t>Trabajo Mecánico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endParaRPr lang="es-MX" altLang="es-MX" sz="1600" b="1" i="1" dirty="0"/>
          </a:p>
          <a:p>
            <a:pPr marL="0" marR="0" lvl="0" indent="0" algn="l" defTabSz="914400" rtl="0" eaLnBrk="0" fontAlgn="base" latinLnBrk="0" hangingPunct="0">
              <a:lnSpc>
                <a:spcPct val="100000"/>
              </a:lnSpc>
              <a:spcBef>
                <a:spcPct val="0"/>
              </a:spcBef>
              <a:spcAft>
                <a:spcPct val="0"/>
              </a:spcAft>
              <a:buClrTx/>
              <a:buSzTx/>
              <a:buFontTx/>
              <a:buNone/>
              <a:tabLst/>
            </a:pPr>
            <a:r>
              <a:rPr lang="es-MX" altLang="es-MX" sz="1600" b="1" i="1" dirty="0" smtClean="0">
                <a:solidFill>
                  <a:srgbClr val="000000"/>
                </a:solidFill>
                <a:latin typeface="open sans"/>
              </a:rPr>
              <a:t>Q1= </a:t>
            </a:r>
            <a:r>
              <a:rPr kumimoji="0" lang="es-MX" altLang="es-MX" sz="1600" b="1" i="1" u="none" strike="noStrike" cap="none" normalizeH="0" baseline="0" dirty="0" smtClean="0">
                <a:ln>
                  <a:noFill/>
                </a:ln>
                <a:solidFill>
                  <a:srgbClr val="000000"/>
                </a:solidFill>
                <a:effectLst/>
                <a:latin typeface="open sans"/>
              </a:rPr>
              <a:t>Calor suministrado o cedido a la máquina por el combustible en calorías (cal) o en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 (J)</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0" i="1"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n </a:t>
            </a:r>
            <a:r>
              <a:rPr kumimoji="0" lang="es-MX" altLang="es-MX" sz="16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Eficiencia de la máquina térmica</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200" b="0" i="0" u="none" strike="noStrike" cap="none" normalizeH="0" baseline="0" dirty="0" smtClean="0">
              <a:ln>
                <a:noFill/>
              </a:ln>
              <a:solidFill>
                <a:srgbClr val="000000"/>
              </a:solidFill>
              <a:effectLst/>
              <a:latin typeface="open sans"/>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r>
            <a:br>
              <a:rPr kumimoji="0" lang="es-MX" altLang="es-MX" sz="1200" b="0" i="0" u="none" strike="noStrike" cap="none" normalizeH="0" baseline="0" dirty="0" smtClean="0">
                <a:ln>
                  <a:noFill/>
                </a:ln>
                <a:solidFill>
                  <a:srgbClr val="000000"/>
                </a:solidFill>
                <a:effectLst/>
                <a:latin typeface="open sans"/>
              </a:rPr>
            </a:br>
            <a:endParaRPr kumimoji="0" lang="es-MX" altLang="es-MX" sz="1200" b="0" i="0" u="none" strike="noStrike" cap="none" normalizeH="0" baseline="0" dirty="0" smtClean="0">
              <a:ln>
                <a:noFill/>
              </a:ln>
              <a:solidFill>
                <a:srgbClr val="000000"/>
              </a:solidFill>
              <a:effectLst/>
              <a:latin typeface="open sans"/>
            </a:endParaRPr>
          </a:p>
        </p:txBody>
      </p:sp>
      <p:sp>
        <p:nvSpPr>
          <p:cNvPr id="10" name="Rectángulo 9"/>
          <p:cNvSpPr/>
          <p:nvPr/>
        </p:nvSpPr>
        <p:spPr>
          <a:xfrm>
            <a:off x="529045" y="3572955"/>
            <a:ext cx="7008223" cy="646331"/>
          </a:xfrm>
          <a:prstGeom prst="rect">
            <a:avLst/>
          </a:prstGeom>
        </p:spPr>
        <p:txBody>
          <a:bodyPr wrap="square">
            <a:spAutoFit/>
          </a:bodyPr>
          <a:lstStyle/>
          <a:p>
            <a:pPr lvl="0" defTabSz="914400" eaLnBrk="0" fontAlgn="base" hangingPunct="0">
              <a:spcBef>
                <a:spcPct val="0"/>
              </a:spcBef>
              <a:spcAft>
                <a:spcPct val="0"/>
              </a:spcAft>
            </a:pPr>
            <a:endParaRPr lang="es-MX" altLang="es-MX" dirty="0">
              <a:solidFill>
                <a:srgbClr val="000000"/>
              </a:solidFill>
              <a:latin typeface="open sans"/>
            </a:endParaRPr>
          </a:p>
          <a:p>
            <a:pPr lvl="0" defTabSz="914400" eaLnBrk="0" fontAlgn="base" hangingPunct="0">
              <a:spcBef>
                <a:spcPct val="0"/>
              </a:spcBef>
              <a:spcAft>
                <a:spcPct val="0"/>
              </a:spcAft>
            </a:pPr>
            <a:r>
              <a:rPr lang="es-MX" altLang="es-MX" b="1" i="1" dirty="0">
                <a:solidFill>
                  <a:srgbClr val="FF0000"/>
                </a:solidFill>
                <a:latin typeface="open sans"/>
              </a:rPr>
              <a:t>También la podemos encontrar de la siguiente manera:</a:t>
            </a:r>
            <a:endParaRPr lang="es-MX" altLang="es-MX" sz="1600" b="1" i="1" dirty="0">
              <a:solidFill>
                <a:srgbClr val="FF0000"/>
              </a:solidFill>
            </a:endParaRPr>
          </a:p>
        </p:txBody>
      </p:sp>
      <p:pic>
        <p:nvPicPr>
          <p:cNvPr id="4113" name="Picture 17" descr="Fórmula de la segunda ley de la termodinamic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7180" y="3572955"/>
            <a:ext cx="1400175" cy="696288"/>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8"/>
          <p:cNvSpPr>
            <a:spLocks noChangeArrowheads="1"/>
          </p:cNvSpPr>
          <p:nvPr/>
        </p:nvSpPr>
        <p:spPr bwMode="auto">
          <a:xfrm>
            <a:off x="8259362" y="3438246"/>
            <a:ext cx="413779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600" b="1" i="1" u="none" strike="noStrike" cap="none" normalizeH="0" baseline="0" dirty="0" smtClean="0">
                <a:ln>
                  <a:noFill/>
                </a:ln>
                <a:solidFill>
                  <a:srgbClr val="FF0000"/>
                </a:solidFill>
                <a:effectLst/>
                <a:latin typeface="open sans"/>
              </a:rPr>
              <a:t>Dónde:</a:t>
            </a:r>
            <a:endParaRPr kumimoji="0" lang="es-MX" altLang="es-MX" sz="1600" b="1" i="1" u="none" strike="noStrike" cap="none" normalizeH="0" baseline="0" dirty="0" smtClean="0">
              <a:ln>
                <a:noFill/>
              </a:ln>
              <a:solidFill>
                <a:srgbClr val="FF000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 Q2= Calor Suministrado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endParaRPr kumimoji="0" lang="es-MX" altLang="es-MX" sz="16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smtClean="0">
                <a:ln>
                  <a:noFill/>
                </a:ln>
                <a:solidFill>
                  <a:srgbClr val="000000"/>
                </a:solidFill>
                <a:effectLst/>
                <a:latin typeface="open sans"/>
              </a:rPr>
              <a:t>  </a:t>
            </a:r>
            <a:r>
              <a:rPr kumimoji="0" lang="es-MX" altLang="es-MX" sz="1600" b="1" i="1" u="none" strike="noStrike" cap="none" normalizeH="0" baseline="0" dirty="0" smtClean="0">
                <a:ln>
                  <a:noFill/>
                </a:ln>
                <a:solidFill>
                  <a:srgbClr val="000000"/>
                </a:solidFill>
                <a:effectLst/>
                <a:latin typeface="open sans"/>
              </a:rPr>
              <a:t> Q1 = Calor Obtenido [Cal, </a:t>
            </a:r>
            <a:r>
              <a:rPr kumimoji="0" lang="es-MX" altLang="es-MX" sz="1600" b="1" i="1" u="none" strike="noStrike" cap="none" normalizeH="0" baseline="0" dirty="0" err="1" smtClean="0">
                <a:ln>
                  <a:noFill/>
                </a:ln>
                <a:solidFill>
                  <a:srgbClr val="000000"/>
                </a:solidFill>
                <a:effectLst/>
                <a:latin typeface="open sans"/>
              </a:rPr>
              <a:t>Joules</a:t>
            </a:r>
            <a:r>
              <a:rPr kumimoji="0" lang="es-MX" altLang="es-MX" sz="1600" b="1" i="1" u="none" strike="noStrike" cap="none" normalizeH="0" baseline="0" dirty="0" smtClean="0">
                <a:ln>
                  <a:noFill/>
                </a:ln>
                <a:solidFill>
                  <a:srgbClr val="000000"/>
                </a:solidFill>
                <a:effectLst/>
                <a:latin typeface="open sans"/>
              </a:rPr>
              <a:t>]</a:t>
            </a:r>
          </a:p>
        </p:txBody>
      </p:sp>
      <p:sp>
        <p:nvSpPr>
          <p:cNvPr id="12" name="Rectángulo 11"/>
          <p:cNvSpPr/>
          <p:nvPr/>
        </p:nvSpPr>
        <p:spPr>
          <a:xfrm>
            <a:off x="587552" y="4329938"/>
            <a:ext cx="11056757" cy="923330"/>
          </a:xfrm>
          <a:prstGeom prst="rect">
            <a:avLst/>
          </a:prstGeom>
        </p:spPr>
        <p:txBody>
          <a:bodyPr wrap="square">
            <a:spAutoFit/>
          </a:bodyPr>
          <a:lstStyle/>
          <a:p>
            <a:r>
              <a:rPr lang="es-MX" b="1" i="1" dirty="0">
                <a:solidFill>
                  <a:srgbClr val="000000"/>
                </a:solidFill>
                <a:latin typeface="open sans"/>
              </a:rPr>
              <a:t>La eficiencia de una máquina térmica  se puede calcular también en función de la relación que hay entre la temperatura de la fuente caliente (T1) y la fuente fría (T2), ambas medidas en temperaturas absolutas, es decir, en grados Kelvin (K) dónde</a:t>
            </a:r>
            <a:r>
              <a:rPr lang="es-MX" b="1" i="1" dirty="0" smtClean="0">
                <a:solidFill>
                  <a:srgbClr val="000000"/>
                </a:solidFill>
                <a:latin typeface="open sans"/>
              </a:rPr>
              <a:t>:                                         </a:t>
            </a:r>
            <a:endParaRPr lang="es-MX" b="1" i="1" dirty="0"/>
          </a:p>
        </p:txBody>
      </p:sp>
      <p:pic>
        <p:nvPicPr>
          <p:cNvPr id="4118" name="Picture 22" descr="fórmula de la segunda ley de la termodinám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930" y="4954437"/>
            <a:ext cx="1745798" cy="688717"/>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p:cNvSpPr txBox="1"/>
          <p:nvPr/>
        </p:nvSpPr>
        <p:spPr>
          <a:xfrm>
            <a:off x="992777" y="5448211"/>
            <a:ext cx="3487783" cy="646331"/>
          </a:xfrm>
          <a:prstGeom prst="rect">
            <a:avLst/>
          </a:prstGeom>
          <a:noFill/>
        </p:spPr>
        <p:txBody>
          <a:bodyPr wrap="square" rtlCol="0">
            <a:spAutoFit/>
          </a:bodyPr>
          <a:lstStyle/>
          <a:p>
            <a:r>
              <a:rPr lang="es-MX" b="1" i="1" dirty="0" smtClean="0">
                <a:solidFill>
                  <a:schemeClr val="bg1"/>
                </a:solidFill>
              </a:rPr>
              <a:t>Para una máquina se Carnot   se cumple que                                                      </a:t>
            </a:r>
            <a:endParaRPr lang="es-MX" b="1" i="1" dirty="0">
              <a:solidFill>
                <a:schemeClr val="bg1"/>
              </a:solidFill>
            </a:endParaRPr>
          </a:p>
        </p:txBody>
      </p:sp>
      <p:sp>
        <p:nvSpPr>
          <p:cNvPr id="19" name="CuadroTexto 18"/>
          <p:cNvSpPr txBox="1"/>
          <p:nvPr/>
        </p:nvSpPr>
        <p:spPr>
          <a:xfrm>
            <a:off x="6936377" y="5826034"/>
            <a:ext cx="2664823" cy="653143"/>
          </a:xfrm>
          <a:prstGeom prst="rect">
            <a:avLst/>
          </a:prstGeom>
          <a:noFill/>
        </p:spPr>
        <p:txBody>
          <a:bodyPr wrap="square" rtlCol="0">
            <a:spAutoFit/>
          </a:bodyPr>
          <a:lstStyle/>
          <a:p>
            <a:r>
              <a:rPr lang="es-MX" b="1" i="1" dirty="0" smtClean="0">
                <a:solidFill>
                  <a:schemeClr val="bg1"/>
                </a:solidFill>
              </a:rPr>
              <a:t> W </a:t>
            </a:r>
            <a:r>
              <a:rPr lang="es-MX" b="1" i="1" dirty="0">
                <a:solidFill>
                  <a:schemeClr val="bg1"/>
                </a:solidFill>
              </a:rPr>
              <a:t>= Q1 – Q2</a:t>
            </a:r>
          </a:p>
          <a:p>
            <a:endParaRPr lang="es-MX" dirty="0"/>
          </a:p>
        </p:txBody>
      </p:sp>
      <p:graphicFrame>
        <p:nvGraphicFramePr>
          <p:cNvPr id="33" name="Objeto 32"/>
          <p:cNvGraphicFramePr>
            <a:graphicFrameLocks noChangeAspect="1"/>
          </p:cNvGraphicFramePr>
          <p:nvPr>
            <p:extLst>
              <p:ext uri="{D42A27DB-BD31-4B8C-83A1-F6EECF244321}">
                <p14:modId xmlns:p14="http://schemas.microsoft.com/office/powerpoint/2010/main" val="4020868106"/>
              </p:ext>
            </p:extLst>
          </p:nvPr>
        </p:nvGraphicFramePr>
        <p:xfrm>
          <a:off x="3040560" y="5798933"/>
          <a:ext cx="2014766" cy="707344"/>
        </p:xfrm>
        <a:graphic>
          <a:graphicData uri="http://schemas.openxmlformats.org/presentationml/2006/ole">
            <mc:AlternateContent xmlns:mc="http://schemas.openxmlformats.org/markup-compatibility/2006">
              <mc:Choice xmlns:v="urn:schemas-microsoft-com:vml" Requires="v">
                <p:oleObj spid="_x0000_s4169" name="Ecuación" r:id="rId6" imgW="545760" imgH="431640" progId="Equation.3">
                  <p:embed/>
                </p:oleObj>
              </mc:Choice>
              <mc:Fallback>
                <p:oleObj name="Ecuación" r:id="rId6" imgW="545760" imgH="431640" progId="Equation.3">
                  <p:embed/>
                  <p:pic>
                    <p:nvPicPr>
                      <p:cNvPr id="5" name="Objeto 4"/>
                      <p:cNvPicPr/>
                      <p:nvPr/>
                    </p:nvPicPr>
                    <p:blipFill>
                      <a:blip r:embed="rId7"/>
                      <a:stretch>
                        <a:fillRect/>
                      </a:stretch>
                    </p:blipFill>
                    <p:spPr>
                      <a:xfrm>
                        <a:off x="3040560" y="5798933"/>
                        <a:ext cx="2014766" cy="707344"/>
                      </a:xfrm>
                      <a:prstGeom prst="rect">
                        <a:avLst/>
                      </a:prstGeom>
                    </p:spPr>
                  </p:pic>
                </p:oleObj>
              </mc:Fallback>
            </mc:AlternateContent>
          </a:graphicData>
        </a:graphic>
      </p:graphicFrame>
    </p:spTree>
    <p:extLst>
      <p:ext uri="{BB962C8B-B14F-4D97-AF65-F5344CB8AC3E}">
        <p14:creationId xmlns:p14="http://schemas.microsoft.com/office/powerpoint/2010/main" val="1902305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3671</TotalTime>
  <Words>333</Words>
  <Application>Microsoft Office PowerPoint</Application>
  <PresentationFormat>Panorámica</PresentationFormat>
  <Paragraphs>39</Paragraphs>
  <Slides>7</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7</vt:i4>
      </vt:variant>
    </vt:vector>
  </HeadingPairs>
  <TitlesOfParts>
    <vt:vector size="13" baseType="lpstr">
      <vt:lpstr>Arial</vt:lpstr>
      <vt:lpstr>inherit</vt:lpstr>
      <vt:lpstr>open sans</vt:lpstr>
      <vt:lpstr>Trebuchet MS</vt:lpstr>
      <vt:lpstr>Berlín</vt:lpstr>
      <vt:lpstr>Ecuación</vt:lpstr>
      <vt:lpstr>SEGUNDA LEY DE LA TERMODINAMICA</vt:lpstr>
      <vt:lpstr>SEGUNDA LEY DE LA TERMODINAMICA</vt:lpstr>
      <vt:lpstr>Presentación de PowerPoint</vt:lpstr>
      <vt:lpstr>SEGUNDA LEY DE LA TERMODINAMICA</vt:lpstr>
      <vt:lpstr>SEGUNDA LEY DE LA TERMODINAMICA</vt:lpstr>
      <vt:lpstr>SEGUNDA LEY DE LA TERMODINAMICA</vt:lpstr>
      <vt:lpstr>SEGUNDA LEY DE LA TERMODINAMICA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SEGUNDA LEY DE LA TERMODINAMICA</dc:title>
  <dc:creator>MELBA OSPINA</dc:creator>
  <cp:lastModifiedBy>MELBA OSPINA</cp:lastModifiedBy>
  <cp:revision>82</cp:revision>
  <dcterms:created xsi:type="dcterms:W3CDTF">2020-04-05T00:40:29Z</dcterms:created>
  <dcterms:modified xsi:type="dcterms:W3CDTF">2020-04-29T23:03:47Z</dcterms:modified>
</cp:coreProperties>
</file>