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MOTIVACION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26853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155372" y="624110"/>
            <a:ext cx="9349240" cy="1280890"/>
          </a:xfrm>
        </p:spPr>
        <p:txBody>
          <a:bodyPr/>
          <a:lstStyle/>
          <a:p>
            <a:r>
              <a:rPr lang="es-MX" b="1" i="1" dirty="0">
                <a:solidFill>
                  <a:srgbClr val="FF0000"/>
                </a:solidFill>
              </a:rPr>
              <a:t>SEGUNDA LEY DE LA TERMODINAMICA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592924" y="1583119"/>
            <a:ext cx="58129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 smtClean="0">
                <a:solidFill>
                  <a:srgbClr val="00B0F0"/>
                </a:solidFill>
              </a:rPr>
              <a:t>ANALICE LAS SIGUIENTES SITUACIONES</a:t>
            </a:r>
            <a:endParaRPr lang="es-MX" sz="2400" b="1" i="1" dirty="0">
              <a:solidFill>
                <a:srgbClr val="00B0F0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l="26239" t="32194" r="34305" b="29911"/>
          <a:stretch/>
        </p:blipFill>
        <p:spPr>
          <a:xfrm>
            <a:off x="731519" y="2515605"/>
            <a:ext cx="5525589" cy="4281206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6413863" y="2515604"/>
            <a:ext cx="54733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solidFill>
                  <a:srgbClr val="FF0000"/>
                </a:solidFill>
              </a:rPr>
              <a:t>¿</a:t>
            </a:r>
            <a:r>
              <a:rPr lang="es-MX" b="1" i="1" dirty="0">
                <a:solidFill>
                  <a:srgbClr val="FF0000"/>
                </a:solidFill>
              </a:rPr>
              <a:t>Una vez el agua hierve, puede volver al estado inicial conservando la cantidad de agua inicial? </a:t>
            </a:r>
            <a:r>
              <a:rPr lang="es-MX" b="1" i="1" dirty="0">
                <a:solidFill>
                  <a:srgbClr val="002060"/>
                </a:solidFill>
              </a:rPr>
              <a:t>No, porque cuando el agua cambia de estado pierde cierta cantidad de volumen, de tal manera que no puede volver al estado inicial</a:t>
            </a:r>
            <a:r>
              <a:rPr lang="es-MX" b="1" i="1" dirty="0">
                <a:solidFill>
                  <a:schemeClr val="bg1"/>
                </a:solidFill>
              </a:rPr>
              <a:t>. </a:t>
            </a:r>
            <a:endParaRPr lang="es-MX" b="1" i="1" dirty="0" smtClean="0">
              <a:solidFill>
                <a:schemeClr val="bg1"/>
              </a:solidFill>
            </a:endParaRPr>
          </a:p>
          <a:p>
            <a:pPr algn="just"/>
            <a:r>
              <a:rPr lang="es-MX" b="1" i="1" dirty="0" smtClean="0">
                <a:solidFill>
                  <a:srgbClr val="FF0000"/>
                </a:solidFill>
              </a:rPr>
              <a:t>¿</a:t>
            </a:r>
            <a:r>
              <a:rPr lang="es-MX" b="1" i="1" dirty="0">
                <a:solidFill>
                  <a:srgbClr val="FF0000"/>
                </a:solidFill>
              </a:rPr>
              <a:t>Cuál fuente tiene mayor temperatura en la situación?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La </a:t>
            </a:r>
            <a:r>
              <a:rPr lang="es-MX" b="1" i="1" dirty="0">
                <a:solidFill>
                  <a:srgbClr val="002060"/>
                </a:solidFill>
              </a:rPr>
              <a:t>estufa suministra energía térmica al envase de agua</a:t>
            </a:r>
            <a:r>
              <a:rPr lang="es-MX" b="1" i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MX" b="1" i="1" dirty="0" smtClean="0">
                <a:solidFill>
                  <a:schemeClr val="bg1"/>
                </a:solidFill>
              </a:rPr>
              <a:t> </a:t>
            </a:r>
            <a:r>
              <a:rPr lang="es-MX" b="1" i="1" dirty="0">
                <a:solidFill>
                  <a:srgbClr val="FF0000"/>
                </a:solidFill>
              </a:rPr>
              <a:t>¿Cuál menor? </a:t>
            </a:r>
            <a:r>
              <a:rPr lang="es-MX" b="1" i="1" dirty="0">
                <a:solidFill>
                  <a:srgbClr val="002060"/>
                </a:solidFill>
              </a:rPr>
              <a:t>En este caso el agua tiene una temperatura menor que la de la estufa</a:t>
            </a:r>
            <a:r>
              <a:rPr lang="es-MX" b="1" i="1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es-MX" b="1" i="1" dirty="0" smtClean="0">
                <a:solidFill>
                  <a:srgbClr val="FF0000"/>
                </a:solidFill>
              </a:rPr>
              <a:t> </a:t>
            </a:r>
            <a:r>
              <a:rPr lang="es-MX" b="1" i="1" dirty="0">
                <a:solidFill>
                  <a:srgbClr val="FF0000"/>
                </a:solidFill>
              </a:rPr>
              <a:t>¿Qué tipo de proceso es?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Es </a:t>
            </a:r>
            <a:r>
              <a:rPr lang="es-MX" b="1" i="1" dirty="0">
                <a:solidFill>
                  <a:srgbClr val="002060"/>
                </a:solidFill>
              </a:rPr>
              <a:t>un proceso irreversible</a:t>
            </a:r>
            <a:r>
              <a:rPr lang="es-MX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0480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i="1" dirty="0">
                <a:solidFill>
                  <a:srgbClr val="FF0000"/>
                </a:solidFill>
              </a:rPr>
              <a:t>SEGUNDA LEY DE LA TERMODINAMICA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4131" t="10625" r="27979" b="45982"/>
          <a:stretch/>
        </p:blipFill>
        <p:spPr>
          <a:xfrm>
            <a:off x="404949" y="1905001"/>
            <a:ext cx="6061165" cy="471786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66114" y="1905000"/>
            <a:ext cx="552558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i="1" dirty="0">
                <a:solidFill>
                  <a:srgbClr val="FF0000"/>
                </a:solidFill>
              </a:rPr>
              <a:t>¿Al pasar el tiempo, puede el árbol crecer hacia abajo?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No </a:t>
            </a:r>
            <a:r>
              <a:rPr lang="es-MX" b="1" i="1" dirty="0">
                <a:solidFill>
                  <a:srgbClr val="002060"/>
                </a:solidFill>
              </a:rPr>
              <a:t>es posible que un árbol crezca hacia abajo pues va en contra del ciclo natural del crecimiento, este crece en una dirección determinada. </a:t>
            </a:r>
            <a:endParaRPr lang="es-MX" b="1" i="1" dirty="0" smtClean="0">
              <a:solidFill>
                <a:srgbClr val="00206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FF0000"/>
                </a:solidFill>
              </a:rPr>
              <a:t>Si </a:t>
            </a:r>
            <a:r>
              <a:rPr lang="es-MX" b="1" i="1" dirty="0">
                <a:solidFill>
                  <a:srgbClr val="FF0000"/>
                </a:solidFill>
              </a:rPr>
              <a:t>por accidente el árbol comienza a quemarse después de días, ¿podría el </a:t>
            </a:r>
            <a:r>
              <a:rPr lang="es-MX" b="1" i="1" dirty="0" smtClean="0">
                <a:solidFill>
                  <a:srgbClr val="FF0000"/>
                </a:solidFill>
              </a:rPr>
              <a:t>árbol </a:t>
            </a:r>
            <a:r>
              <a:rPr lang="es-MX" b="1" i="1" dirty="0">
                <a:solidFill>
                  <a:srgbClr val="FF0000"/>
                </a:solidFill>
              </a:rPr>
              <a:t>volver a su estado inicial?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No </a:t>
            </a:r>
            <a:r>
              <a:rPr lang="es-MX" b="1" i="1" dirty="0">
                <a:solidFill>
                  <a:srgbClr val="002060"/>
                </a:solidFill>
              </a:rPr>
              <a:t>es posible, ya que después de pasar por ese proceso cambia completamente de tamaño, forma, color… y no pueden restaurarse por ningún proceso.</a:t>
            </a:r>
            <a:r>
              <a:rPr lang="es-MX" b="1" i="1" dirty="0">
                <a:solidFill>
                  <a:schemeClr val="bg1"/>
                </a:solidFill>
              </a:rPr>
              <a:t> </a:t>
            </a:r>
            <a:endParaRPr lang="es-MX" b="1" i="1" dirty="0" smtClean="0">
              <a:solidFill>
                <a:schemeClr val="bg1"/>
              </a:solidFill>
            </a:endParaRPr>
          </a:p>
          <a:p>
            <a:pPr algn="just"/>
            <a:r>
              <a:rPr lang="es-MX" b="1" i="1" dirty="0" smtClean="0">
                <a:solidFill>
                  <a:srgbClr val="FF0000"/>
                </a:solidFill>
              </a:rPr>
              <a:t>¿</a:t>
            </a:r>
            <a:r>
              <a:rPr lang="es-MX" b="1" i="1" dirty="0">
                <a:solidFill>
                  <a:srgbClr val="FF0000"/>
                </a:solidFill>
              </a:rPr>
              <a:t>Qué tipo de proceso es?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Es </a:t>
            </a:r>
            <a:r>
              <a:rPr lang="es-MX" b="1" i="1" dirty="0">
                <a:solidFill>
                  <a:srgbClr val="002060"/>
                </a:solidFill>
              </a:rPr>
              <a:t>un proceso irreversible</a:t>
            </a:r>
          </a:p>
        </p:txBody>
      </p:sp>
    </p:spTree>
    <p:extLst>
      <p:ext uri="{BB962C8B-B14F-4D97-AF65-F5344CB8AC3E}">
        <p14:creationId xmlns:p14="http://schemas.microsoft.com/office/powerpoint/2010/main" val="414366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i="1" dirty="0">
                <a:solidFill>
                  <a:srgbClr val="FF0000"/>
                </a:solidFill>
              </a:rPr>
              <a:t>SEGUNDA LEY DE LA TERMODINAMICA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3227" t="10090" r="26976" b="58660"/>
          <a:stretch/>
        </p:blipFill>
        <p:spPr>
          <a:xfrm>
            <a:off x="300446" y="1905000"/>
            <a:ext cx="6113416" cy="414310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413862" y="4304160"/>
            <a:ext cx="55255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i="1" dirty="0">
                <a:solidFill>
                  <a:srgbClr val="FF0000"/>
                </a:solidFill>
              </a:rPr>
              <a:t>Si usted tiene 13 años, en algún momento ¿podría volver a tener 5 años?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Nunca </a:t>
            </a:r>
            <a:r>
              <a:rPr lang="es-MX" b="1" i="1" dirty="0">
                <a:solidFill>
                  <a:srgbClr val="002060"/>
                </a:solidFill>
              </a:rPr>
              <a:t>se puede volver a ser niño de 5 años ya que esto va en contra las etapas naturales de crecimiento</a:t>
            </a:r>
            <a:r>
              <a:rPr lang="es-MX" b="1" i="1" dirty="0">
                <a:solidFill>
                  <a:schemeClr val="bg1"/>
                </a:solidFill>
              </a:rPr>
              <a:t>. </a:t>
            </a:r>
            <a:endParaRPr lang="es-MX" b="1" i="1" dirty="0" smtClean="0">
              <a:solidFill>
                <a:schemeClr val="bg1"/>
              </a:solidFill>
            </a:endParaRPr>
          </a:p>
          <a:p>
            <a:pPr algn="just"/>
            <a:r>
              <a:rPr lang="es-MX" b="1" i="1" dirty="0" smtClean="0">
                <a:solidFill>
                  <a:srgbClr val="FF0000"/>
                </a:solidFill>
              </a:rPr>
              <a:t>¿</a:t>
            </a:r>
            <a:r>
              <a:rPr lang="es-MX" b="1" i="1" dirty="0">
                <a:solidFill>
                  <a:srgbClr val="FF0000"/>
                </a:solidFill>
              </a:rPr>
              <a:t>Qué tipo de proceso es?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Es </a:t>
            </a:r>
            <a:r>
              <a:rPr lang="es-MX" b="1" i="1" dirty="0">
                <a:solidFill>
                  <a:srgbClr val="002060"/>
                </a:solidFill>
              </a:rPr>
              <a:t>un proceso irreversible.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6413862" y="1950418"/>
            <a:ext cx="55255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b="1" i="1" dirty="0">
                <a:solidFill>
                  <a:srgbClr val="FF0000"/>
                </a:solidFill>
              </a:rPr>
              <a:t>¿Es posible que los sucesos acontecidos a las 6 en el reloj se puedan devolver a las 3? </a:t>
            </a:r>
            <a:endParaRPr lang="es-MX" b="1" i="1" dirty="0" smtClean="0">
              <a:solidFill>
                <a:srgbClr val="FF0000"/>
              </a:solidFill>
            </a:endParaRPr>
          </a:p>
          <a:p>
            <a:pPr algn="just"/>
            <a:r>
              <a:rPr lang="es-MX" b="1" i="1" dirty="0" smtClean="0">
                <a:solidFill>
                  <a:srgbClr val="002060"/>
                </a:solidFill>
              </a:rPr>
              <a:t>No </a:t>
            </a:r>
            <a:r>
              <a:rPr lang="es-MX" b="1" i="1" dirty="0">
                <a:solidFill>
                  <a:srgbClr val="002060"/>
                </a:solidFill>
              </a:rPr>
              <a:t>es posible ya que el tiempo tiene una dirección. Lo mismo sucede con los acontecimientos. Estos son en un momento determinado y no se pueden devolver, es imposible, ya que va en contra de la naturaleza.</a:t>
            </a:r>
          </a:p>
        </p:txBody>
      </p:sp>
    </p:spTree>
    <p:extLst>
      <p:ext uri="{BB962C8B-B14F-4D97-AF65-F5344CB8AC3E}">
        <p14:creationId xmlns:p14="http://schemas.microsoft.com/office/powerpoint/2010/main" val="3446841386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332</Words>
  <Application>Microsoft Office PowerPoint</Application>
  <PresentationFormat>Panorámica</PresentationFormat>
  <Paragraphs>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Espiral</vt:lpstr>
      <vt:lpstr>MOTIVACION</vt:lpstr>
      <vt:lpstr>SEGUNDA LEY DE LA TERMODINAMICA</vt:lpstr>
      <vt:lpstr>SEGUNDA LEY DE LA TERMODINAMICA</vt:lpstr>
      <vt:lpstr>SEGUNDA LEY DE LA TERMODINAMICA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MOTIVACION</dc:title>
  <dc:creator>MELBA OSPINA</dc:creator>
  <cp:lastModifiedBy>MELBA OSPINA</cp:lastModifiedBy>
  <cp:revision>5</cp:revision>
  <dcterms:created xsi:type="dcterms:W3CDTF">2020-04-30T03:30:25Z</dcterms:created>
  <dcterms:modified xsi:type="dcterms:W3CDTF">2020-04-30T22:43:06Z</dcterms:modified>
</cp:coreProperties>
</file>