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0.wmf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444" y="653358"/>
            <a:ext cx="8791779" cy="1080938"/>
          </a:xfrm>
        </p:spPr>
        <p:txBody>
          <a:bodyPr/>
          <a:lstStyle/>
          <a:p>
            <a:r>
              <a:rPr lang="es-MX" smtClean="0">
                <a:solidFill>
                  <a:srgbClr val="00B0F0"/>
                </a:solidFill>
              </a:rPr>
              <a:t>SEGUNDA LEY DE LA TERMODINAMICA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222069" y="2129246"/>
            <a:ext cx="97187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i="1" dirty="0" smtClean="0">
                <a:solidFill>
                  <a:srgbClr val="00B050"/>
                </a:solidFill>
                <a:latin typeface="open sans"/>
              </a:rPr>
              <a:t>PROBLEMA 1.-</a:t>
            </a:r>
            <a:r>
              <a:rPr lang="es-MX" b="1" i="1" dirty="0">
                <a:solidFill>
                  <a:srgbClr val="00B050"/>
                </a:solidFill>
                <a:latin typeface="open sans"/>
              </a:rPr>
              <a:t> </a:t>
            </a:r>
            <a:r>
              <a:rPr lang="es-MX" b="1" i="1" dirty="0">
                <a:solidFill>
                  <a:srgbClr val="000000"/>
                </a:solidFill>
                <a:latin typeface="open sans"/>
              </a:rPr>
              <a:t>Cuál es la eficiencia de una máquina térmica a la cual se le suministrarán 8 000 calorías para obtener 25 200 </a:t>
            </a:r>
            <a:r>
              <a:rPr lang="es-MX" b="1" i="1" dirty="0" err="1">
                <a:solidFill>
                  <a:srgbClr val="000000"/>
                </a:solidFill>
                <a:latin typeface="open sans"/>
              </a:rPr>
              <a:t>Joules</a:t>
            </a:r>
            <a:r>
              <a:rPr lang="es-MX" b="1" i="1" dirty="0">
                <a:solidFill>
                  <a:srgbClr val="000000"/>
                </a:solidFill>
                <a:latin typeface="open sans"/>
              </a:rPr>
              <a:t> de calor de salida?</a:t>
            </a:r>
            <a:endParaRPr lang="es-MX" b="1" i="1" dirty="0"/>
          </a:p>
        </p:txBody>
      </p:sp>
      <p:pic>
        <p:nvPicPr>
          <p:cNvPr id="5123" name="Picture 3" descr="\displaystyle \eta =1-\frac{{{Q}_{2}}}{{{Q}_{1}}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736" y="3953470"/>
            <a:ext cx="1429430" cy="599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\displaystyle \eta =1-\frac{{{Q}_{2}}}{{{Q}_{1}}}=1-\frac{25200J}{33600J}=1-0.7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4610928"/>
            <a:ext cx="3170600" cy="731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\displaystyle \eta =1-0.75=0.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444" y="5368344"/>
            <a:ext cx="2025219" cy="388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301625" y="2830967"/>
            <a:ext cx="111034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B050"/>
                </a:solidFill>
              </a:rPr>
              <a:t>SOLUCION: </a:t>
            </a:r>
            <a:r>
              <a:rPr lang="es-MX" b="1" i="1" dirty="0" smtClean="0">
                <a:solidFill>
                  <a:schemeClr val="bg1"/>
                </a:solidFill>
              </a:rPr>
              <a:t>Primero debemos convertir las calorías en </a:t>
            </a:r>
            <a:r>
              <a:rPr lang="es-MX" b="1" i="1" dirty="0" err="1" smtClean="0">
                <a:solidFill>
                  <a:schemeClr val="bg1"/>
                </a:solidFill>
              </a:rPr>
              <a:t>joules</a:t>
            </a:r>
            <a:endParaRPr lang="es-MX" b="1" i="1" dirty="0" smtClean="0">
              <a:solidFill>
                <a:schemeClr val="bg1"/>
              </a:solidFill>
            </a:endParaRPr>
          </a:p>
          <a:p>
            <a:r>
              <a:rPr lang="es-MX" b="1" i="1" dirty="0" smtClean="0">
                <a:solidFill>
                  <a:schemeClr val="bg1"/>
                </a:solidFill>
              </a:rPr>
              <a:t>Q1 = 8000cal (4,2 J/1cal) = 33600J</a:t>
            </a:r>
          </a:p>
          <a:p>
            <a:r>
              <a:rPr lang="es-MX" b="1" i="1" dirty="0" smtClean="0">
                <a:solidFill>
                  <a:schemeClr val="bg1"/>
                </a:solidFill>
              </a:rPr>
              <a:t>Entonces </a:t>
            </a:r>
            <a:r>
              <a:rPr lang="es-MX" b="1" i="1" dirty="0">
                <a:solidFill>
                  <a:schemeClr val="bg1"/>
                </a:solidFill>
              </a:rPr>
              <a:t>los datos son: </a:t>
            </a:r>
            <a:r>
              <a:rPr lang="es-MX" b="1" i="1" dirty="0" smtClean="0">
                <a:solidFill>
                  <a:schemeClr val="bg1"/>
                </a:solidFill>
              </a:rPr>
              <a:t>   n </a:t>
            </a:r>
            <a:r>
              <a:rPr lang="es-MX" b="1" i="1" dirty="0">
                <a:solidFill>
                  <a:schemeClr val="bg1"/>
                </a:solidFill>
              </a:rPr>
              <a:t>= ?    Q1 </a:t>
            </a:r>
            <a:r>
              <a:rPr lang="es-MX" b="1" i="1" dirty="0" smtClean="0">
                <a:solidFill>
                  <a:schemeClr val="bg1"/>
                </a:solidFill>
              </a:rPr>
              <a:t>(calor obtenido o absorbido) = </a:t>
            </a:r>
            <a:r>
              <a:rPr lang="es-MX" b="1" i="1" dirty="0">
                <a:solidFill>
                  <a:schemeClr val="bg1"/>
                </a:solidFill>
              </a:rPr>
              <a:t>33.600J ;     </a:t>
            </a:r>
            <a:endParaRPr lang="es-MX" b="1" i="1" dirty="0" smtClean="0">
              <a:solidFill>
                <a:schemeClr val="bg1"/>
              </a:solidFill>
            </a:endParaRP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                              Q2 </a:t>
            </a:r>
            <a:r>
              <a:rPr lang="es-MX" b="1" i="1" dirty="0">
                <a:solidFill>
                  <a:schemeClr val="bg1"/>
                </a:solidFill>
              </a:rPr>
              <a:t>(calor </a:t>
            </a:r>
            <a:r>
              <a:rPr lang="es-MX" b="1" i="1" dirty="0" smtClean="0">
                <a:solidFill>
                  <a:schemeClr val="bg1"/>
                </a:solidFill>
              </a:rPr>
              <a:t>cedido o suministrado) = 25.200J</a:t>
            </a:r>
          </a:p>
          <a:p>
            <a:r>
              <a:rPr lang="es-MX" b="1" i="1" dirty="0" err="1" smtClean="0">
                <a:solidFill>
                  <a:schemeClr val="bg1"/>
                </a:solidFill>
              </a:rPr>
              <a:t>Sustituímos</a:t>
            </a:r>
            <a:r>
              <a:rPr lang="es-MX" b="1" i="1" dirty="0" smtClean="0">
                <a:solidFill>
                  <a:schemeClr val="bg1"/>
                </a:solidFill>
              </a:rPr>
              <a:t> los datos en la fórmula </a:t>
            </a:r>
            <a:endParaRPr lang="es-MX" b="1" i="1" dirty="0">
              <a:solidFill>
                <a:schemeClr val="bg1"/>
              </a:solidFill>
            </a:endParaRPr>
          </a:p>
          <a:p>
            <a:endParaRPr lang="es-MX" b="1" i="1" dirty="0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00063" y="5342709"/>
            <a:ext cx="2595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FF0000"/>
                </a:solidFill>
              </a:rPr>
              <a:t>Donde:</a:t>
            </a:r>
            <a:endParaRPr lang="es-MX" b="1" i="1" dirty="0">
              <a:solidFill>
                <a:srgbClr val="FF0000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500063" y="5889824"/>
            <a:ext cx="9756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chemeClr val="bg1"/>
                </a:solidFill>
              </a:rPr>
              <a:t>Lo que sería; La eficiencia de la máquina equivalente a un 25%</a:t>
            </a:r>
            <a:endParaRPr lang="es-MX" b="1" i="1" dirty="0">
              <a:solidFill>
                <a:schemeClr val="bg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3997233" y="5368344"/>
            <a:ext cx="8194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chemeClr val="bg1"/>
                </a:solidFill>
              </a:rPr>
              <a:t>0,25 lo multiplicamos por 100, para obtener el porcentaje de la máquina</a:t>
            </a:r>
            <a:endParaRPr lang="es-MX" b="1" i="1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01625" y="38452"/>
            <a:ext cx="10681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i="1" dirty="0" smtClean="0">
                <a:solidFill>
                  <a:srgbClr val="00B050"/>
                </a:solidFill>
              </a:rPr>
              <a:t>PROBEMAS DE APLICACIÓN A LA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19096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00B0F0"/>
                </a:solidFill>
              </a:rPr>
              <a:t>SEGUNDA LEY DE LA TERMODINAMICA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18011" y="2180805"/>
            <a:ext cx="1085523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B050"/>
                </a:solidFill>
              </a:rPr>
              <a:t>PROBLEMA 2: </a:t>
            </a:r>
            <a:r>
              <a:rPr lang="es-MX" b="1" i="1" dirty="0" smtClean="0">
                <a:solidFill>
                  <a:schemeClr val="bg1"/>
                </a:solidFill>
              </a:rPr>
              <a:t>La eficiencia de una máquina es del 24% y realiza un trabajo de 480 cal </a:t>
            </a:r>
          </a:p>
          <a:p>
            <a:r>
              <a:rPr lang="es-MX" b="1" i="1" dirty="0">
                <a:solidFill>
                  <a:srgbClr val="FF0000"/>
                </a:solidFill>
              </a:rPr>
              <a:t> </a:t>
            </a:r>
            <a:r>
              <a:rPr lang="es-MX" b="1" i="1" dirty="0" smtClean="0">
                <a:solidFill>
                  <a:srgbClr val="FF0000"/>
                </a:solidFill>
              </a:rPr>
              <a:t>                   </a:t>
            </a:r>
            <a:r>
              <a:rPr lang="es-MX" b="1" i="1" dirty="0" smtClean="0">
                <a:solidFill>
                  <a:srgbClr val="00B050"/>
                </a:solidFill>
              </a:rPr>
              <a:t> a) </a:t>
            </a:r>
            <a:r>
              <a:rPr lang="es-MX" b="1" i="1" dirty="0" smtClean="0">
                <a:solidFill>
                  <a:schemeClr val="bg1"/>
                </a:solidFill>
              </a:rPr>
              <a:t>¿Cuánto calor absorbe en cada ciclo?</a:t>
            </a:r>
          </a:p>
          <a:p>
            <a:r>
              <a:rPr lang="es-MX" b="1" i="1" dirty="0">
                <a:solidFill>
                  <a:srgbClr val="00B050"/>
                </a:solidFill>
              </a:rPr>
              <a:t> </a:t>
            </a:r>
            <a:r>
              <a:rPr lang="es-MX" b="1" i="1" dirty="0" smtClean="0">
                <a:solidFill>
                  <a:srgbClr val="00B050"/>
                </a:solidFill>
              </a:rPr>
              <a:t>                    b)  </a:t>
            </a:r>
            <a:r>
              <a:rPr lang="es-MX" b="1" i="1" dirty="0" smtClean="0">
                <a:solidFill>
                  <a:schemeClr val="bg1"/>
                </a:solidFill>
              </a:rPr>
              <a:t>¿Cuánto calor cede?</a:t>
            </a:r>
          </a:p>
          <a:p>
            <a:r>
              <a:rPr lang="es-MX" b="1" i="1" dirty="0" smtClean="0">
                <a:solidFill>
                  <a:srgbClr val="00B050"/>
                </a:solidFill>
              </a:rPr>
              <a:t>Solución: </a:t>
            </a:r>
            <a:r>
              <a:rPr lang="es-MX" b="1" i="1" dirty="0" smtClean="0">
                <a:solidFill>
                  <a:schemeClr val="bg1"/>
                </a:solidFill>
              </a:rPr>
              <a:t>Los datos del problema son: W (Trabajo) = 480 cal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                                        n (Eficiencia de la máquina) = 24%  </a:t>
            </a:r>
            <a:r>
              <a:rPr lang="es-MX" b="1" i="1" dirty="0" err="1" smtClean="0">
                <a:solidFill>
                  <a:schemeClr val="bg1"/>
                </a:solidFill>
              </a:rPr>
              <a:t>osea</a:t>
            </a:r>
            <a:r>
              <a:rPr lang="es-MX" b="1" i="1" dirty="0" smtClean="0">
                <a:solidFill>
                  <a:schemeClr val="bg1"/>
                </a:solidFill>
              </a:rPr>
              <a:t> 0,24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                                        </a:t>
            </a:r>
            <a:r>
              <a:rPr lang="es-MX" b="1" i="1" dirty="0" smtClean="0">
                <a:solidFill>
                  <a:srgbClr val="00B050"/>
                </a:solidFill>
              </a:rPr>
              <a:t>a) </a:t>
            </a:r>
            <a:r>
              <a:rPr lang="es-MX" b="1" i="1" dirty="0" smtClean="0">
                <a:solidFill>
                  <a:schemeClr val="bg1"/>
                </a:solidFill>
              </a:rPr>
              <a:t>Q1 ?  Calor absorbido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                                       </a:t>
            </a:r>
            <a:r>
              <a:rPr lang="es-MX" b="1" i="1" dirty="0" smtClean="0">
                <a:solidFill>
                  <a:srgbClr val="00B050"/>
                </a:solidFill>
              </a:rPr>
              <a:t> b) </a:t>
            </a:r>
            <a:r>
              <a:rPr lang="es-MX" b="1" i="1" dirty="0" smtClean="0">
                <a:solidFill>
                  <a:schemeClr val="bg1"/>
                </a:solidFill>
              </a:rPr>
              <a:t>Q2 ?  Calor cedido </a:t>
            </a:r>
          </a:p>
          <a:p>
            <a:r>
              <a:rPr lang="es-MX" b="1" i="1" dirty="0" smtClean="0">
                <a:solidFill>
                  <a:srgbClr val="00B050"/>
                </a:solidFill>
              </a:rPr>
              <a:t>a) </a:t>
            </a:r>
            <a:r>
              <a:rPr lang="es-MX" b="1" i="1" dirty="0" smtClean="0">
                <a:solidFill>
                  <a:schemeClr val="bg1"/>
                </a:solidFill>
              </a:rPr>
              <a:t>La fórmula  es                    despejamos a Q1 que es el calor absorbido</a:t>
            </a:r>
          </a:p>
          <a:p>
            <a:r>
              <a:rPr lang="es-MX" b="1" i="1" dirty="0" smtClean="0">
                <a:solidFill>
                  <a:schemeClr val="bg1"/>
                </a:solidFill>
              </a:rPr>
              <a:t>La cual quedaría:                          </a:t>
            </a:r>
          </a:p>
          <a:p>
            <a:endParaRPr lang="es-MX" b="1" i="1" dirty="0" smtClean="0">
              <a:solidFill>
                <a:schemeClr val="bg1"/>
              </a:solidFill>
            </a:endParaRPr>
          </a:p>
          <a:p>
            <a:r>
              <a:rPr lang="es-MX" b="1" i="1" dirty="0" smtClean="0">
                <a:solidFill>
                  <a:schemeClr val="bg1"/>
                </a:solidFill>
              </a:rPr>
              <a:t>                                        Es decir el calor absorbido es de 2.000 calorías</a:t>
            </a:r>
          </a:p>
          <a:p>
            <a:endParaRPr lang="es-MX" b="1" i="1" dirty="0">
              <a:solidFill>
                <a:schemeClr val="bg1"/>
              </a:solidFill>
            </a:endParaRPr>
          </a:p>
          <a:p>
            <a:pPr marL="342900" indent="-342900">
              <a:buAutoNum type="alphaLcParenR" startAt="2"/>
            </a:pPr>
            <a:r>
              <a:rPr lang="es-MX" b="1" i="1" dirty="0" smtClean="0">
                <a:solidFill>
                  <a:schemeClr val="bg1"/>
                </a:solidFill>
              </a:rPr>
              <a:t>La fórmula es: W = Q1 – Q2 ;       Despejamos a Q2, es decir calor cedido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Entonces Q2 = Q1 – W 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Q2 = 2000cal – 480 cal 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Q2 = 1520 cal    Es decir el calor cedido es 1.520 calorías </a:t>
            </a:r>
          </a:p>
          <a:p>
            <a:pPr marL="342900" indent="-342900">
              <a:buAutoNum type="alphaLcParenR" startAt="2"/>
            </a:pPr>
            <a:endParaRPr lang="es-MX" b="1" i="1" dirty="0" smtClean="0">
              <a:solidFill>
                <a:schemeClr val="bg1"/>
              </a:solidFill>
            </a:endParaRPr>
          </a:p>
          <a:p>
            <a:pPr marL="342900" indent="-342900">
              <a:buAutoNum type="alphaLcParenR" startAt="2"/>
            </a:pPr>
            <a:endParaRPr lang="es-MX" b="1" i="1" dirty="0" smtClean="0">
              <a:solidFill>
                <a:schemeClr val="bg1"/>
              </a:solidFill>
            </a:endParaRPr>
          </a:p>
          <a:p>
            <a:endParaRPr lang="es-MX" b="1" i="1" dirty="0" smtClean="0">
              <a:solidFill>
                <a:schemeClr val="bg1"/>
              </a:solidFill>
            </a:endParaRP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       </a:t>
            </a:r>
            <a:endParaRPr lang="es-MX" b="1" i="1" dirty="0">
              <a:solidFill>
                <a:schemeClr val="bg1"/>
              </a:solidFill>
            </a:endParaRPr>
          </a:p>
          <a:p>
            <a:endParaRPr lang="es-MX" b="1" i="1" dirty="0" smtClean="0">
              <a:solidFill>
                <a:schemeClr val="bg1"/>
              </a:solidFill>
            </a:endParaRPr>
          </a:p>
          <a:p>
            <a:endParaRPr lang="es-MX" b="1" i="1" dirty="0">
              <a:solidFill>
                <a:schemeClr val="bg1"/>
              </a:solidFill>
            </a:endParaRPr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/>
          </p:nvPr>
        </p:nvGraphicFramePr>
        <p:xfrm>
          <a:off x="2672804" y="4364650"/>
          <a:ext cx="1107441" cy="51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cuación" r:id="rId3" imgW="507960" imgH="393480" progId="Equation.3">
                  <p:embed/>
                </p:oleObj>
              </mc:Choice>
              <mc:Fallback>
                <p:oleObj name="Ecuación" r:id="rId3" imgW="507960" imgH="393480" progId="Equation.3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72804" y="4364650"/>
                        <a:ext cx="1107441" cy="511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/>
          </p:nvPr>
        </p:nvGraphicFramePr>
        <p:xfrm>
          <a:off x="680319" y="4875787"/>
          <a:ext cx="2546205" cy="57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cuación" r:id="rId5" imgW="1447560" imgH="419040" progId="Equation.3">
                  <p:embed/>
                </p:oleObj>
              </mc:Choice>
              <mc:Fallback>
                <p:oleObj name="Ecuación" r:id="rId5" imgW="1447560" imgH="419040" progId="Equation.3">
                  <p:embed/>
                  <p:pic>
                    <p:nvPicPr>
                      <p:cNvPr id="7" name="Objeto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0319" y="4875787"/>
                        <a:ext cx="2546205" cy="57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o 7"/>
          <p:cNvGraphicFramePr>
            <a:graphicFrameLocks noChangeAspect="1"/>
          </p:cNvGraphicFramePr>
          <p:nvPr>
            <p:extLst/>
          </p:nvPr>
        </p:nvGraphicFramePr>
        <p:xfrm>
          <a:off x="2481943" y="4097348"/>
          <a:ext cx="84908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cuación" r:id="rId7" imgW="457200" imgH="431640" progId="Equation.3">
                  <p:embed/>
                </p:oleObj>
              </mc:Choice>
              <mc:Fallback>
                <p:oleObj name="Ecuación" r:id="rId7" imgW="457200" imgH="431640" progId="Equation.3">
                  <p:embed/>
                  <p:pic>
                    <p:nvPicPr>
                      <p:cNvPr id="8" name="Objeto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81943" y="4097348"/>
                        <a:ext cx="849085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90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00B0F0"/>
                </a:solidFill>
              </a:rPr>
              <a:t>SEGUNDA LEY DE LA TERMODINAMICA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3668" y="2204930"/>
            <a:ext cx="10788869" cy="40391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2300" b="1" i="1" dirty="0" smtClean="0">
                <a:solidFill>
                  <a:srgbClr val="00B050"/>
                </a:solidFill>
              </a:rPr>
              <a:t>PROBLEMA 3: </a:t>
            </a:r>
            <a:r>
              <a:rPr lang="es-MX" sz="2000" b="1" i="1" dirty="0" smtClean="0">
                <a:solidFill>
                  <a:schemeClr val="bg1"/>
                </a:solidFill>
              </a:rPr>
              <a:t>Calcular la eficiencia de una máquina térmica a la cual se le suministra                     calorías, realizando un trabajo de                     julios </a:t>
            </a:r>
          </a:p>
          <a:p>
            <a:pPr marL="0" lvl="0" indent="0">
              <a:buNone/>
            </a:pPr>
            <a:r>
              <a:rPr lang="es-MX" sz="2300" b="1" i="1" dirty="0" smtClean="0">
                <a:solidFill>
                  <a:srgbClr val="00B050"/>
                </a:solidFill>
              </a:rPr>
              <a:t>Solución: </a:t>
            </a:r>
            <a:r>
              <a:rPr lang="es-MX" sz="2000" b="1" i="1" dirty="0">
                <a:solidFill>
                  <a:schemeClr val="bg1"/>
                </a:solidFill>
              </a:rPr>
              <a:t>Los datos del problema son</a:t>
            </a:r>
            <a:r>
              <a:rPr lang="es-MX" sz="2300" b="1" i="1" dirty="0" smtClean="0">
                <a:solidFill>
                  <a:schemeClr val="bg1"/>
                </a:solidFill>
              </a:rPr>
              <a:t>:                                    </a:t>
            </a:r>
            <a:r>
              <a:rPr lang="es-MX" altLang="es-MX" sz="2300" b="1" i="1" dirty="0">
                <a:solidFill>
                  <a:srgbClr val="000000"/>
                </a:solidFill>
                <a:latin typeface="open sans"/>
              </a:rPr>
              <a:t>(Calor suministrado a la máquina)</a:t>
            </a:r>
            <a:endParaRPr lang="es-MX" altLang="es-MX" sz="2300" b="1" i="1" dirty="0"/>
          </a:p>
          <a:p>
            <a:pPr marL="0" lvl="0" indent="0">
              <a:buNone/>
            </a:pPr>
            <a:r>
              <a:rPr lang="es-MX" sz="2300" b="1" i="1" dirty="0" smtClean="0">
                <a:solidFill>
                  <a:srgbClr val="FF0000"/>
                </a:solidFill>
              </a:rPr>
              <a:t>                                                                              </a:t>
            </a:r>
            <a:r>
              <a:rPr lang="es-MX" altLang="es-MX" sz="2300" dirty="0">
                <a:solidFill>
                  <a:srgbClr val="000000"/>
                </a:solidFill>
                <a:latin typeface="open sans"/>
              </a:rPr>
              <a:t> </a:t>
            </a:r>
            <a:r>
              <a:rPr lang="es-MX" altLang="es-MX" sz="2300" dirty="0" smtClean="0">
                <a:solidFill>
                  <a:srgbClr val="000000"/>
                </a:solidFill>
                <a:latin typeface="open sans"/>
              </a:rPr>
              <a:t> </a:t>
            </a:r>
          </a:p>
          <a:p>
            <a:pPr marL="0" lvl="0" indent="0">
              <a:buNone/>
            </a:pPr>
            <a:r>
              <a:rPr lang="es-MX" altLang="es-MX" sz="2300" b="1" i="1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s-MX" altLang="es-MX" sz="2300" b="1" i="1" dirty="0" smtClean="0">
                <a:solidFill>
                  <a:srgbClr val="000000"/>
                </a:solidFill>
                <a:latin typeface="open sans"/>
              </a:rPr>
              <a:t>                                                                                                     (</a:t>
            </a:r>
            <a:r>
              <a:rPr lang="es-MX" altLang="es-MX" sz="2300" b="1" i="1" dirty="0">
                <a:solidFill>
                  <a:srgbClr val="000000"/>
                </a:solidFill>
                <a:latin typeface="open sans"/>
              </a:rPr>
              <a:t>Trabajo realizado por la máquina</a:t>
            </a:r>
            <a:r>
              <a:rPr lang="es-MX" altLang="es-MX" sz="2300" b="1" i="1" dirty="0" smtClean="0">
                <a:solidFill>
                  <a:srgbClr val="000000"/>
                </a:solidFill>
                <a:latin typeface="open sans"/>
              </a:rPr>
              <a:t>)</a:t>
            </a:r>
          </a:p>
          <a:p>
            <a:pPr marL="0" lvl="0" indent="0">
              <a:buNone/>
            </a:pPr>
            <a:r>
              <a:rPr lang="es-MX" altLang="es-MX" sz="1600" b="1" i="1" dirty="0" smtClean="0">
                <a:solidFill>
                  <a:srgbClr val="000000"/>
                </a:solidFill>
                <a:latin typeface="open sans"/>
              </a:rPr>
              <a:t> </a:t>
            </a:r>
          </a:p>
          <a:p>
            <a:pPr marL="0" lvl="0" indent="0">
              <a:buNone/>
            </a:pPr>
            <a:r>
              <a:rPr lang="es-MX" altLang="es-MX" sz="2300" b="1" i="1" dirty="0" smtClean="0">
                <a:solidFill>
                  <a:srgbClr val="000000"/>
                </a:solidFill>
                <a:latin typeface="open sans"/>
              </a:rPr>
              <a:t>Convertimos las calorías a Julios </a:t>
            </a:r>
            <a:endParaRPr lang="es-MX" altLang="es-MX" sz="2300" b="1" i="1" dirty="0">
              <a:solidFill>
                <a:srgbClr val="000000"/>
              </a:solidFill>
              <a:latin typeface="open sans"/>
            </a:endParaRPr>
          </a:p>
          <a:p>
            <a:pPr marL="0" indent="0">
              <a:buNone/>
            </a:pPr>
            <a:endParaRPr lang="es-MX" sz="2000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MX" sz="2000" b="1" i="1" dirty="0" smtClean="0">
                <a:solidFill>
                  <a:schemeClr val="bg1"/>
                </a:solidFill>
              </a:rPr>
              <a:t>Reemplazamos los datos en la fórmula                 ; </a:t>
            </a:r>
          </a:p>
          <a:p>
            <a:pPr marL="0" indent="0">
              <a:buNone/>
            </a:pPr>
            <a:endParaRPr lang="es-MX" sz="1800" b="1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MX" sz="2300" b="1" i="1" dirty="0" smtClean="0">
                <a:solidFill>
                  <a:schemeClr val="bg1"/>
                </a:solidFill>
              </a:rPr>
              <a:t>0,034 </a:t>
            </a:r>
            <a:r>
              <a:rPr lang="es-MX" sz="2300" b="1" i="1" dirty="0">
                <a:solidFill>
                  <a:schemeClr val="bg1"/>
                </a:solidFill>
              </a:rPr>
              <a:t>lo multiplicamos por 100, para obtener el porcentaje de la </a:t>
            </a:r>
            <a:r>
              <a:rPr lang="es-MX" sz="2300" b="1" i="1" dirty="0" smtClean="0">
                <a:solidFill>
                  <a:schemeClr val="bg1"/>
                </a:solidFill>
              </a:rPr>
              <a:t>máquina</a:t>
            </a:r>
          </a:p>
          <a:p>
            <a:pPr marL="0" indent="0">
              <a:buNone/>
            </a:pPr>
            <a:r>
              <a:rPr lang="es-MX" sz="2300" b="1" i="1" dirty="0">
                <a:solidFill>
                  <a:schemeClr val="bg1"/>
                </a:solidFill>
              </a:rPr>
              <a:t>Lo que sería; La eficiencia de la máquina equivalente a un </a:t>
            </a:r>
            <a:r>
              <a:rPr lang="es-MX" sz="2300" b="1" i="1" dirty="0" smtClean="0">
                <a:solidFill>
                  <a:schemeClr val="bg1"/>
                </a:solidFill>
              </a:rPr>
              <a:t>3,4%</a:t>
            </a:r>
            <a:endParaRPr lang="es-MX" sz="23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s-MX" sz="23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MX" sz="1800" b="1" i="1" dirty="0" smtClean="0">
                <a:solidFill>
                  <a:schemeClr val="bg1"/>
                </a:solidFill>
              </a:rPr>
              <a:t>  </a:t>
            </a:r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/>
          </p:nvPr>
        </p:nvGraphicFramePr>
        <p:xfrm>
          <a:off x="7958995" y="2120594"/>
          <a:ext cx="977175" cy="333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cuación" r:id="rId3" imgW="482400" imgH="228600" progId="Equation.3">
                  <p:embed/>
                </p:oleObj>
              </mc:Choice>
              <mc:Fallback>
                <p:oleObj name="Ecuación" r:id="rId3" imgW="482400" imgH="228600" progId="Equation.3">
                  <p:embed/>
                  <p:pic>
                    <p:nvPicPr>
                      <p:cNvPr id="5" name="Objeto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58995" y="2120594"/>
                        <a:ext cx="977175" cy="333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/>
          </p:nvPr>
        </p:nvGraphicFramePr>
        <p:xfrm>
          <a:off x="1683354" y="2371825"/>
          <a:ext cx="979714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cuación" r:id="rId5" imgW="495000" imgH="228600" progId="Equation.3">
                  <p:embed/>
                </p:oleObj>
              </mc:Choice>
              <mc:Fallback>
                <p:oleObj name="Ecuación" r:id="rId5" imgW="495000" imgH="228600" progId="Equation.3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3354" y="2371825"/>
                        <a:ext cx="979714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4" name="Picture 6" descr="\displaystyle {{Q}_{1}}=5.8x{{10}^{8}}c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161" y="2692029"/>
            <a:ext cx="1358538" cy="33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\displaystyle W=8.3x{{10}^{7}}J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162" y="3068060"/>
            <a:ext cx="1358537" cy="33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3" name="Picture 15" descr="\displaystyle {{Q}_{1}}=5.8x{{10}^{8}}cal\left( 4.2\frac{J}{cal} \right)=2.436x{{10}^{9}}J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210" y="3618842"/>
            <a:ext cx="3140240" cy="49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Objeto 11"/>
          <p:cNvGraphicFramePr>
            <a:graphicFrameLocks noChangeAspect="1"/>
          </p:cNvGraphicFramePr>
          <p:nvPr>
            <p:extLst/>
          </p:nvPr>
        </p:nvGraphicFramePr>
        <p:xfrm>
          <a:off x="4111345" y="4222930"/>
          <a:ext cx="84908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cuación" r:id="rId10" imgW="457200" imgH="431640" progId="Equation.3">
                  <p:embed/>
                </p:oleObj>
              </mc:Choice>
              <mc:Fallback>
                <p:oleObj name="Ecuación" r:id="rId10" imgW="457200" imgH="431640" progId="Equation.3">
                  <p:embed/>
                  <p:pic>
                    <p:nvPicPr>
                      <p:cNvPr id="12" name="Objeto 1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111345" y="4222930"/>
                        <a:ext cx="849085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85" name="Picture 17" descr="\displaystyle \eta =\frac{8.3x{{10}^{7}}J}{2.436x{{10}^{9}}J}=0.03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330" y="4160556"/>
            <a:ext cx="1972491" cy="46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4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00B0F0"/>
                </a:solidFill>
              </a:rPr>
              <a:t>SEGUNDA LEY DE LA TERMODINAMICA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680321" y="2111949"/>
            <a:ext cx="108803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B050"/>
                </a:solidFill>
              </a:rPr>
              <a:t>PROBLEMA 4</a:t>
            </a:r>
            <a:r>
              <a:rPr lang="es-MX" b="1" dirty="0" smtClean="0">
                <a:solidFill>
                  <a:srgbClr val="00B050"/>
                </a:solidFill>
              </a:rPr>
              <a:t>: </a:t>
            </a:r>
            <a:r>
              <a:rPr lang="es-MX" b="1" i="1" dirty="0" smtClean="0">
                <a:solidFill>
                  <a:schemeClr val="bg1"/>
                </a:solidFill>
              </a:rPr>
              <a:t>Una máquina de Carnot, cuyo foco caliente está a la temperatura de 127°C toma 100 cal a esta temperatura en cada ciclo y devuelve 40 cal al depósito de baja temperatura ¿Cuál es la temperatura del foco frío?</a:t>
            </a:r>
          </a:p>
          <a:p>
            <a:r>
              <a:rPr lang="es-MX" b="1" i="1" dirty="0" smtClean="0">
                <a:solidFill>
                  <a:srgbClr val="00B050"/>
                </a:solidFill>
              </a:rPr>
              <a:t>Solución: </a:t>
            </a:r>
            <a:r>
              <a:rPr lang="es-MX" b="1" i="1" dirty="0">
                <a:solidFill>
                  <a:schemeClr val="bg1"/>
                </a:solidFill>
              </a:rPr>
              <a:t>Los datos del problema son: </a:t>
            </a:r>
            <a:r>
              <a:rPr lang="es-MX" b="1" i="1" dirty="0" smtClean="0">
                <a:solidFill>
                  <a:schemeClr val="bg1"/>
                </a:solidFill>
              </a:rPr>
              <a:t>T1 = 127°C (Temperatura caliente)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                                       Q1 = 100 cal (Calor absorbido)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                                        Q2 = 40 cal (Calor cedido)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                                              T2 = ? (temperatura fría) </a:t>
            </a:r>
          </a:p>
          <a:p>
            <a:r>
              <a:rPr lang="es-MX" b="1" i="1" dirty="0" smtClean="0">
                <a:solidFill>
                  <a:schemeClr val="bg1"/>
                </a:solidFill>
              </a:rPr>
              <a:t>Aplicamos la fórmula:</a:t>
            </a:r>
          </a:p>
          <a:p>
            <a:endParaRPr lang="es-MX" b="1" i="1" dirty="0">
              <a:solidFill>
                <a:schemeClr val="bg1"/>
              </a:solidFill>
            </a:endParaRPr>
          </a:p>
          <a:p>
            <a:endParaRPr lang="es-MX" b="1" i="1" dirty="0" smtClean="0">
              <a:solidFill>
                <a:schemeClr val="bg1"/>
              </a:solidFill>
            </a:endParaRPr>
          </a:p>
          <a:p>
            <a:r>
              <a:rPr lang="es-MX" b="1" i="1" dirty="0" smtClean="0">
                <a:solidFill>
                  <a:schemeClr val="bg1"/>
                </a:solidFill>
              </a:rPr>
              <a:t>Despejamos T2;                        entonces reemplazando,</a:t>
            </a:r>
          </a:p>
          <a:p>
            <a:endParaRPr lang="es-MX" b="1" i="1" dirty="0">
              <a:solidFill>
                <a:schemeClr val="bg1"/>
              </a:solidFill>
            </a:endParaRPr>
          </a:p>
          <a:p>
            <a:r>
              <a:rPr lang="es-MX" b="1" i="1" dirty="0" err="1" smtClean="0">
                <a:solidFill>
                  <a:schemeClr val="bg1"/>
                </a:solidFill>
              </a:rPr>
              <a:t>Osea</a:t>
            </a:r>
            <a:r>
              <a:rPr lang="es-MX" b="1" i="1" dirty="0" smtClean="0">
                <a:solidFill>
                  <a:schemeClr val="bg1"/>
                </a:solidFill>
              </a:rPr>
              <a:t> T2 = 160 </a:t>
            </a:r>
            <a:r>
              <a:rPr lang="es-MX" b="1" i="1" dirty="0" err="1" smtClean="0">
                <a:solidFill>
                  <a:schemeClr val="bg1"/>
                </a:solidFill>
              </a:rPr>
              <a:t>°K</a:t>
            </a:r>
            <a:r>
              <a:rPr lang="es-MX" b="1" i="1" dirty="0" smtClean="0">
                <a:solidFill>
                  <a:schemeClr val="bg1"/>
                </a:solidFill>
              </a:rPr>
              <a:t>   </a:t>
            </a:r>
          </a:p>
          <a:p>
            <a:endParaRPr lang="es-MX" b="1" i="1" dirty="0" smtClean="0">
              <a:solidFill>
                <a:schemeClr val="bg1"/>
              </a:solidFill>
            </a:endParaRPr>
          </a:p>
          <a:p>
            <a:endParaRPr lang="es-MX" b="1" i="1" dirty="0" smtClean="0">
              <a:solidFill>
                <a:schemeClr val="bg1"/>
              </a:solidFill>
            </a:endParaRPr>
          </a:p>
          <a:p>
            <a:endParaRPr lang="es-MX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Objeto 4"/>
          <p:cNvGraphicFramePr>
            <a:graphicFrameLocks noChangeAspect="1"/>
          </p:cNvGraphicFramePr>
          <p:nvPr>
            <p:extLst/>
          </p:nvPr>
        </p:nvGraphicFramePr>
        <p:xfrm>
          <a:off x="3419383" y="4374107"/>
          <a:ext cx="1257119" cy="707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cuación" r:id="rId3" imgW="545760" imgH="431640" progId="Equation.3">
                  <p:embed/>
                </p:oleObj>
              </mc:Choice>
              <mc:Fallback>
                <p:oleObj name="Ecuación" r:id="rId3" imgW="545760" imgH="431640" progId="Equation.3">
                  <p:embed/>
                  <p:pic>
                    <p:nvPicPr>
                      <p:cNvPr id="5" name="Objeto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9383" y="4374107"/>
                        <a:ext cx="1257119" cy="7073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o 5"/>
          <p:cNvGraphicFramePr>
            <a:graphicFrameLocks noChangeAspect="1"/>
          </p:cNvGraphicFramePr>
          <p:nvPr>
            <p:extLst/>
          </p:nvPr>
        </p:nvGraphicFramePr>
        <p:xfrm>
          <a:off x="2797082" y="5086498"/>
          <a:ext cx="1069523" cy="577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Ecuación" r:id="rId5" imgW="622080" imgH="431640" progId="Equation.3">
                  <p:embed/>
                </p:oleObj>
              </mc:Choice>
              <mc:Fallback>
                <p:oleObj name="Ecuación" r:id="rId5" imgW="622080" imgH="431640" progId="Equation.3">
                  <p:embed/>
                  <p:pic>
                    <p:nvPicPr>
                      <p:cNvPr id="6" name="Objeto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97082" y="5086498"/>
                        <a:ext cx="1069523" cy="577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/>
          </p:nvPr>
        </p:nvGraphicFramePr>
        <p:xfrm>
          <a:off x="6875416" y="4702629"/>
          <a:ext cx="3614057" cy="961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9" name="Ecuación" r:id="rId7" imgW="1676160" imgH="393480" progId="Equation.3">
                  <p:embed/>
                </p:oleObj>
              </mc:Choice>
              <mc:Fallback>
                <p:oleObj name="Ecuación" r:id="rId7" imgW="1676160" imgH="393480" progId="Equation.3">
                  <p:embed/>
                  <p:pic>
                    <p:nvPicPr>
                      <p:cNvPr id="7" name="Objeto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75416" y="4702629"/>
                        <a:ext cx="3614057" cy="961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897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00B0F0"/>
                </a:solidFill>
              </a:rPr>
              <a:t>SEGUNDA LEY DE LA TERMODINAMICA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380526" y="2031456"/>
            <a:ext cx="99136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i="1" dirty="0" smtClean="0">
                <a:solidFill>
                  <a:srgbClr val="00B050"/>
                </a:solidFill>
              </a:rPr>
              <a:t>PROBLEMA 5: </a:t>
            </a:r>
            <a:r>
              <a:rPr lang="es-MX" b="1" i="1" dirty="0" smtClean="0">
                <a:solidFill>
                  <a:schemeClr val="bg1"/>
                </a:solidFill>
              </a:rPr>
              <a:t>Una </a:t>
            </a:r>
            <a:r>
              <a:rPr lang="es-MX" b="1" i="1" dirty="0">
                <a:solidFill>
                  <a:schemeClr val="bg1"/>
                </a:solidFill>
              </a:rPr>
              <a:t>máquina térmica teórica opera entre dos fuentes termales, ejecutando el ciclo de Carnot. La fuente fría se encuentra a 127 °C y la fuente caliente, a 427 ° C. ¿Cuál es el rendimiento porcentual de esa máquina? </a:t>
            </a:r>
            <a:r>
              <a:rPr lang="es-MX" dirty="0"/>
              <a:t> </a:t>
            </a:r>
            <a:r>
              <a:rPr lang="es-MX" b="1" i="1" dirty="0" smtClean="0">
                <a:solidFill>
                  <a:schemeClr val="bg1"/>
                </a:solidFill>
              </a:rPr>
              <a:t> </a:t>
            </a:r>
          </a:p>
          <a:p>
            <a:endParaRPr lang="es-MX" b="1" i="1" dirty="0">
              <a:solidFill>
                <a:schemeClr val="bg1"/>
              </a:solidFill>
            </a:endParaRPr>
          </a:p>
          <a:p>
            <a:r>
              <a:rPr lang="es-MX" b="1" i="1" dirty="0" smtClean="0">
                <a:solidFill>
                  <a:srgbClr val="00B050"/>
                </a:solidFill>
              </a:rPr>
              <a:t>Solución: </a:t>
            </a:r>
            <a:r>
              <a:rPr lang="es-MX" b="1" i="1" dirty="0" smtClean="0">
                <a:solidFill>
                  <a:schemeClr val="bg1"/>
                </a:solidFill>
              </a:rPr>
              <a:t>Primero convertimos las temperaturas en grados Kelvin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T1 = 427 + 273°K = 700 </a:t>
            </a:r>
            <a:r>
              <a:rPr lang="es-MX" b="1" i="1" dirty="0" err="1" smtClean="0">
                <a:solidFill>
                  <a:schemeClr val="bg1"/>
                </a:solidFill>
              </a:rPr>
              <a:t>°K</a:t>
            </a:r>
            <a:r>
              <a:rPr lang="es-MX" b="1" i="1" dirty="0" smtClean="0">
                <a:solidFill>
                  <a:schemeClr val="bg1"/>
                </a:solidFill>
              </a:rPr>
              <a:t> (temperatura caliente)</a:t>
            </a:r>
          </a:p>
          <a:p>
            <a:r>
              <a:rPr lang="es-MX" b="1" i="1" dirty="0">
                <a:solidFill>
                  <a:schemeClr val="bg1"/>
                </a:solidFill>
              </a:rPr>
              <a:t> </a:t>
            </a:r>
            <a:r>
              <a:rPr lang="es-MX" b="1" i="1" dirty="0" smtClean="0">
                <a:solidFill>
                  <a:schemeClr val="bg1"/>
                </a:solidFill>
              </a:rPr>
              <a:t>               T2 = 127 + 273°K = 400 </a:t>
            </a:r>
            <a:r>
              <a:rPr lang="es-MX" b="1" i="1" dirty="0" err="1" smtClean="0">
                <a:solidFill>
                  <a:schemeClr val="bg1"/>
                </a:solidFill>
              </a:rPr>
              <a:t>°K</a:t>
            </a:r>
            <a:r>
              <a:rPr lang="es-MX" b="1" i="1" dirty="0" smtClean="0">
                <a:solidFill>
                  <a:schemeClr val="bg1"/>
                </a:solidFill>
              </a:rPr>
              <a:t> (temperatura fría)</a:t>
            </a:r>
          </a:p>
          <a:p>
            <a:endParaRPr lang="es-MX" b="1" i="1" dirty="0">
              <a:solidFill>
                <a:schemeClr val="bg1"/>
              </a:solidFill>
            </a:endParaRPr>
          </a:p>
          <a:p>
            <a:r>
              <a:rPr lang="es-MX" b="1" i="1" dirty="0" smtClean="0">
                <a:solidFill>
                  <a:schemeClr val="bg1"/>
                </a:solidFill>
              </a:rPr>
              <a:t>Aplicamos la fórmula: </a:t>
            </a:r>
          </a:p>
          <a:p>
            <a:endParaRPr lang="es-MX" b="1" i="1" dirty="0">
              <a:solidFill>
                <a:schemeClr val="bg1"/>
              </a:solidFill>
            </a:endParaRPr>
          </a:p>
          <a:p>
            <a:endParaRPr lang="es-MX" b="1" i="1" dirty="0" smtClean="0">
              <a:solidFill>
                <a:schemeClr val="bg1"/>
              </a:solidFill>
            </a:endParaRPr>
          </a:p>
          <a:p>
            <a:r>
              <a:rPr lang="es-MX" b="1" i="1" dirty="0" smtClean="0">
                <a:solidFill>
                  <a:schemeClr val="bg1"/>
                </a:solidFill>
              </a:rPr>
              <a:t>Reemplazamos los datos</a:t>
            </a:r>
          </a:p>
          <a:p>
            <a:endParaRPr lang="es-MX" b="1" i="1" dirty="0">
              <a:solidFill>
                <a:schemeClr val="bg1"/>
              </a:solidFill>
            </a:endParaRPr>
          </a:p>
          <a:p>
            <a:r>
              <a:rPr lang="es-MX" b="1" i="1" dirty="0" smtClean="0">
                <a:solidFill>
                  <a:schemeClr val="bg1"/>
                </a:solidFill>
              </a:rPr>
              <a:t>0,43 </a:t>
            </a:r>
            <a:r>
              <a:rPr lang="es-MX" b="1" i="1" dirty="0">
                <a:solidFill>
                  <a:schemeClr val="bg1"/>
                </a:solidFill>
              </a:rPr>
              <a:t>lo multiplicamos por 100, para obtener el porcentaje de la </a:t>
            </a:r>
            <a:r>
              <a:rPr lang="es-MX" b="1" i="1" dirty="0" smtClean="0">
                <a:solidFill>
                  <a:schemeClr val="bg1"/>
                </a:solidFill>
              </a:rPr>
              <a:t>máquina</a:t>
            </a:r>
          </a:p>
          <a:p>
            <a:r>
              <a:rPr lang="es-MX" b="1" i="1" dirty="0" smtClean="0">
                <a:solidFill>
                  <a:schemeClr val="bg1"/>
                </a:solidFill>
              </a:rPr>
              <a:t>Por lo tanto la eficiencia o rendimiento es de 43%</a:t>
            </a:r>
            <a:endParaRPr lang="es-MX" b="1" i="1" dirty="0">
              <a:solidFill>
                <a:schemeClr val="bg1"/>
              </a:solidFill>
            </a:endParaRPr>
          </a:p>
          <a:p>
            <a:endParaRPr lang="es-MX" b="1" i="1" dirty="0" smtClean="0">
              <a:solidFill>
                <a:schemeClr val="bg1"/>
              </a:solidFill>
            </a:endParaRPr>
          </a:p>
          <a:p>
            <a:endParaRPr lang="es-MX" b="1" i="1" dirty="0">
              <a:solidFill>
                <a:schemeClr val="bg1"/>
              </a:solidFill>
            </a:endParaRPr>
          </a:p>
          <a:p>
            <a:endParaRPr lang="es-MX" b="1" i="1" dirty="0" smtClean="0">
              <a:solidFill>
                <a:schemeClr val="bg1"/>
              </a:solidFill>
            </a:endParaRPr>
          </a:p>
          <a:p>
            <a:endParaRPr lang="es-MX" b="1" i="1" dirty="0" smtClean="0">
              <a:solidFill>
                <a:srgbClr val="FF0000"/>
              </a:solidFill>
            </a:endParaRPr>
          </a:p>
          <a:p>
            <a:endParaRPr lang="es-MX" b="1" i="1" dirty="0">
              <a:solidFill>
                <a:srgbClr val="FF0000"/>
              </a:solidFill>
            </a:endParaRPr>
          </a:p>
          <a:p>
            <a:endParaRPr lang="es-MX" b="1" i="1" dirty="0">
              <a:solidFill>
                <a:srgbClr val="FF0000"/>
              </a:solidFill>
            </a:endParaRPr>
          </a:p>
        </p:txBody>
      </p:sp>
      <p:pic>
        <p:nvPicPr>
          <p:cNvPr id="5" name="Picture 22" descr="fórmula de la segunda ley de la termodinám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844" y="4158894"/>
            <a:ext cx="1745798" cy="688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\displaystyle \eta =1-\frac{400K}{700K}=1-0.57=0.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640" y="4953461"/>
            <a:ext cx="3349914" cy="674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41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27462" y="866893"/>
            <a:ext cx="97318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>
                <a:solidFill>
                  <a:srgbClr val="00B0F0"/>
                </a:solidFill>
              </a:rPr>
              <a:t>SEGUNDA LEY DE LA TERMODINAMICA</a:t>
            </a:r>
            <a:endParaRPr lang="es-MX" sz="4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27462" y="2246811"/>
            <a:ext cx="9052561" cy="1972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1027610" y="2078895"/>
            <a:ext cx="9052561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i="1" dirty="0" smtClean="0">
                <a:solidFill>
                  <a:srgbClr val="00B050"/>
                </a:solidFill>
              </a:rPr>
              <a:t>Problema 6: </a:t>
            </a:r>
            <a:r>
              <a:rPr lang="es-MX" b="1" i="1" dirty="0" smtClean="0">
                <a:solidFill>
                  <a:schemeClr val="bg1"/>
                </a:solidFill>
              </a:rPr>
              <a:t>Una </a:t>
            </a:r>
            <a:r>
              <a:rPr lang="es-MX" b="1" i="1" dirty="0">
                <a:solidFill>
                  <a:schemeClr val="bg1"/>
                </a:solidFill>
              </a:rPr>
              <a:t>máquina hace un trabajo de 25 J en cada ciclo, </a:t>
            </a:r>
            <a:r>
              <a:rPr lang="es-MX" b="1" i="1" dirty="0" smtClean="0">
                <a:solidFill>
                  <a:schemeClr val="bg1"/>
                </a:solidFill>
              </a:rPr>
              <a:t>absorbiendo </a:t>
            </a:r>
            <a:r>
              <a:rPr lang="es-MX" b="1" i="1" dirty="0">
                <a:solidFill>
                  <a:schemeClr val="bg1"/>
                </a:solidFill>
              </a:rPr>
              <a:t>85 cal. ¿Cuál es el rendimiento de la máquina y el calor liberado en cada ciclo</a:t>
            </a:r>
            <a:r>
              <a:rPr lang="es-MX" b="1" i="1" dirty="0" smtClean="0">
                <a:solidFill>
                  <a:schemeClr val="bg1"/>
                </a:solidFill>
              </a:rPr>
              <a:t>?</a:t>
            </a:r>
          </a:p>
          <a:p>
            <a:endParaRPr lang="es-MX" b="1" i="1" dirty="0">
              <a:solidFill>
                <a:schemeClr val="bg1"/>
              </a:solidFill>
            </a:endParaRPr>
          </a:p>
          <a:p>
            <a:r>
              <a:rPr lang="es-MX" b="1" i="1" dirty="0" smtClean="0">
                <a:solidFill>
                  <a:srgbClr val="00B050"/>
                </a:solidFill>
              </a:rPr>
              <a:t>So</a:t>
            </a:r>
            <a:r>
              <a:rPr lang="es-MX" sz="2000" b="1" i="1" dirty="0" smtClean="0">
                <a:solidFill>
                  <a:srgbClr val="00B050"/>
                </a:solidFill>
              </a:rPr>
              <a:t>lución:</a:t>
            </a:r>
          </a:p>
          <a:p>
            <a:endParaRPr lang="es-MX" b="1" i="1" dirty="0">
              <a:solidFill>
                <a:srgbClr val="FF0000"/>
              </a:solidFill>
            </a:endParaRPr>
          </a:p>
          <a:p>
            <a:endParaRPr lang="es-MX" b="1" i="1" dirty="0" smtClean="0">
              <a:solidFill>
                <a:srgbClr val="FF0000"/>
              </a:solidFill>
            </a:endParaRPr>
          </a:p>
          <a:p>
            <a:endParaRPr lang="es-MX" b="1" i="1" dirty="0">
              <a:solidFill>
                <a:srgbClr val="FF0000"/>
              </a:solidFill>
            </a:endParaRPr>
          </a:p>
          <a:p>
            <a:endParaRPr lang="es-MX" b="1" i="1" dirty="0">
              <a:solidFill>
                <a:srgbClr val="FF00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7566" t="44018" r="37819" b="9911"/>
          <a:stretch/>
        </p:blipFill>
        <p:spPr>
          <a:xfrm>
            <a:off x="2403567" y="2717074"/>
            <a:ext cx="7471954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6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53587" y="840768"/>
            <a:ext cx="96926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i="1" dirty="0">
                <a:solidFill>
                  <a:srgbClr val="00B0F0"/>
                </a:solidFill>
              </a:rPr>
              <a:t>SEGUNDA LEY DE LA TERMODINAMICA</a:t>
            </a:r>
            <a:endParaRPr lang="es-MX" sz="4000" b="1" i="1" dirty="0"/>
          </a:p>
        </p:txBody>
      </p:sp>
      <p:pic>
        <p:nvPicPr>
          <p:cNvPr id="5122" name="Picture 2" descr="Ingeniería Industrial - ppt descarga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3" t="3605" r="4130" b="4966"/>
          <a:stretch/>
        </p:blipFill>
        <p:spPr bwMode="auto">
          <a:xfrm>
            <a:off x="2521132" y="1933303"/>
            <a:ext cx="8647611" cy="4924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431074" y="1933303"/>
            <a:ext cx="23905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1" dirty="0" smtClean="0">
                <a:solidFill>
                  <a:srgbClr val="00B050"/>
                </a:solidFill>
              </a:rPr>
              <a:t>Problema 7</a:t>
            </a:r>
            <a:endParaRPr lang="es-MX" sz="2400" b="1" i="1" dirty="0">
              <a:solidFill>
                <a:srgbClr val="00B05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40080" y="4049486"/>
            <a:ext cx="1789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1" dirty="0" smtClean="0">
                <a:solidFill>
                  <a:srgbClr val="00B050"/>
                </a:solidFill>
              </a:rPr>
              <a:t>Solución</a:t>
            </a:r>
            <a:r>
              <a:rPr lang="es-MX" sz="2400" dirty="0" smtClean="0">
                <a:solidFill>
                  <a:srgbClr val="00B050"/>
                </a:solidFill>
              </a:rPr>
              <a:t>:</a:t>
            </a:r>
            <a:endParaRPr lang="es-MX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955979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308</TotalTime>
  <Words>506</Words>
  <Application>Microsoft Office PowerPoint</Application>
  <PresentationFormat>Panorámica</PresentationFormat>
  <Paragraphs>86</Paragraphs>
  <Slides>7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open sans</vt:lpstr>
      <vt:lpstr>Trebuchet MS</vt:lpstr>
      <vt:lpstr>Berlín</vt:lpstr>
      <vt:lpstr>Ecuación</vt:lpstr>
      <vt:lpstr>SEGUNDA LEY DE LA TERMODINAMICA</vt:lpstr>
      <vt:lpstr>SEGUNDA LEY DE LA TERMODINAMICA</vt:lpstr>
      <vt:lpstr>SEGUNDA LEY DE LA TERMODINAMICA</vt:lpstr>
      <vt:lpstr>SEGUNDA LEY DE LA TERMODINAMICA</vt:lpstr>
      <vt:lpstr>SEGUNDA LEY DE LA TERMODINAMICA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MELBA OSPINA</dc:creator>
  <cp:lastModifiedBy>MELBA OSPINA</cp:lastModifiedBy>
  <cp:revision>25</cp:revision>
  <dcterms:created xsi:type="dcterms:W3CDTF">2020-04-29T21:29:12Z</dcterms:created>
  <dcterms:modified xsi:type="dcterms:W3CDTF">2020-04-30T23:23:05Z</dcterms:modified>
</cp:coreProperties>
</file>