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2" r:id="rId4"/>
    <p:sldId id="273" r:id="rId5"/>
    <p:sldId id="257" r:id="rId6"/>
    <p:sldId id="258" r:id="rId7"/>
    <p:sldId id="270" r:id="rId8"/>
    <p:sldId id="259" r:id="rId9"/>
    <p:sldId id="260" r:id="rId10"/>
    <p:sldId id="261" r:id="rId11"/>
    <p:sldId id="271" r:id="rId12"/>
    <p:sldId id="267" r:id="rId13"/>
    <p:sldId id="268" r:id="rId14"/>
    <p:sldId id="262" r:id="rId15"/>
    <p:sldId id="263" r:id="rId16"/>
    <p:sldId id="26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>
        <p:scale>
          <a:sx n="71" d="100"/>
          <a:sy n="71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b="1" i="1" dirty="0" smtClean="0">
                <a:solidFill>
                  <a:srgbClr val="FF0000"/>
                </a:solidFill>
              </a:rPr>
              <a:t>MAGNITUDES INVERSAMENTE PROPORCIONALES </a:t>
            </a:r>
            <a:endParaRPr lang="es-MX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296" t="31161" r="38923" b="28304"/>
          <a:stretch/>
        </p:blipFill>
        <p:spPr>
          <a:xfrm>
            <a:off x="1580605" y="1149531"/>
            <a:ext cx="8830492" cy="52643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6023" y="365760"/>
            <a:ext cx="957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0000"/>
                </a:solidFill>
              </a:rPr>
              <a:t>Ejemplo 6: </a:t>
            </a:r>
            <a:r>
              <a:rPr lang="es-MX" b="1" i="1" dirty="0" smtClean="0">
                <a:solidFill>
                  <a:srgbClr val="FFC000"/>
                </a:solidFill>
              </a:rPr>
              <a:t>Observemos las siguientes tablas y fracciones equivalentes  de proporcionalidad directa e inversa </a:t>
            </a:r>
            <a:endParaRPr lang="es-MX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400" y="679269"/>
            <a:ext cx="657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Ejemplo 7</a:t>
            </a:r>
            <a:r>
              <a:rPr lang="es-MX" b="1" i="1" dirty="0" smtClean="0">
                <a:solidFill>
                  <a:srgbClr val="FF0000"/>
                </a:solidFill>
              </a:rPr>
              <a:t>: Número de baldosas y su tamaño</a:t>
            </a:r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914" t="40090" r="45248" b="19731"/>
          <a:stretch/>
        </p:blipFill>
        <p:spPr>
          <a:xfrm>
            <a:off x="496389" y="1048600"/>
            <a:ext cx="5264331" cy="46206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8308" t="29019" r="41533" b="27232"/>
          <a:stretch/>
        </p:blipFill>
        <p:spPr>
          <a:xfrm>
            <a:off x="5865223" y="1046814"/>
            <a:ext cx="5708468" cy="46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5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2331" y="431074"/>
            <a:ext cx="772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1"/>
                </a:solidFill>
              </a:rPr>
              <a:t>Ejemplo 8:</a:t>
            </a:r>
            <a:endParaRPr lang="es-MX" b="1" i="1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43" t="17767" r="64023" b="22946"/>
          <a:stretch/>
        </p:blipFill>
        <p:spPr>
          <a:xfrm>
            <a:off x="2351313" y="431074"/>
            <a:ext cx="8085909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9086" y="496389"/>
            <a:ext cx="701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Ejemplo 9: Analicemos las siguientes gráficas y comparemos  </a:t>
            </a:r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Química Física – Demócrito Y Sus Demon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"/>
          <a:stretch/>
        </p:blipFill>
        <p:spPr bwMode="auto">
          <a:xfrm>
            <a:off x="849086" y="978489"/>
            <a:ext cx="9588137" cy="58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9714" y="431074"/>
            <a:ext cx="70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Ejemplo 10: </a:t>
            </a:r>
            <a:r>
              <a:rPr lang="es-MX" b="1" i="1" dirty="0" smtClean="0">
                <a:solidFill>
                  <a:schemeClr val="accent1"/>
                </a:solidFill>
              </a:rPr>
              <a:t>Observemos el siguiente problema </a:t>
            </a:r>
          </a:p>
          <a:p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598" t="26519" r="39525" b="16875"/>
          <a:stretch/>
        </p:blipFill>
        <p:spPr>
          <a:xfrm>
            <a:off x="1528354" y="940526"/>
            <a:ext cx="8895806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6651" y="783771"/>
            <a:ext cx="86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1"/>
                </a:solidFill>
              </a:rPr>
              <a:t>Ejercicios propuestos</a:t>
            </a:r>
            <a:endParaRPr lang="es-MX" b="1" i="1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4131" t="22590" r="47055" b="34196"/>
          <a:stretch/>
        </p:blipFill>
        <p:spPr>
          <a:xfrm>
            <a:off x="3448594" y="783770"/>
            <a:ext cx="7027817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3954" y="5368834"/>
            <a:ext cx="788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MX" b="1" i="1" dirty="0" smtClean="0">
                <a:solidFill>
                  <a:srgbClr val="FFC000"/>
                </a:solidFill>
              </a:rPr>
              <a:t>Halla la constante de proporcionalidad </a:t>
            </a:r>
          </a:p>
          <a:p>
            <a:pPr marL="342900" indent="-342900">
              <a:buAutoNum type="alphaLcParenR"/>
            </a:pPr>
            <a:r>
              <a:rPr lang="es-MX" b="1" i="1" dirty="0" smtClean="0">
                <a:solidFill>
                  <a:srgbClr val="FFC000"/>
                </a:solidFill>
              </a:rPr>
              <a:t>Cuál es la variable dependiente y cuál la independiente?</a:t>
            </a:r>
          </a:p>
          <a:p>
            <a:pPr marL="342900" indent="-342900">
              <a:buAutoNum type="alphaLcParenR"/>
            </a:pPr>
            <a:r>
              <a:rPr lang="es-MX" b="1" i="1" dirty="0" smtClean="0">
                <a:solidFill>
                  <a:srgbClr val="FFC000"/>
                </a:solidFill>
              </a:rPr>
              <a:t>Realice la grafica </a:t>
            </a:r>
          </a:p>
          <a:p>
            <a:pPr marL="342900" indent="-342900">
              <a:buAutoNum type="alphaLcParenR"/>
            </a:pPr>
            <a:r>
              <a:rPr lang="es-MX" b="1" i="1" dirty="0" smtClean="0">
                <a:solidFill>
                  <a:srgbClr val="FFC000"/>
                </a:solidFill>
              </a:rPr>
              <a:t>Con 10 pintores. ¿Cuánto tiempo gastaría?</a:t>
            </a:r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25" t="18933" r="16735" b="5625"/>
          <a:stretch/>
        </p:blipFill>
        <p:spPr>
          <a:xfrm>
            <a:off x="391886" y="633933"/>
            <a:ext cx="8686799" cy="43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bías que... - Gases ide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58" y="1944960"/>
            <a:ext cx="52863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01337" y="287383"/>
            <a:ext cx="746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 la siguiente gráfica hallar: </a:t>
            </a:r>
          </a:p>
          <a:p>
            <a:pPr marL="342900" indent="-342900">
              <a:buAutoNum type="alphaLcParenR"/>
            </a:pPr>
            <a:r>
              <a:rPr lang="es-MX" dirty="0" smtClean="0"/>
              <a:t>Una tabla de valores </a:t>
            </a:r>
          </a:p>
          <a:p>
            <a:pPr marL="342900" indent="-342900">
              <a:buAutoNum type="alphaLcParenR"/>
            </a:pPr>
            <a:r>
              <a:rPr lang="es-MX" dirty="0" smtClean="0"/>
              <a:t>La constante de proporcionalidad</a:t>
            </a:r>
          </a:p>
          <a:p>
            <a:pPr marL="342900" indent="-342900">
              <a:buAutoNum type="alphaLcParenR"/>
            </a:pPr>
            <a:r>
              <a:rPr lang="es-MX" dirty="0" smtClean="0"/>
              <a:t>La variable dependiente y la independiente </a:t>
            </a:r>
          </a:p>
          <a:p>
            <a:pPr marL="342900" indent="-342900">
              <a:buAutoNum type="alphaLcParenR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5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37" t="32168" r="40216" b="14891"/>
          <a:stretch/>
        </p:blipFill>
        <p:spPr>
          <a:xfrm>
            <a:off x="497541" y="914400"/>
            <a:ext cx="991048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1983" t="22947" r="37517" b="19375"/>
          <a:stretch/>
        </p:blipFill>
        <p:spPr>
          <a:xfrm>
            <a:off x="1149530" y="836022"/>
            <a:ext cx="9248504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024" t="8051" r="4121" b="23811"/>
          <a:stretch/>
        </p:blipFill>
        <p:spPr>
          <a:xfrm>
            <a:off x="1869141" y="848037"/>
            <a:ext cx="8175812" cy="58360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5764" y="201706"/>
            <a:ext cx="870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0000"/>
                </a:solidFill>
              </a:rPr>
              <a:t>Observemos la diferencia entre las magnitudes directa  inversamente proporcionales</a:t>
            </a:r>
            <a:endParaRPr lang="es-MX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2331" y="535577"/>
            <a:ext cx="1058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MAGNITUDES INVERSMAMENTE </a:t>
            </a:r>
            <a:r>
              <a:rPr lang="es-MX" b="1" i="1" dirty="0" err="1" smtClean="0">
                <a:solidFill>
                  <a:srgbClr val="FFC000"/>
                </a:solidFill>
              </a:rPr>
              <a:t>PROPORCIONALES:</a:t>
            </a:r>
            <a:r>
              <a:rPr lang="es-MX" b="1" i="1" dirty="0" err="1">
                <a:solidFill>
                  <a:srgbClr val="FF0000"/>
                </a:solidFill>
              </a:rPr>
              <a:t>S</a:t>
            </a:r>
            <a:r>
              <a:rPr lang="es-MX" b="1" i="1" dirty="0" err="1" smtClean="0">
                <a:solidFill>
                  <a:srgbClr val="FF0000"/>
                </a:solidFill>
              </a:rPr>
              <a:t>on</a:t>
            </a:r>
            <a:r>
              <a:rPr lang="es-MX" b="1" i="1" dirty="0" smtClean="0">
                <a:solidFill>
                  <a:srgbClr val="FF0000"/>
                </a:solidFill>
              </a:rPr>
              <a:t> aquellas que al aumentar una, la otra disminuye en la misma proporción y viceversa </a:t>
            </a:r>
          </a:p>
          <a:p>
            <a:r>
              <a:rPr lang="es-MX" b="1" i="1" dirty="0">
                <a:solidFill>
                  <a:srgbClr val="FF0000"/>
                </a:solidFill>
              </a:rPr>
              <a:t>Al producto de las dos magnitudes, se le llama constante de proporcionalidad inversa</a:t>
            </a:r>
            <a:r>
              <a:rPr lang="es-MX" b="1" i="1" dirty="0" smtClean="0">
                <a:solidFill>
                  <a:srgbClr val="FF0000"/>
                </a:solidFill>
              </a:rPr>
              <a:t>.</a:t>
            </a:r>
          </a:p>
          <a:p>
            <a:endParaRPr lang="es-MX" b="1" i="1" dirty="0">
              <a:solidFill>
                <a:srgbClr val="FF0000"/>
              </a:solidFill>
            </a:endParaRPr>
          </a:p>
          <a:p>
            <a:r>
              <a:rPr lang="es-MX" b="1" i="1" dirty="0" smtClean="0">
                <a:solidFill>
                  <a:srgbClr val="FF0000"/>
                </a:solidFill>
              </a:rPr>
              <a:t>Ejemplo 1: </a:t>
            </a:r>
            <a:r>
              <a:rPr lang="es-MX" dirty="0"/>
              <a:t> </a:t>
            </a:r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802" t="37947" r="49866" b="40982"/>
          <a:stretch/>
        </p:blipFill>
        <p:spPr>
          <a:xfrm>
            <a:off x="2090058" y="1502229"/>
            <a:ext cx="5969725" cy="12279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09896" y="2913017"/>
            <a:ext cx="10868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2"/>
                </a:solidFill>
              </a:rPr>
              <a:t>Si observamos : </a:t>
            </a:r>
            <a:r>
              <a:rPr lang="es-MX" b="1" i="1" dirty="0" smtClean="0">
                <a:solidFill>
                  <a:schemeClr val="accent1"/>
                </a:solidFill>
              </a:rPr>
              <a:t>Al multiplicar las dos magnitudes, es decir cada velocidad con su respectivo tiempo nos da 240 , entonces podemos hallar el valor de la X en la tabla así:</a:t>
            </a:r>
          </a:p>
          <a:p>
            <a:endParaRPr lang="es-MX" b="1" i="1" dirty="0" smtClean="0">
              <a:solidFill>
                <a:schemeClr val="accent1"/>
              </a:solidFill>
            </a:endParaRPr>
          </a:p>
          <a:p>
            <a:endParaRPr lang="es-MX" b="1" i="1" dirty="0">
              <a:solidFill>
                <a:schemeClr val="accent1"/>
              </a:solidFill>
            </a:endParaRPr>
          </a:p>
          <a:p>
            <a:r>
              <a:rPr lang="es-MX" b="1" i="1" dirty="0" smtClean="0">
                <a:solidFill>
                  <a:schemeClr val="accent1"/>
                </a:solidFill>
              </a:rPr>
              <a:t>Esto es: en magnitudes inversamente proporcionales ésta es la constante de</a:t>
            </a:r>
          </a:p>
          <a:p>
            <a:r>
              <a:rPr lang="es-MX" b="1" i="1" dirty="0" smtClean="0">
                <a:solidFill>
                  <a:schemeClr val="accent1"/>
                </a:solidFill>
              </a:rPr>
              <a:t> proporcionalidad, que resulta de multiplicar las dos magnitudes en cada caso </a:t>
            </a:r>
          </a:p>
          <a:p>
            <a:r>
              <a:rPr lang="es-MX" b="1" i="1" dirty="0">
                <a:solidFill>
                  <a:schemeClr val="accent1"/>
                </a:solidFill>
              </a:rPr>
              <a:t> </a:t>
            </a:r>
            <a:r>
              <a:rPr lang="es-MX" b="1" i="1" dirty="0" smtClean="0">
                <a:solidFill>
                  <a:schemeClr val="accent1"/>
                </a:solidFill>
              </a:rPr>
              <a:t>      En este ejemplo la constante es </a:t>
            </a:r>
            <a:r>
              <a:rPr lang="es-MX" b="1" i="1" dirty="0" smtClean="0">
                <a:solidFill>
                  <a:srgbClr val="FFC000"/>
                </a:solidFill>
              </a:rPr>
              <a:t>240</a:t>
            </a:r>
          </a:p>
          <a:p>
            <a:r>
              <a:rPr lang="es-MX" b="1" i="1" dirty="0" smtClean="0">
                <a:solidFill>
                  <a:srgbClr val="FFC000"/>
                </a:solidFill>
              </a:rPr>
              <a:t>La anterior tabla nos permite garantizar que t es inversamente proporcional a v, lo cual simbolizamos así:  t ∞1/v</a:t>
            </a:r>
          </a:p>
          <a:p>
            <a:r>
              <a:rPr lang="es-MX" b="1" i="1" dirty="0" smtClean="0">
                <a:solidFill>
                  <a:srgbClr val="FFC000"/>
                </a:solidFill>
              </a:rPr>
              <a:t>Al graficar estos valores </a:t>
            </a:r>
            <a:r>
              <a:rPr lang="es-MX" b="1" i="1" dirty="0">
                <a:solidFill>
                  <a:srgbClr val="FFC000"/>
                </a:solidFill>
              </a:rPr>
              <a:t>o</a:t>
            </a:r>
            <a:r>
              <a:rPr lang="es-MX" b="1" i="1" dirty="0" smtClean="0">
                <a:solidFill>
                  <a:srgbClr val="FFC000"/>
                </a:solidFill>
              </a:rPr>
              <a:t>btenemos una curva llamada hipérbola</a:t>
            </a:r>
            <a:endParaRPr lang="es-MX" b="1" i="1" dirty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9251" t="53125" r="45649" b="29375"/>
          <a:stretch/>
        </p:blipFill>
        <p:spPr>
          <a:xfrm>
            <a:off x="9431383" y="3196267"/>
            <a:ext cx="2495006" cy="8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431073" y="404949"/>
            <a:ext cx="75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Ejemplo 2: Observemos la siguiente tabla y su respectiva gráfica </a:t>
            </a:r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409" t="32053" r="43441" b="30982"/>
          <a:stretch/>
        </p:blipFill>
        <p:spPr>
          <a:xfrm>
            <a:off x="418010" y="1214846"/>
            <a:ext cx="6283235" cy="38143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44938" y="1214846"/>
            <a:ext cx="523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FF0000"/>
                </a:solidFill>
              </a:rPr>
              <a:t>La constante de proporcionalidad es 120, porque al multiplicar cada una de las velocidades con su respectivo tiempo, obtenemos siempre 120 </a:t>
            </a:r>
          </a:p>
          <a:p>
            <a:pPr algn="just"/>
            <a:endParaRPr lang="es-MX" b="1" i="1" dirty="0">
              <a:solidFill>
                <a:srgbClr val="FF0000"/>
              </a:solidFill>
            </a:endParaRPr>
          </a:p>
          <a:p>
            <a:pPr algn="just"/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513" t="44196" r="44244" b="41340"/>
          <a:stretch/>
        </p:blipFill>
        <p:spPr>
          <a:xfrm>
            <a:off x="6844938" y="2440125"/>
            <a:ext cx="5094513" cy="10580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75565" y="3696789"/>
            <a:ext cx="4963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FF0000"/>
                </a:solidFill>
              </a:rPr>
              <a:t>Observamos la grafica, en el eje de las X va la variable independiente , ósea el tiempo y en el eje de las Y la variable dependiente es decir la velocidad y asó obtenemos una curva </a:t>
            </a:r>
            <a:endParaRPr lang="es-MX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8274" y="470263"/>
            <a:ext cx="66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Ejemplo 3:</a:t>
            </a:r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505" t="28125" r="43842" b="17411"/>
          <a:stretch/>
        </p:blipFill>
        <p:spPr>
          <a:xfrm>
            <a:off x="2429691" y="654930"/>
            <a:ext cx="6936378" cy="50666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02674" y="6035040"/>
            <a:ext cx="563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La constante de proporcionalidad es 60</a:t>
            </a:r>
            <a:endParaRPr lang="es-MX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7646" y="339634"/>
            <a:ext cx="927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0000"/>
                </a:solidFill>
              </a:rPr>
              <a:t>Ejemplo 4: </a:t>
            </a:r>
            <a:r>
              <a:rPr lang="es-MX" b="1" i="1" dirty="0" smtClean="0">
                <a:solidFill>
                  <a:srgbClr val="FFC000"/>
                </a:solidFill>
              </a:rPr>
              <a:t>Completar la siguiente tabla teniendo en cuenta la proporcionalidad inversa </a:t>
            </a:r>
            <a:endParaRPr lang="es-MX" b="1" i="1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597" t="27590" r="44445" b="27054"/>
          <a:stretch/>
        </p:blipFill>
        <p:spPr>
          <a:xfrm>
            <a:off x="1887582" y="734363"/>
            <a:ext cx="7439298" cy="4164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6206" y="4898571"/>
            <a:ext cx="11234057" cy="14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5840" y="4898571"/>
            <a:ext cx="1014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FF0000"/>
                </a:solidFill>
              </a:rPr>
              <a:t>Como la constante es 300, entonces debemos dividir a 300 en cada una de las cantidades de temporadas que no conocemos para obtener la cantidad de días y al graficarla no debe dar una curva  </a:t>
            </a:r>
            <a:endParaRPr lang="es-MX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1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0526" y="60089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0000"/>
                </a:solidFill>
              </a:rPr>
              <a:t>Ejemplo 5: </a:t>
            </a:r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702" t="21339" r="41634" b="22768"/>
          <a:stretch/>
        </p:blipFill>
        <p:spPr>
          <a:xfrm>
            <a:off x="2338250" y="600891"/>
            <a:ext cx="808591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</TotalTime>
  <Words>362</Words>
  <Application>Microsoft Office PowerPoint</Application>
  <PresentationFormat>Panorámica</PresentationFormat>
  <Paragraphs>36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MAGNITUDES INVERSAMENTE PROPORCIONALES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MAGNITUDES INVERSAMENTE PROPORCIONALES</dc:title>
  <dc:creator>MELBA OSPINA</dc:creator>
  <cp:lastModifiedBy>MELBA OSPINA</cp:lastModifiedBy>
  <cp:revision>32</cp:revision>
  <dcterms:created xsi:type="dcterms:W3CDTF">2020-04-13T20:24:09Z</dcterms:created>
  <dcterms:modified xsi:type="dcterms:W3CDTF">2020-05-03T05:52:14Z</dcterms:modified>
</cp:coreProperties>
</file>