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i="1" dirty="0" smtClean="0"/>
              <a:t>TAREA DE TERMODINAMICA</a:t>
            </a:r>
            <a:endParaRPr lang="es-MX" b="1" i="1" dirty="0"/>
          </a:p>
        </p:txBody>
      </p:sp>
    </p:spTree>
    <p:extLst>
      <p:ext uri="{BB962C8B-B14F-4D97-AF65-F5344CB8AC3E}">
        <p14:creationId xmlns:p14="http://schemas.microsoft.com/office/powerpoint/2010/main" val="1204673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575216" y="122310"/>
            <a:ext cx="95349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i="1" dirty="0">
                <a:solidFill>
                  <a:srgbClr val="FF0000"/>
                </a:solidFill>
              </a:rPr>
              <a:t>SEGUNDA LEY DE LA TERMODINAMICA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40995" y="1399078"/>
            <a:ext cx="99800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0"/>
              </a:spcAft>
            </a:pPr>
            <a:r>
              <a:rPr lang="es-ES_tradnl" b="1" i="1" dirty="0" smtClean="0">
                <a:solidFill>
                  <a:srgbClr val="FF99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COMPETENCIA</a:t>
            </a:r>
            <a:r>
              <a:rPr lang="es-ES_tradnl" b="1" i="1" dirty="0">
                <a:solidFill>
                  <a:srgbClr val="FF99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s-ES_tradnl" b="1" i="1" dirty="0" smtClean="0">
                <a:solidFill>
                  <a:srgbClr val="FF99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EXPLICAR</a:t>
            </a:r>
          </a:p>
          <a:p>
            <a:pPr marL="457200" algn="just">
              <a:spcAft>
                <a:spcPts val="0"/>
              </a:spcAft>
            </a:pPr>
            <a:r>
              <a:rPr lang="es-ES_tradnl" b="1" i="1" dirty="0" smtClean="0">
                <a:solidFill>
                  <a:srgbClr val="FF9900"/>
                </a:solidFill>
                <a:latin typeface="Arial" panose="020B0604020202020204" pitchFamily="34" charset="0"/>
              </a:rPr>
              <a:t>Teniendo en cuenta los conocimientos adquiridos en la segunda ley de la termodinámica explique</a:t>
            </a:r>
            <a:r>
              <a:rPr lang="es-ES_tradnl" b="1" i="1" dirty="0" smtClean="0">
                <a:solidFill>
                  <a:srgbClr val="FF9900"/>
                </a:solidFill>
                <a:latin typeface="Arial" panose="020B0604020202020204" pitchFamily="34" charset="0"/>
              </a:rPr>
              <a:t>:</a:t>
            </a:r>
            <a:endParaRPr lang="es-MX" dirty="0">
              <a:solidFill>
                <a:srgbClr val="FF9900"/>
              </a:solidFill>
            </a:endParaRPr>
          </a:p>
          <a:p>
            <a:pPr marL="800100" indent="-342900" algn="just">
              <a:spcAft>
                <a:spcPts val="0"/>
              </a:spcAft>
              <a:buAutoNum type="arabicPeriod"/>
            </a:pPr>
            <a:r>
              <a:rPr lang="es-ES_tradnl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Por qué </a:t>
            </a:r>
            <a:r>
              <a:rPr lang="es-ES_tradnl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 termo se construye con paredes dobles de vidrio plateado y formando un vacío en el espacio entre </a:t>
            </a:r>
            <a:r>
              <a:rPr lang="es-ES_tradnl" b="1" i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ellas?</a:t>
            </a:r>
          </a:p>
          <a:p>
            <a:pPr marL="800100" lvl="0" indent="-342900" algn="just">
              <a:buFontTx/>
              <a:buAutoNum type="arabicPeriod"/>
            </a:pPr>
            <a:r>
              <a:rPr lang="es-ES_tradnl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¿Por qué las cortinas gruesas sobre las ventanas ayudan a mantener caliente el hogar en    invierno y fresco en verano</a:t>
            </a:r>
          </a:p>
          <a:p>
            <a:pPr marL="800100" lvl="0" indent="-342900" algn="just">
              <a:buFontTx/>
              <a:buAutoNum type="arabicPeriod"/>
            </a:pPr>
            <a:r>
              <a:rPr lang="es-ES_tradnl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¿Qué crees que pasa con el volumen del agua cuando se convierte en hielo?</a:t>
            </a:r>
            <a:endParaRPr lang="es-MX" b="1" i="1" dirty="0">
              <a:solidFill>
                <a:srgbClr val="002060"/>
              </a:solidFill>
            </a:endParaRPr>
          </a:p>
          <a:p>
            <a:pPr marL="800100" lvl="0" indent="-342900" algn="just">
              <a:buFontTx/>
              <a:buAutoNum type="arabicPeriod"/>
            </a:pPr>
            <a:r>
              <a:rPr lang="es-ES_tradnl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Has notado que las personas cuando viajan a tierra caliente sufren una hinchazón que se nota especialmente en las manos o en los pies ¿A qué se deberá éste fenómeno?</a:t>
            </a:r>
            <a:endParaRPr lang="es-MX" b="1" i="1" dirty="0">
              <a:solidFill>
                <a:srgbClr val="002060"/>
              </a:solidFill>
            </a:endParaRPr>
          </a:p>
          <a:p>
            <a:pPr marL="800100" lvl="0" indent="-342900" algn="just">
              <a:buFontTx/>
              <a:buAutoNum type="arabicPeriod"/>
            </a:pPr>
            <a:r>
              <a:rPr lang="es-ES_tradnl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Alguien afirma que tiene mucho frio y que va aponerse un saco de lana para calentarse un poco. ¿Qué opinas de los conocimientos de física de ésta persona? </a:t>
            </a:r>
            <a:endParaRPr lang="es-MX" b="1" i="1" dirty="0">
              <a:solidFill>
                <a:srgbClr val="002060"/>
              </a:solidFill>
            </a:endParaRPr>
          </a:p>
          <a:p>
            <a:pPr marL="800100" lvl="0" indent="-342900" algn="just">
              <a:buFontTx/>
              <a:buAutoNum type="arabicPeriod"/>
            </a:pPr>
            <a:r>
              <a:rPr lang="es-ES_tradnl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Al tocar un objeto metálico se percibe cierta sensación de frio ¿A qué se atribuye éste hecho? </a:t>
            </a:r>
            <a:endParaRPr lang="es-MX" b="1" i="1" dirty="0">
              <a:solidFill>
                <a:srgbClr val="002060"/>
              </a:solidFill>
            </a:endParaRPr>
          </a:p>
          <a:p>
            <a:pPr marL="800100" lvl="0" indent="-342900" algn="just">
              <a:buFontTx/>
              <a:buAutoNum type="arabicPeriod"/>
            </a:pPr>
            <a:r>
              <a:rPr lang="es-ES_tradnl" b="1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Qué será más grave: Una quemada con vapor a 100°C, que con agua  a100 °C?. Explique</a:t>
            </a:r>
            <a:endParaRPr lang="es-MX" b="1" i="1" dirty="0">
              <a:solidFill>
                <a:srgbClr val="002060"/>
              </a:solidFill>
            </a:endParaRPr>
          </a:p>
          <a:p>
            <a:pPr marL="457200" algn="just">
              <a:spcAft>
                <a:spcPts val="0"/>
              </a:spcAft>
            </a:pPr>
            <a:endParaRPr lang="es-ES_tradnl" b="1" i="1" dirty="0" smtClean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▷ Termo de Camping - 【TodoParaCamping 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1838" y="-1786"/>
            <a:ext cx="1660162" cy="194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ersona Con Frio: Imágenes, fotos de stock y vectores |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0" t="-8124" r="15029" b="16754"/>
          <a:stretch/>
        </p:blipFill>
        <p:spPr bwMode="auto">
          <a:xfrm>
            <a:off x="10531838" y="1904848"/>
            <a:ext cx="1660162" cy="235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 qué temperatura se congela el agua?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4"/>
          <a:stretch/>
        </p:blipFill>
        <p:spPr bwMode="auto">
          <a:xfrm>
            <a:off x="10511245" y="4465956"/>
            <a:ext cx="1701348" cy="200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9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370" b="77865" l="39092" r="65447">
                        <a14:backgroundMark x1="55271" y1="47135" x2="56223" y2="45833"/>
                        <a14:backgroundMark x1="56735" y1="46224" x2="56369" y2="45964"/>
                        <a14:backgroundMark x1="55637" y1="45964" x2="55417" y2="44922"/>
                        <a14:backgroundMark x1="48755" y1="36198" x2="51464" y2="36198"/>
                        <a14:backgroundMark x1="49488" y1="36198" x2="49488" y2="36198"/>
                        <a14:backgroundMark x1="51464" y1="36198" x2="51464" y2="36198"/>
                        <a14:backgroundMark x1="48609" y1="36458" x2="48609" y2="36458"/>
                        <a14:backgroundMark x1="40190" y1="64323" x2="40190" y2="64323"/>
                        <a14:backgroundMark x1="43777" y1="64583" x2="43777" y2="64583"/>
                        <a14:backgroundMark x1="41069" y1="64974" x2="43924" y2="63932"/>
                        <a14:backgroundMark x1="40190" y1="64714" x2="43631" y2="64844"/>
                        <a14:backgroundMark x1="45095" y1="61849" x2="46999" y2="60807"/>
                        <a14:backgroundMark x1="45095" y1="61589" x2="45095" y2="61589"/>
                        <a14:backgroundMark x1="46706" y1="61849" x2="46706" y2="61849"/>
                        <a14:backgroundMark x1="44510" y1="71224" x2="46925" y2="70052"/>
                        <a14:backgroundMark x1="44363" y1="70833" x2="46633" y2="70833"/>
                        <a14:backgroundMark x1="56149" y1="67839" x2="57833" y2="68099"/>
                        <a14:backgroundMark x1="60615" y1="65495" x2="60615" y2="65495"/>
                        <a14:backgroundMark x1="61127" y1="65885" x2="61127" y2="65885"/>
                        <a14:backgroundMark x1="60395" y1="65755" x2="60102" y2="66016"/>
                        <a14:backgroundMark x1="61933" y1="65755" x2="61933" y2="65755"/>
                        <a14:backgroundMark x1="57467" y1="68490" x2="57467" y2="68490"/>
                        <a14:backgroundMark x1="56589" y1="67708" x2="56808" y2="67708"/>
                      </a14:backgroundRemoval>
                    </a14:imgEffect>
                  </a14:imgLayer>
                </a14:imgProps>
              </a:ext>
            </a:extLst>
          </a:blip>
          <a:srcRect l="40164" t="32673" r="34849" b="22806"/>
          <a:stretch/>
        </p:blipFill>
        <p:spPr>
          <a:xfrm>
            <a:off x="7095565" y="1046533"/>
            <a:ext cx="5096435" cy="448056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/>
          <a:srcRect l="26542" t="53703" r="27854" b="25804"/>
          <a:stretch/>
        </p:blipFill>
        <p:spPr>
          <a:xfrm>
            <a:off x="455470" y="2389973"/>
            <a:ext cx="6179501" cy="22437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CuadroTexto 6"/>
          <p:cNvSpPr txBox="1"/>
          <p:nvPr/>
        </p:nvSpPr>
        <p:spPr>
          <a:xfrm>
            <a:off x="421281" y="1319349"/>
            <a:ext cx="7283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i="1" dirty="0" smtClean="0">
                <a:solidFill>
                  <a:srgbClr val="FF0000"/>
                </a:solidFill>
              </a:rPr>
              <a:t>ESCOJA DE LA SIGUIENTE TABLA LAS PALABRAS PARA IDENTIFICAR CADA PARTE DE LA MÁQUINA TÉRMICA Y ESCRIBALA DONDE CORRESPONDA </a:t>
            </a:r>
            <a:endParaRPr lang="es-MX" b="1" i="1" dirty="0">
              <a:solidFill>
                <a:srgbClr val="FF00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0580" y="5146766"/>
            <a:ext cx="5669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FF0000"/>
                </a:solidFill>
              </a:rPr>
              <a:t>AL LADO DE CADA PIEZA ESCRIBE SU FUNCIÓN</a:t>
            </a:r>
            <a:endParaRPr lang="es-MX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860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22513" y="898794"/>
            <a:ext cx="826878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i="1" dirty="0" smtClean="0">
                <a:solidFill>
                  <a:srgbClr val="FF0000"/>
                </a:solidFill>
              </a:rPr>
              <a:t>PROBLEMAS </a:t>
            </a:r>
            <a:r>
              <a:rPr lang="es-MX" sz="2800" b="1" i="1" dirty="0" smtClean="0">
                <a:solidFill>
                  <a:srgbClr val="FF0000"/>
                </a:solidFill>
              </a:rPr>
              <a:t>DE APLICACION</a:t>
            </a:r>
            <a:endParaRPr lang="es-MX" sz="2800" b="1" i="1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rabicPeriod"/>
            </a:pPr>
            <a:r>
              <a:rPr lang="es-MX" b="1" i="1" dirty="0" smtClean="0">
                <a:solidFill>
                  <a:srgbClr val="C00000"/>
                </a:solidFill>
              </a:rPr>
              <a:t>¿</a:t>
            </a:r>
            <a:r>
              <a:rPr lang="es-MX" b="1" i="1" dirty="0" smtClean="0">
                <a:solidFill>
                  <a:srgbClr val="C00000"/>
                </a:solidFill>
              </a:rPr>
              <a:t>Cuál es la eficiencia de una máquina térmica a la que se le suministran 7×10⁴ calorías de las cuales 2×10⁴ se pierden por transferencia de calor al ambiente? Calcular también la cantidad de trabajo producida en </a:t>
            </a:r>
            <a:r>
              <a:rPr lang="es-MX" b="1" i="1" dirty="0" err="1" smtClean="0">
                <a:solidFill>
                  <a:srgbClr val="C00000"/>
                </a:solidFill>
              </a:rPr>
              <a:t>Joules</a:t>
            </a:r>
            <a:r>
              <a:rPr lang="es-MX" b="1" i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endParaRPr lang="es-MX" i="1" dirty="0">
              <a:solidFill>
                <a:srgbClr val="C0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C00000"/>
                </a:solidFill>
              </a:rPr>
              <a:t>2. </a:t>
            </a:r>
            <a:r>
              <a:rPr lang="es-MX" i="1" dirty="0">
                <a:solidFill>
                  <a:srgbClr val="C00000"/>
                </a:solidFill>
              </a:rPr>
              <a:t> </a:t>
            </a:r>
            <a:r>
              <a:rPr lang="es-MX" b="1" i="1" dirty="0">
                <a:solidFill>
                  <a:srgbClr val="C00000"/>
                </a:solidFill>
              </a:rPr>
              <a:t>En una máquina térmica se emplea vapor producido por la caldera a 230°C, mismo que después de ser utilizado para realizar trabajo es expulsado al ambiente a una temperatura de 102°C. Calcular la eficiencia máxima de la máquina expresada en porcentaje</a:t>
            </a:r>
            <a:r>
              <a:rPr lang="es-MX" b="1" i="1" dirty="0">
                <a:solidFill>
                  <a:schemeClr val="bg1"/>
                </a:solidFill>
              </a:rPr>
              <a:t> </a:t>
            </a:r>
            <a:endParaRPr lang="es-MX" b="1" i="1" dirty="0" smtClean="0">
              <a:solidFill>
                <a:schemeClr val="bg1"/>
              </a:solidFill>
            </a:endParaRPr>
          </a:p>
          <a:p>
            <a:pPr marL="342900" indent="-342900" algn="just">
              <a:buAutoNum type="arabicPeriod"/>
            </a:pPr>
            <a:endParaRPr lang="es-MX" b="1" i="1" dirty="0">
              <a:solidFill>
                <a:schemeClr val="bg1"/>
              </a:solidFill>
            </a:endParaRPr>
          </a:p>
          <a:p>
            <a:pPr marL="342900" indent="-342900" algn="just">
              <a:buAutoNum type="arabicPeriod"/>
            </a:pPr>
            <a:endParaRPr lang="es-MX" i="1" dirty="0" smtClean="0">
              <a:solidFill>
                <a:schemeClr val="bg1"/>
              </a:solidFill>
            </a:endParaRPr>
          </a:p>
          <a:p>
            <a:pPr marL="342900" indent="-342900" algn="just">
              <a:buAutoNum type="arabicPeriod"/>
            </a:pPr>
            <a:endParaRPr lang="es-MX" sz="1600" i="1" dirty="0">
              <a:solidFill>
                <a:schemeClr val="bg1"/>
              </a:solidFill>
            </a:endParaRPr>
          </a:p>
        </p:txBody>
      </p:sp>
      <p:pic>
        <p:nvPicPr>
          <p:cNvPr id="10242" name="Picture 2" descr="Problema de la segunda ley de la termodiná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086" y="1763486"/>
            <a:ext cx="2601108" cy="275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ejercicio de la segunda ley de la termodinám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0" y="4414778"/>
            <a:ext cx="4071818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58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70263" y="1372909"/>
            <a:ext cx="850391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B050"/>
                </a:solidFill>
              </a:rPr>
              <a:t>3. </a:t>
            </a:r>
            <a:r>
              <a:rPr lang="es-MX" b="1" i="1" dirty="0" smtClean="0">
                <a:solidFill>
                  <a:srgbClr val="C00000"/>
                </a:solidFill>
              </a:rPr>
              <a:t>Determinar </a:t>
            </a:r>
            <a:r>
              <a:rPr lang="es-MX" b="1" i="1" dirty="0">
                <a:solidFill>
                  <a:srgbClr val="C00000"/>
                </a:solidFill>
              </a:rPr>
              <a:t>la temperatura en °C de la fuente fría en una máquina térmica cuya eficiencia es del 36% y la temperatura en la fuente caliente es de 310°C </a:t>
            </a:r>
            <a:endParaRPr lang="es-MX" b="1" i="1" dirty="0" smtClean="0">
              <a:solidFill>
                <a:srgbClr val="C00000"/>
              </a:solidFill>
            </a:endParaRPr>
          </a:p>
          <a:p>
            <a:endParaRPr lang="es-MX" b="1" i="1" dirty="0">
              <a:solidFill>
                <a:srgbClr val="C00000"/>
              </a:solidFill>
            </a:endParaRPr>
          </a:p>
          <a:p>
            <a:r>
              <a:rPr lang="es-MX" b="1" i="1" dirty="0" smtClean="0">
                <a:solidFill>
                  <a:srgbClr val="C00000"/>
                </a:solidFill>
              </a:rPr>
              <a:t>4. La eficiencia de una máquina de Carnot es de 30% . La máquina absorbe 800 Julios de calor por ciclo de una fuente caliente a 500 </a:t>
            </a:r>
            <a:r>
              <a:rPr lang="es-MX" b="1" i="1" dirty="0" err="1" smtClean="0">
                <a:solidFill>
                  <a:srgbClr val="C00000"/>
                </a:solidFill>
              </a:rPr>
              <a:t>°K</a:t>
            </a:r>
            <a:r>
              <a:rPr lang="es-MX" b="1" i="1" dirty="0" smtClean="0">
                <a:solidFill>
                  <a:srgbClr val="C00000"/>
                </a:solidFill>
              </a:rPr>
              <a:t>. Determine:</a:t>
            </a:r>
          </a:p>
          <a:p>
            <a:pPr marL="342900" indent="-342900">
              <a:buAutoNum type="alphaLcParenR"/>
            </a:pPr>
            <a:r>
              <a:rPr lang="es-MX" b="1" i="1" dirty="0" smtClean="0">
                <a:solidFill>
                  <a:srgbClr val="C00000"/>
                </a:solidFill>
              </a:rPr>
              <a:t>El calor liberado por ciclo</a:t>
            </a:r>
          </a:p>
          <a:p>
            <a:pPr marL="342900" indent="-342900">
              <a:buAutoNum type="alphaLcParenR"/>
            </a:pPr>
            <a:r>
              <a:rPr lang="es-MX" b="1" i="1" dirty="0" smtClean="0">
                <a:solidFill>
                  <a:srgbClr val="C00000"/>
                </a:solidFill>
              </a:rPr>
              <a:t>La temperatura de la fuente fría </a:t>
            </a:r>
          </a:p>
          <a:p>
            <a:pPr marL="342900" indent="-342900">
              <a:buAutoNum type="alphaLcParenR"/>
            </a:pPr>
            <a:endParaRPr lang="es-MX" b="1" i="1" dirty="0">
              <a:solidFill>
                <a:srgbClr val="C00000"/>
              </a:solidFill>
            </a:endParaRPr>
          </a:p>
          <a:p>
            <a:r>
              <a:rPr lang="es-MX" b="1" i="1" dirty="0" smtClean="0">
                <a:solidFill>
                  <a:srgbClr val="C00000"/>
                </a:solidFill>
              </a:rPr>
              <a:t>5. Un congelador conserva los alimentos a -12 °C en una habitación que está a 20 °C.  Calcule el mínimo trabajo para extraer 50 calorías del congelador </a:t>
            </a:r>
          </a:p>
          <a:p>
            <a:endParaRPr lang="es-MX" b="1" i="1" dirty="0">
              <a:solidFill>
                <a:srgbClr val="C00000"/>
              </a:solidFill>
            </a:endParaRPr>
          </a:p>
          <a:p>
            <a:r>
              <a:rPr lang="es-MX" b="1" i="1" dirty="0" smtClean="0">
                <a:solidFill>
                  <a:srgbClr val="C00000"/>
                </a:solidFill>
              </a:rPr>
              <a:t>6. Un gas ideal realiza un ciclo de Carnot. La expansión isotérmica ocurre a 250 °C y la compresión isotérmica tiene lugar a 50°C. Si el gas absorbe 1.200 J de calor neto un ciclo, halle el trabajo realizado durante un ciclo</a:t>
            </a:r>
            <a:endParaRPr lang="es-MX" b="1" i="1" dirty="0">
              <a:solidFill>
                <a:srgbClr val="C00000"/>
              </a:solidFill>
            </a:endParaRPr>
          </a:p>
        </p:txBody>
      </p:sp>
      <p:pic>
        <p:nvPicPr>
          <p:cNvPr id="11266" name="Picture 2" descr="problemas de la segunda ley de la termodiná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554" y="1372909"/>
            <a:ext cx="2952206" cy="258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http://2.bp.blogspot.com/-QpC__G2YUNc/USfqaJXfW_I/AAAAAAAACNM/lZckYbvmKNg/s1600/TERMODIN%C3%81MICA+PROBLEMAS+RESUELTOS+TIPO+EXAMEN+DE+INGRESO+A+LA+UNIVERSIDAD+(4)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" t="62183" r="54412" b="18534"/>
          <a:stretch/>
        </p:blipFill>
        <p:spPr bwMode="auto">
          <a:xfrm>
            <a:off x="9117874" y="4467497"/>
            <a:ext cx="3074126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52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31518" y="1225689"/>
            <a:ext cx="79552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Clr>
                <a:srgbClr val="C45911"/>
              </a:buClr>
            </a:pPr>
            <a:r>
              <a:rPr lang="es-ES_tradnl" b="1" i="1" dirty="0" smtClean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</a:t>
            </a:r>
            <a:r>
              <a:rPr lang="es-ES_tradnl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s-ES_tradnl" sz="2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Una </a:t>
            </a: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máquina de Carnot cuyo foco caliente está a la temperatura de 145ºC toma 162 cal a ésta temperatura en cada ciclo y devuelve 47 cal al depósito de baja temperatura ¿Cuál es la temperatura del foco frio?</a:t>
            </a:r>
            <a:endParaRPr lang="es-MX" sz="2000" b="1" i="1" dirty="0">
              <a:solidFill>
                <a:srgbClr val="C00000"/>
              </a:solidFill>
            </a:endParaRPr>
          </a:p>
          <a:p>
            <a:pPr marL="457200">
              <a:spcAft>
                <a:spcPts val="0"/>
              </a:spcAft>
            </a:pP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b="1" i="1" dirty="0">
              <a:solidFill>
                <a:srgbClr val="C00000"/>
              </a:solidFill>
            </a:endParaRPr>
          </a:p>
          <a:p>
            <a:pPr lvl="0" algn="just">
              <a:spcAft>
                <a:spcPts val="0"/>
              </a:spcAft>
              <a:buClr>
                <a:srgbClr val="C45911"/>
              </a:buClr>
            </a:pPr>
            <a:r>
              <a:rPr lang="es-ES_tradnl" sz="2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8. La </a:t>
            </a: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eficiencia de una máquina es del 45% y realiza un trabajo de 158 cal. Cuánto calor absorbe en cada ciclo? ¿Y cuánto calor cede?</a:t>
            </a:r>
            <a:endParaRPr lang="es-MX" sz="2000" b="1" i="1" dirty="0">
              <a:solidFill>
                <a:srgbClr val="C00000"/>
              </a:solidFill>
            </a:endParaRPr>
          </a:p>
          <a:p>
            <a:pPr marL="457200">
              <a:spcAft>
                <a:spcPts val="0"/>
              </a:spcAft>
            </a:pP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b="1" i="1" dirty="0" smtClean="0">
              <a:solidFill>
                <a:srgbClr val="C00000"/>
              </a:solidFill>
            </a:endParaRPr>
          </a:p>
          <a:p>
            <a:pPr lvl="0" algn="just">
              <a:spcAft>
                <a:spcPts val="0"/>
              </a:spcAft>
              <a:buClr>
                <a:srgbClr val="C45911"/>
              </a:buClr>
            </a:pPr>
            <a:r>
              <a:rPr lang="es-ES_tradnl" sz="2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9. Una máquina absorbe 121 cal y cede 68 cal en cada ciclo ¡Qué trabajo en julios realiza? ¿Y cuál es su rendimiento?</a:t>
            </a:r>
            <a:endParaRPr lang="es-MX" sz="2000" b="1" i="1" dirty="0" smtClean="0">
              <a:solidFill>
                <a:srgbClr val="C00000"/>
              </a:solidFill>
            </a:endParaRPr>
          </a:p>
          <a:p>
            <a:pPr marL="457200">
              <a:spcAft>
                <a:spcPts val="0"/>
              </a:spcAft>
            </a:pP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2000" b="1" i="1" dirty="0">
              <a:solidFill>
                <a:srgbClr val="C00000"/>
              </a:solidFill>
            </a:endParaRPr>
          </a:p>
          <a:p>
            <a:pPr lvl="0" algn="just">
              <a:spcAft>
                <a:spcPts val="0"/>
              </a:spcAft>
              <a:buClr>
                <a:srgbClr val="C45911"/>
              </a:buClr>
            </a:pPr>
            <a:r>
              <a:rPr lang="es-ES_tradnl" sz="2000" b="1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10. Una </a:t>
            </a: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máquina de Carnot funciona entre dos focos calóricos a las temperaturas de 28°C y 106°C.</a:t>
            </a:r>
            <a:endParaRPr lang="es-MX" sz="2000" b="1" i="1" dirty="0">
              <a:solidFill>
                <a:srgbClr val="C00000"/>
              </a:solidFill>
            </a:endParaRPr>
          </a:p>
          <a:p>
            <a:pPr marL="457200" algn="just">
              <a:spcAft>
                <a:spcPts val="0"/>
              </a:spcAft>
            </a:pP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Si la máquina absorbe en cada ciclo 1200cal ¿Cuánto calor cede al foco frio?</a:t>
            </a:r>
            <a:endParaRPr lang="es-MX" sz="2000" b="1" i="1" dirty="0">
              <a:solidFill>
                <a:srgbClr val="C00000"/>
              </a:solidFill>
            </a:endParaRPr>
          </a:p>
          <a:p>
            <a:pPr marL="457200" algn="just">
              <a:spcAft>
                <a:spcPts val="0"/>
              </a:spcAft>
            </a:pP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Cuál es la eficiencia es la máquina?</a:t>
            </a:r>
            <a:endParaRPr lang="es-MX" sz="2000" b="1" i="1" dirty="0">
              <a:solidFill>
                <a:srgbClr val="C00000"/>
              </a:solidFill>
            </a:endParaRPr>
          </a:p>
          <a:p>
            <a:pPr marL="457200" algn="just">
              <a:spcAft>
                <a:spcPts val="0"/>
              </a:spcAft>
            </a:pPr>
            <a:r>
              <a:rPr lang="es-ES_tradnl" sz="2000" b="1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Qué trabajo en julios realiza la máquina en un ciclo?</a:t>
            </a:r>
            <a:endParaRPr lang="es-MX" sz="2000" b="1" i="1" dirty="0">
              <a:solidFill>
                <a:srgbClr val="C00000"/>
              </a:solidFill>
              <a:effectLst/>
            </a:endParaRPr>
          </a:p>
        </p:txBody>
      </p:sp>
      <p:sp>
        <p:nvSpPr>
          <p:cNvPr id="2" name="AutoShape 2" descr="SEGUNDA LEY DE LA TERMODINÁM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SEGUNDA LEY DE LA TERMODINÁ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009461"/>
            <a:ext cx="3505200" cy="355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262054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335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Espiral</vt:lpstr>
      <vt:lpstr>TAREA DE TERMODINAMICA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DE TERMODINAMICA</dc:title>
  <dc:creator>MELBA OSPINA</dc:creator>
  <cp:lastModifiedBy>MELBA OSPINA</cp:lastModifiedBy>
  <cp:revision>2</cp:revision>
  <dcterms:created xsi:type="dcterms:W3CDTF">2020-04-30T23:07:26Z</dcterms:created>
  <dcterms:modified xsi:type="dcterms:W3CDTF">2020-04-30T23:21:48Z</dcterms:modified>
</cp:coreProperties>
</file>