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isica.cubaeduca.cu/media/fisica.cubaeduca.cu/medias/interactividades/entrenadores/8vo/U-1-Mediciones/Mediciones/co/modulo_contenido_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C5B7CDE-887C-4FEF-A6A8-0A34D129B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6000" b="1" i="1" dirty="0">
                <a:solidFill>
                  <a:schemeClr val="accent5"/>
                </a:solidFill>
              </a:rPr>
              <a:t>TAREA MEDICIÓN </a:t>
            </a:r>
            <a:endParaRPr lang="es-CO" sz="6000" b="1" i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Resultado de imagen para medición en física">
            <a:extLst>
              <a:ext uri="{FF2B5EF4-FFF2-40B4-BE49-F238E27FC236}">
                <a16:creationId xmlns:a16="http://schemas.microsoft.com/office/drawing/2014/main" id="{A5BE57C0-FDFB-4FAF-9FE0-EC2772D7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7" y="38100"/>
            <a:ext cx="6294367" cy="33909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6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6491D-3800-42D1-8C9E-3146447460C0}"/>
              </a:ext>
            </a:extLst>
          </p:cNvPr>
          <p:cNvSpPr txBox="1"/>
          <p:nvPr/>
        </p:nvSpPr>
        <p:spPr>
          <a:xfrm>
            <a:off x="2299252" y="151020"/>
            <a:ext cx="7388087" cy="130503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siguientes enunciados escoja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respuesta correcta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CO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F0F1F8-144D-42E0-AC17-230E74D02A8D}"/>
              </a:ext>
            </a:extLst>
          </p:cNvPr>
          <p:cNvSpPr txBox="1"/>
          <p:nvPr/>
        </p:nvSpPr>
        <p:spPr>
          <a:xfrm>
            <a:off x="493643" y="1671934"/>
            <a:ext cx="5019261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1.	</a:t>
            </a:r>
            <a:r>
              <a:rPr lang="es-MX" b="1" i="1" dirty="0">
                <a:solidFill>
                  <a:srgbClr val="7030A0"/>
                </a:solidFill>
              </a:rPr>
              <a:t>15,2 x10-6  </a:t>
            </a:r>
            <a:r>
              <a:rPr lang="es-MX" b="1" i="1" dirty="0" err="1">
                <a:solidFill>
                  <a:srgbClr val="7030A0"/>
                </a:solidFill>
              </a:rPr>
              <a:t>Gm</a:t>
            </a:r>
            <a:r>
              <a:rPr lang="es-MX" b="1" i="1" dirty="0">
                <a:solidFill>
                  <a:srgbClr val="7030A0"/>
                </a:solidFill>
              </a:rPr>
              <a:t> equivale en cm a: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	 15,2 x10-5 cm                    B. 15,2 x1021 cm 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C.    15,2 x105 cm                     D. 7,2 x1017 cm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A6BC64-CCE7-468A-9102-8182739D014C}"/>
              </a:ext>
            </a:extLst>
          </p:cNvPr>
          <p:cNvSpPr txBox="1"/>
          <p:nvPr/>
        </p:nvSpPr>
        <p:spPr>
          <a:xfrm>
            <a:off x="493643" y="2800051"/>
            <a:ext cx="5019261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FF0000"/>
                </a:solidFill>
              </a:rPr>
              <a:t>2.	</a:t>
            </a:r>
            <a:r>
              <a:rPr lang="es-CO" b="1" i="1" dirty="0">
                <a:solidFill>
                  <a:srgbClr val="7030A0"/>
                </a:solidFill>
              </a:rPr>
              <a:t>21,7x107 nm en Tm equivale a:</a:t>
            </a:r>
          </a:p>
          <a:p>
            <a:r>
              <a:rPr lang="es-CO" b="1" i="1" dirty="0">
                <a:solidFill>
                  <a:srgbClr val="7030A0"/>
                </a:solidFill>
              </a:rPr>
              <a:t>A.	21,7x10-14 Tm             B.  21,7x10-21 Tm</a:t>
            </a:r>
          </a:p>
          <a:p>
            <a:r>
              <a:rPr lang="es-CO" b="1" i="1" dirty="0">
                <a:solidFill>
                  <a:srgbClr val="7030A0"/>
                </a:solidFill>
              </a:rPr>
              <a:t>C.   21,7x1014  Tm               D.  21,7x10-17 Tm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C8C97D-E905-4F24-B849-DC01D64BAFC2}"/>
              </a:ext>
            </a:extLst>
          </p:cNvPr>
          <p:cNvSpPr txBox="1"/>
          <p:nvPr/>
        </p:nvSpPr>
        <p:spPr>
          <a:xfrm>
            <a:off x="493643" y="3892983"/>
            <a:ext cx="5019261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3.</a:t>
            </a:r>
            <a:r>
              <a:rPr lang="pt-BR" dirty="0"/>
              <a:t>	</a:t>
            </a:r>
            <a:r>
              <a:rPr lang="pt-BR" b="1" i="1" dirty="0">
                <a:solidFill>
                  <a:srgbClr val="7030A0"/>
                </a:solidFill>
              </a:rPr>
              <a:t>35,4x10-10 Km/h equivale </a:t>
            </a:r>
            <a:r>
              <a:rPr lang="pt-BR" b="1" i="1" dirty="0" err="1">
                <a:solidFill>
                  <a:srgbClr val="7030A0"/>
                </a:solidFill>
              </a:rPr>
              <a:t>en</a:t>
            </a:r>
            <a:r>
              <a:rPr lang="pt-BR" b="1" i="1" dirty="0">
                <a:solidFill>
                  <a:srgbClr val="7030A0"/>
                </a:solidFill>
              </a:rPr>
              <a:t> m/s a:</a:t>
            </a:r>
          </a:p>
          <a:p>
            <a:r>
              <a:rPr lang="pt-BR" b="1" i="1" dirty="0">
                <a:solidFill>
                  <a:srgbClr val="7030A0"/>
                </a:solidFill>
              </a:rPr>
              <a:t>A.	10,83 x10-12 m/s            B.9,83 x10-10 m/s</a:t>
            </a:r>
          </a:p>
          <a:p>
            <a:r>
              <a:rPr lang="pt-BR" b="1" i="1" dirty="0">
                <a:solidFill>
                  <a:srgbClr val="7030A0"/>
                </a:solidFill>
              </a:rPr>
              <a:t>C.  8,81 x1010 m/s                D. 5,23x10-6m/s</a:t>
            </a:r>
          </a:p>
          <a:p>
            <a:endParaRPr lang="pt-B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FF27D4-503D-4DB9-8C72-6B6C35E78BBA}"/>
              </a:ext>
            </a:extLst>
          </p:cNvPr>
          <p:cNvSpPr txBox="1"/>
          <p:nvPr/>
        </p:nvSpPr>
        <p:spPr>
          <a:xfrm>
            <a:off x="493643" y="5349436"/>
            <a:ext cx="5019261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4. </a:t>
            </a:r>
            <a:r>
              <a:rPr lang="es-MX" b="1" i="1" dirty="0">
                <a:solidFill>
                  <a:srgbClr val="7030A0"/>
                </a:solidFill>
              </a:rPr>
              <a:t>La cantidad 427,35 x10-8 equivale en forma extensa a: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 42735000                       B. 0,00042735                                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C. 0,00042735                    D. 0,0000042735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ECEB1A-7765-478B-BB86-D6561209FF4E}"/>
              </a:ext>
            </a:extLst>
          </p:cNvPr>
          <p:cNvSpPr txBox="1"/>
          <p:nvPr/>
        </p:nvSpPr>
        <p:spPr>
          <a:xfrm>
            <a:off x="6483627" y="1705053"/>
            <a:ext cx="5019260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5. </a:t>
            </a:r>
            <a:r>
              <a:rPr lang="sv-SE" dirty="0"/>
              <a:t>	</a:t>
            </a:r>
            <a:r>
              <a:rPr lang="sv-SE" b="1" i="1" dirty="0">
                <a:solidFill>
                  <a:srgbClr val="7030A0"/>
                </a:solidFill>
              </a:rPr>
              <a:t>En 4 años hay: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A.	1.576.800 min        B. 345600 min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C.    94.608.000 min     C. 20.736.000 min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549167-53FB-4046-9DD4-9BBB6FE72E5C}"/>
              </a:ext>
            </a:extLst>
          </p:cNvPr>
          <p:cNvSpPr txBox="1"/>
          <p:nvPr/>
        </p:nvSpPr>
        <p:spPr>
          <a:xfrm>
            <a:off x="6483628" y="2828835"/>
            <a:ext cx="5214730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6</a:t>
            </a:r>
            <a:r>
              <a:rPr lang="es-MX" dirty="0"/>
              <a:t>. 	</a:t>
            </a:r>
            <a:r>
              <a:rPr lang="es-MX" b="1" i="1" dirty="0">
                <a:solidFill>
                  <a:srgbClr val="7030A0"/>
                </a:solidFill>
              </a:rPr>
              <a:t>La cantidad 0,00000000361 en notación científica equivale a: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	3,61x10-9                B.    361 x10-8         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C.    361 x1011              D.   36,1x1010</a:t>
            </a:r>
            <a:r>
              <a:rPr lang="es-MX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7B2EDD-3650-4422-AA16-439F081516D6}"/>
              </a:ext>
            </a:extLst>
          </p:cNvPr>
          <p:cNvSpPr txBox="1"/>
          <p:nvPr/>
        </p:nvSpPr>
        <p:spPr>
          <a:xfrm>
            <a:off x="6483626" y="4177111"/>
            <a:ext cx="5214731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7.   </a:t>
            </a:r>
            <a:r>
              <a:rPr lang="es-MX" b="1" i="1" dirty="0">
                <a:solidFill>
                  <a:srgbClr val="7030A0"/>
                </a:solidFill>
              </a:rPr>
              <a:t>7 pulgadas en metros equivalen  a: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 3,52 x 10-2  m             B. 17,78 x 10-2  m              C.  1778  x 10-2   m           D. 42,6 x 10-3  m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A0ADB5-8C53-4DC3-BE42-768D77F044BB}"/>
              </a:ext>
            </a:extLst>
          </p:cNvPr>
          <p:cNvSpPr txBox="1"/>
          <p:nvPr/>
        </p:nvSpPr>
        <p:spPr>
          <a:xfrm>
            <a:off x="6483626" y="5349437"/>
            <a:ext cx="5214731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8.</a:t>
            </a:r>
            <a:r>
              <a:rPr lang="es-MX" dirty="0"/>
              <a:t>	</a:t>
            </a:r>
            <a:r>
              <a:rPr lang="es-MX" b="1" i="1" dirty="0">
                <a:solidFill>
                  <a:srgbClr val="7030A0"/>
                </a:solidFill>
              </a:rPr>
              <a:t>La cantidad 83,257 x105 equivale en forma extensa 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	83257000000         B.  8325700000      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C.  8325700                  D. 832570000000</a:t>
            </a:r>
          </a:p>
        </p:txBody>
      </p:sp>
    </p:spTree>
    <p:extLst>
      <p:ext uri="{BB962C8B-B14F-4D97-AF65-F5344CB8AC3E}">
        <p14:creationId xmlns:p14="http://schemas.microsoft.com/office/powerpoint/2010/main" val="20127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32D9F84-48CE-4DCC-862C-F57ECF5C47A6}"/>
              </a:ext>
            </a:extLst>
          </p:cNvPr>
          <p:cNvSpPr txBox="1"/>
          <p:nvPr/>
        </p:nvSpPr>
        <p:spPr>
          <a:xfrm>
            <a:off x="268357" y="306961"/>
            <a:ext cx="4873486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FF0000"/>
                </a:solidFill>
              </a:rPr>
              <a:t>9. </a:t>
            </a:r>
            <a:r>
              <a:rPr lang="es-CO" dirty="0"/>
              <a:t>	</a:t>
            </a:r>
            <a:r>
              <a:rPr lang="es-CO" b="1" i="1" dirty="0">
                <a:solidFill>
                  <a:srgbClr val="7030A0"/>
                </a:solidFill>
              </a:rPr>
              <a:t>6,15x10-12 microgramos equivale en Kg</a:t>
            </a:r>
          </a:p>
          <a:p>
            <a:r>
              <a:rPr lang="es-CO" b="1" i="1" dirty="0">
                <a:solidFill>
                  <a:srgbClr val="7030A0"/>
                </a:solidFill>
              </a:rPr>
              <a:t>       A. 6,15 x 10-15                B.  6,15 x 10-6          </a:t>
            </a:r>
          </a:p>
          <a:p>
            <a:r>
              <a:rPr lang="es-CO" b="1" i="1" dirty="0">
                <a:solidFill>
                  <a:srgbClr val="7030A0"/>
                </a:solidFill>
              </a:rPr>
              <a:t>       C. 6,15 x 10-10                D. 6,15 x 10-18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9FB127-9B95-4BF7-9D45-DC34D49AB7B6}"/>
              </a:ext>
            </a:extLst>
          </p:cNvPr>
          <p:cNvSpPr txBox="1"/>
          <p:nvPr/>
        </p:nvSpPr>
        <p:spPr>
          <a:xfrm>
            <a:off x="268357" y="1446648"/>
            <a:ext cx="4873486" cy="92333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10.    </a:t>
            </a:r>
            <a:r>
              <a:rPr lang="es-MX" b="1" i="1" dirty="0">
                <a:solidFill>
                  <a:srgbClr val="7030A0"/>
                </a:solidFill>
              </a:rPr>
              <a:t>15,8 pies en metros equivale a: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A.	2,75 m                     B. 5,92 m</a:t>
            </a:r>
          </a:p>
          <a:p>
            <a:r>
              <a:rPr lang="es-MX" b="1" i="1" dirty="0">
                <a:solidFill>
                  <a:srgbClr val="7030A0"/>
                </a:solidFill>
              </a:rPr>
              <a:t>B.	4,81 m                     D. 7,51 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95083F-38B8-456C-8776-064A1F0651F6}"/>
              </a:ext>
            </a:extLst>
          </p:cNvPr>
          <p:cNvSpPr txBox="1"/>
          <p:nvPr/>
        </p:nvSpPr>
        <p:spPr>
          <a:xfrm>
            <a:off x="586409" y="2567056"/>
            <a:ext cx="4555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1" u="sng" dirty="0">
                <a:solidFill>
                  <a:srgbClr val="C00000"/>
                </a:solidFill>
              </a:rPr>
              <a:t>PROBLEMAS DE APLICACIÓN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2D0567-FA16-4CC5-AC0C-5D416D19D031}"/>
              </a:ext>
            </a:extLst>
          </p:cNvPr>
          <p:cNvSpPr txBox="1"/>
          <p:nvPr/>
        </p:nvSpPr>
        <p:spPr>
          <a:xfrm>
            <a:off x="268357" y="3117595"/>
            <a:ext cx="5456582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1. </a:t>
            </a:r>
            <a:r>
              <a:rPr lang="es-MX" b="1" i="1" dirty="0">
                <a:solidFill>
                  <a:srgbClr val="002060"/>
                </a:solidFill>
              </a:rPr>
              <a:t>Felipe preparó 8,5 litros de limonada para una fiesta, sus invitados se tomaron 7200 ml de la limonada. Cuántos ml de limonada le quedaron a Juan?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 A. 2.600 ml                            B. 1.000 ml                                 C. 1.800 ml                             D. 1.300 ml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72C136-03D0-465B-8A3D-6B96D66786DA}"/>
              </a:ext>
            </a:extLst>
          </p:cNvPr>
          <p:cNvSpPr txBox="1"/>
          <p:nvPr/>
        </p:nvSpPr>
        <p:spPr>
          <a:xfrm>
            <a:off x="268357" y="4796713"/>
            <a:ext cx="5456582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2. </a:t>
            </a:r>
            <a:r>
              <a:rPr lang="es-MX" b="1" i="1" dirty="0">
                <a:solidFill>
                  <a:srgbClr val="002060"/>
                </a:solidFill>
              </a:rPr>
              <a:t>Cada cuatro horas una enfermera debe suministrarle a un paciente 120mg de insulina por Kg de peso. Si el peso del paciente es 85 Kg. Cuántos mg de insulina debe suministrarle en un día?  </a:t>
            </a:r>
          </a:p>
          <a:p>
            <a:pPr marL="342900" indent="-342900">
              <a:buAutoNum type="alphaUcPeriod"/>
            </a:pPr>
            <a:r>
              <a:rPr lang="es-MX" b="1" i="1" dirty="0">
                <a:solidFill>
                  <a:srgbClr val="002060"/>
                </a:solidFill>
              </a:rPr>
              <a:t>10.200 mg                                 B.  8500000 mg                         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C.  61.200 mg                                 D. 120000 mg 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D9D713-4D10-4577-9A8D-1E30E12476C1}"/>
              </a:ext>
            </a:extLst>
          </p:cNvPr>
          <p:cNvSpPr txBox="1"/>
          <p:nvPr/>
        </p:nvSpPr>
        <p:spPr>
          <a:xfrm>
            <a:off x="6096000" y="269365"/>
            <a:ext cx="5840893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3. </a:t>
            </a:r>
            <a:r>
              <a:rPr lang="es-MX" b="1" i="1" dirty="0">
                <a:solidFill>
                  <a:srgbClr val="002060"/>
                </a:solidFill>
              </a:rPr>
              <a:t>Si un CD guarda 2,4 Tb (Terabits) de información. ¿Cuántos bits de información se podrán almacenar en 8 CD?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 A. 19,2 x1012 bits                       B. 824 x106 bits                        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 C. 19,2 x109 bits                        D. 824x1012 bits   </a:t>
            </a:r>
          </a:p>
          <a:p>
            <a:endParaRPr lang="es-MX" b="1" i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093BF42-96CE-49EC-B9F9-EFFE17FDE1D3}"/>
              </a:ext>
            </a:extLst>
          </p:cNvPr>
          <p:cNvSpPr txBox="1"/>
          <p:nvPr/>
        </p:nvSpPr>
        <p:spPr>
          <a:xfrm>
            <a:off x="6096000" y="1905336"/>
            <a:ext cx="582764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C00000"/>
                </a:solidFill>
              </a:rPr>
              <a:t>4. </a:t>
            </a:r>
            <a:r>
              <a:rPr lang="es-CO" b="1" i="1" dirty="0">
                <a:solidFill>
                  <a:srgbClr val="002060"/>
                </a:solidFill>
              </a:rPr>
              <a:t>Un atleta recorre una pista a una velocidad de 32 Km/h, determina su velocidad en m/s</a:t>
            </a:r>
          </a:p>
          <a:p>
            <a:r>
              <a:rPr lang="es-CO" b="1" i="1" dirty="0">
                <a:solidFill>
                  <a:srgbClr val="002060"/>
                </a:solidFill>
              </a:rPr>
              <a:t> A. 13,5 m/s     B. 8,88m/s   C. 22,7m/s    D.2,3m/s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F9B13F-93AC-4DBB-92C4-6C2A615477CB}"/>
              </a:ext>
            </a:extLst>
          </p:cNvPr>
          <p:cNvSpPr txBox="1"/>
          <p:nvPr/>
        </p:nvSpPr>
        <p:spPr>
          <a:xfrm>
            <a:off x="6095999" y="2976576"/>
            <a:ext cx="582764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5</a:t>
            </a:r>
            <a:r>
              <a:rPr lang="es-MX" b="1" i="1" dirty="0">
                <a:solidFill>
                  <a:srgbClr val="002060"/>
                </a:solidFill>
              </a:rPr>
              <a:t>. Tres libras de mantequilla cuestan $15.300. Algunos visitantes del extranjero desean conocer el precio en gramos ¿Cuál es el precio?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A.$ 15,3          B. $ 20,6       C. $10,2       D.$ 7,4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3D94A-7B69-45D3-B08D-432A68145D66}"/>
              </a:ext>
            </a:extLst>
          </p:cNvPr>
          <p:cNvSpPr txBox="1"/>
          <p:nvPr/>
        </p:nvSpPr>
        <p:spPr>
          <a:xfrm>
            <a:off x="6095999" y="4324815"/>
            <a:ext cx="582764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6. </a:t>
            </a:r>
            <a:r>
              <a:rPr lang="es-MX" b="1" i="1" dirty="0">
                <a:solidFill>
                  <a:srgbClr val="002060"/>
                </a:solidFill>
              </a:rPr>
              <a:t>La altura en  centímetros de una mujer que mide 5 pies y 6 pulgadas es: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 155,43 cm      B. 178,52 cm    C. 167,64 cm  D. 181,43 cm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55467E-C567-4E37-BABA-F751CEFBF38D}"/>
              </a:ext>
            </a:extLst>
          </p:cNvPr>
          <p:cNvSpPr txBox="1"/>
          <p:nvPr/>
        </p:nvSpPr>
        <p:spPr>
          <a:xfrm>
            <a:off x="6095999" y="5380672"/>
            <a:ext cx="584089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7. </a:t>
            </a:r>
            <a:r>
              <a:rPr lang="es-MX" b="1" i="1" dirty="0">
                <a:solidFill>
                  <a:srgbClr val="002060"/>
                </a:solidFill>
              </a:rPr>
              <a:t>Se tomaron 200 hojas de papel y se encontró que su grosor era de 15cm.  El grosor de una hoja es: 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 75 x 10-3 cm                           B.  75 x 10-5  cm                          C.   1,3 x 10-4  cm                        D.  1,3 x 10-2 cm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02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527C91-7369-407D-9560-531BCA7BF5AC}"/>
              </a:ext>
            </a:extLst>
          </p:cNvPr>
          <p:cNvSpPr txBox="1"/>
          <p:nvPr/>
        </p:nvSpPr>
        <p:spPr>
          <a:xfrm>
            <a:off x="255105" y="353992"/>
            <a:ext cx="610262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8. </a:t>
            </a:r>
            <a:r>
              <a:rPr lang="es-MX" b="1" i="1" dirty="0">
                <a:solidFill>
                  <a:srgbClr val="002060"/>
                </a:solidFill>
              </a:rPr>
              <a:t>Un ciclista recorre una carretera recta de 50 Km. ¿Cuál es la longitud de la carretera en centímetros?   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  50 x104 cm                          B.  50x106  cm                                C.  50x10-5  cm                       D.  50x105 cm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726244-5971-4DBB-8E53-E65D845E06EC}"/>
              </a:ext>
            </a:extLst>
          </p:cNvPr>
          <p:cNvSpPr txBox="1"/>
          <p:nvPr/>
        </p:nvSpPr>
        <p:spPr>
          <a:xfrm>
            <a:off x="255105" y="1732830"/>
            <a:ext cx="610262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9. </a:t>
            </a:r>
            <a:r>
              <a:rPr lang="es-MX" b="1" i="1" dirty="0">
                <a:solidFill>
                  <a:srgbClr val="002060"/>
                </a:solidFill>
              </a:rPr>
              <a:t>El hombre araña trepa por un edificio que tiene 70 pies de altura ¿Cuántos metros recorrió? 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  A.  15,43 m                 B. 21,33m        C. 32,48 m      D. 40,52m</a:t>
            </a:r>
            <a:endParaRPr lang="es-CO" b="1" i="1" dirty="0">
              <a:solidFill>
                <a:srgbClr val="00206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094DD7-DB10-4CAB-BDFC-B8DE035AB1D7}"/>
              </a:ext>
            </a:extLst>
          </p:cNvPr>
          <p:cNvSpPr txBox="1"/>
          <p:nvPr/>
        </p:nvSpPr>
        <p:spPr>
          <a:xfrm>
            <a:off x="255105" y="2834670"/>
            <a:ext cx="610262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10. </a:t>
            </a:r>
            <a:r>
              <a:rPr lang="es-MX" b="1" i="1" dirty="0">
                <a:solidFill>
                  <a:srgbClr val="002060"/>
                </a:solidFill>
              </a:rPr>
              <a:t>Las células nerviosas en el cerebro del ser humano son aproximadamente diez mil millones, expresa este número en notación científica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 10 -9                    B. 10 10               C. 10 -11        D. 1011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689628-AFAB-48A9-BA15-F5E9B7D2B713}"/>
              </a:ext>
            </a:extLst>
          </p:cNvPr>
          <p:cNvSpPr txBox="1"/>
          <p:nvPr/>
        </p:nvSpPr>
        <p:spPr>
          <a:xfrm>
            <a:off x="255105" y="4213509"/>
            <a:ext cx="610262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00000"/>
                </a:solidFill>
              </a:rPr>
              <a:t>11. </a:t>
            </a:r>
            <a:r>
              <a:rPr lang="es-MX" b="1" i="1" dirty="0">
                <a:solidFill>
                  <a:srgbClr val="002060"/>
                </a:solidFill>
                <a:effectLst/>
                <a:latin typeface="+mj-lt"/>
              </a:rPr>
              <a:t>Josefina tiene que recorrer 12 kilómetros dando vueltas a una pista atletismo de 800 metros. Si lleva 9 vueltas, ¿cuántos metros le quedan?</a:t>
            </a:r>
          </a:p>
          <a:p>
            <a:r>
              <a:rPr lang="es-MX" b="1" i="1" dirty="0">
                <a:solidFill>
                  <a:srgbClr val="002060"/>
                </a:solidFill>
                <a:latin typeface="+mj-lt"/>
              </a:rPr>
              <a:t>A. 11.200m            B. 7.200m           C. 2.400m           D. 4.800m</a:t>
            </a:r>
            <a:endParaRPr lang="es-CO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3A043D-8694-49ED-BFF8-D8E8588382F2}"/>
              </a:ext>
            </a:extLst>
          </p:cNvPr>
          <p:cNvSpPr txBox="1"/>
          <p:nvPr/>
        </p:nvSpPr>
        <p:spPr>
          <a:xfrm>
            <a:off x="255105" y="5499869"/>
            <a:ext cx="610262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12. </a:t>
            </a:r>
            <a:r>
              <a:rPr lang="es-MX" b="1" i="1" dirty="0">
                <a:solidFill>
                  <a:srgbClr val="002060"/>
                </a:solidFill>
              </a:rPr>
              <a:t>Un atleta está realizando una maratón de 7 km. En estos momentos ha recorrido 60 Dm ¿Cuántos metros le quedan por recorrer?</a:t>
            </a:r>
          </a:p>
          <a:p>
            <a:r>
              <a:rPr lang="es-MX" b="1" i="1" dirty="0">
                <a:solidFill>
                  <a:srgbClr val="002060"/>
                </a:solidFill>
              </a:rPr>
              <a:t>A. 1.000m                B.  6.400m           C. 340 m         D. 2.00m</a:t>
            </a:r>
            <a:endParaRPr lang="es-CO" b="1" i="1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FE5891-711D-452D-A2DE-7EEFDE9A2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8935" r="24217" b="22972"/>
          <a:stretch/>
        </p:blipFill>
        <p:spPr>
          <a:xfrm>
            <a:off x="6509982" y="968990"/>
            <a:ext cx="5426913" cy="57312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DC5F65-3C72-4EE6-A5F8-BDEAF862BDDC}"/>
              </a:ext>
            </a:extLst>
          </p:cNvPr>
          <p:cNvSpPr txBox="1"/>
          <p:nvPr/>
        </p:nvSpPr>
        <p:spPr>
          <a:xfrm>
            <a:off x="7544763" y="463174"/>
            <a:ext cx="33573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ESCOJA LA RESPUESTA CORRECTA </a:t>
            </a:r>
            <a:endParaRPr lang="es-CO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9B7204-FE14-46D3-90FE-1BC063F018AF}"/>
              </a:ext>
            </a:extLst>
          </p:cNvPr>
          <p:cNvSpPr txBox="1"/>
          <p:nvPr/>
        </p:nvSpPr>
        <p:spPr>
          <a:xfrm>
            <a:off x="3034749" y="450574"/>
            <a:ext cx="412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u="sng" dirty="0">
                <a:solidFill>
                  <a:schemeClr val="accent4">
                    <a:lumMod val="50000"/>
                  </a:schemeClr>
                </a:solidFill>
              </a:rPr>
              <a:t>MAGNITUDES VECTORIAES </a:t>
            </a:r>
            <a:endParaRPr lang="es-CO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C00DC0-AD5B-4EBD-8E86-3F690ECD49AF}"/>
              </a:ext>
            </a:extLst>
          </p:cNvPr>
          <p:cNvSpPr txBox="1"/>
          <p:nvPr/>
        </p:nvSpPr>
        <p:spPr>
          <a:xfrm>
            <a:off x="2246245" y="1039336"/>
            <a:ext cx="67387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B050"/>
                </a:solidFill>
              </a:rPr>
              <a:t>1.</a:t>
            </a:r>
            <a:r>
              <a:rPr lang="es-MX" b="1" i="1" dirty="0">
                <a:solidFill>
                  <a:srgbClr val="C00000"/>
                </a:solidFill>
              </a:rPr>
              <a:t>	Dada las siguientes magnitudes, clasifícalas en escalares y vectoriales</a:t>
            </a:r>
            <a:endParaRPr lang="es-CO" b="1" i="1" dirty="0">
              <a:solidFill>
                <a:srgbClr val="C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DF5DCB-3343-4670-AB2F-4C1A1FA11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6" t="39227" r="6666" b="4928"/>
          <a:stretch/>
        </p:blipFill>
        <p:spPr>
          <a:xfrm>
            <a:off x="672549" y="1656520"/>
            <a:ext cx="3750365" cy="224888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336B38A-DA71-4E8E-BA2F-BFB7C316A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45978"/>
              </p:ext>
            </p:extLst>
          </p:nvPr>
        </p:nvGraphicFramePr>
        <p:xfrm>
          <a:off x="4828209" y="1585172"/>
          <a:ext cx="5309704" cy="23202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00243">
                  <a:extLst>
                    <a:ext uri="{9D8B030D-6E8A-4147-A177-3AD203B41FA5}">
                      <a16:colId xmlns:a16="http://schemas.microsoft.com/office/drawing/2014/main" val="83897738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973978304"/>
                    </a:ext>
                  </a:extLst>
                </a:gridCol>
              </a:tblGrid>
              <a:tr h="582874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Magnitudes Escalares</a:t>
                      </a:r>
                      <a:endParaRPr lang="es-CO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Magnitudes Vectoriales </a:t>
                      </a:r>
                      <a:endParaRPr lang="es-CO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561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448B32B-83FE-4F4D-9F36-FBE689263D7E}"/>
              </a:ext>
            </a:extLst>
          </p:cNvPr>
          <p:cNvSpPr txBox="1"/>
          <p:nvPr/>
        </p:nvSpPr>
        <p:spPr>
          <a:xfrm>
            <a:off x="546652" y="4350820"/>
            <a:ext cx="554934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B050"/>
                </a:solidFill>
              </a:rPr>
              <a:t>2.  </a:t>
            </a:r>
            <a:r>
              <a:rPr lang="es-MX" b="1" i="1" dirty="0">
                <a:solidFill>
                  <a:srgbClr val="FF0000"/>
                </a:solidFill>
              </a:rPr>
              <a:t>Dados los siguientes vectores</a:t>
            </a:r>
            <a:r>
              <a:rPr lang="es-MX" b="1" i="1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1" dirty="0">
                <a:solidFill>
                  <a:schemeClr val="bg1"/>
                </a:solidFill>
              </a:rPr>
              <a:t>   Vector a: 6 u en dirección sur                                                               </a:t>
            </a:r>
          </a:p>
          <a:p>
            <a:r>
              <a:rPr lang="es-MX" b="1" i="1" dirty="0">
                <a:solidFill>
                  <a:schemeClr val="bg1"/>
                </a:solidFill>
              </a:rPr>
              <a:t>•	Vector b : 9 u en dirección este                                                                  •	Vector c: 12 u, en dirección norte                                                                 •	Vector d: 20 u, en dirección oeste                                                               •	Vector e: 8 u, 30º respecto al semieje positivo de las X                              •	Vector f: 3 u, 60º respecto al semieje negativo de las X                           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BF512D-A3D0-490E-97F1-036B7D2DB1AF}"/>
              </a:ext>
            </a:extLst>
          </p:cNvPr>
          <p:cNvSpPr txBox="1"/>
          <p:nvPr/>
        </p:nvSpPr>
        <p:spPr>
          <a:xfrm>
            <a:off x="6602896" y="4118666"/>
            <a:ext cx="152068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2400" b="1" i="1" dirty="0">
                <a:solidFill>
                  <a:srgbClr val="FF0000"/>
                </a:solidFill>
              </a:rPr>
              <a:t>HALLAR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1" i="1" dirty="0">
                <a:solidFill>
                  <a:srgbClr val="FF0000"/>
                </a:solidFill>
              </a:rPr>
              <a:t>b + 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1" i="1" dirty="0">
                <a:solidFill>
                  <a:srgbClr val="FF0000"/>
                </a:solidFill>
              </a:rPr>
              <a:t>c + 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1" i="1" dirty="0">
                <a:solidFill>
                  <a:srgbClr val="FF0000"/>
                </a:solidFill>
              </a:rPr>
              <a:t>a + 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1" i="1" dirty="0">
                <a:solidFill>
                  <a:srgbClr val="FF0000"/>
                </a:solidFill>
              </a:rPr>
              <a:t>a + 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1" i="1" dirty="0">
                <a:solidFill>
                  <a:srgbClr val="FF0000"/>
                </a:solidFill>
              </a:rPr>
              <a:t>e + f                  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9795FD-D7F8-4D39-951D-E3531A03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479" y="4258415"/>
            <a:ext cx="3269973" cy="23202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9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D921E1A-C67D-477A-90C0-1C3F81F1B5FF}"/>
              </a:ext>
            </a:extLst>
          </p:cNvPr>
          <p:cNvSpPr txBox="1"/>
          <p:nvPr/>
        </p:nvSpPr>
        <p:spPr>
          <a:xfrm>
            <a:off x="758687" y="387771"/>
            <a:ext cx="610262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buClr>
                <a:srgbClr val="BF8F00"/>
              </a:buClr>
            </a:pPr>
            <a:r>
              <a:rPr lang="es-ES_tradnl" sz="1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s-ES_tradnl" sz="1800" b="1" i="1" dirty="0">
                <a:solidFill>
                  <a:srgbClr val="C45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Dados los vectores:</a:t>
            </a:r>
            <a:r>
              <a:rPr lang="es-ES_tradnl" sz="1800" dirty="0">
                <a:solidFill>
                  <a:srgbClr val="C45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= 12 unid,   b = 9 unid</a:t>
            </a:r>
            <a:endParaRPr lang="es-CO" sz="20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s-ES_tradnl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Hallar el vector resultante cuando: (realizar gráfico) </a:t>
            </a:r>
            <a:endParaRPr lang="es-CO" sz="20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_tradnl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Tienen igual sentido</a:t>
            </a:r>
            <a:endParaRPr lang="es-CO" sz="20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_tradnl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Tienen sentido contrario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Forman una perpendicular</a:t>
            </a:r>
            <a:endParaRPr lang="es-CO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A94949-82B5-4923-BF2E-1E5FDE586992}"/>
              </a:ext>
            </a:extLst>
          </p:cNvPr>
          <p:cNvSpPr txBox="1"/>
          <p:nvPr/>
        </p:nvSpPr>
        <p:spPr>
          <a:xfrm>
            <a:off x="758688" y="2023046"/>
            <a:ext cx="6105939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00B050"/>
                </a:solidFill>
              </a:rPr>
              <a:t>4-</a:t>
            </a:r>
            <a:r>
              <a:rPr lang="es-MX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 un vector a sobre el eje X positivo de magnitud 6U, otro vector b, de magnitud 4U que forma un ángulo de 26º con el semieje positivo de las x, otro vector c sobre el eje Y positivo de magnitud 10U y otro vector d de magnitud 8U  en la dirección 41ºal sur del oeste . Hallar la a magnitud de la suma por medio de componentes  ( Realizar el gráfico</a:t>
            </a:r>
            <a:r>
              <a:rPr lang="es-MX" b="1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B37722-2574-4F34-AD46-F0E84AB5F446}"/>
              </a:ext>
            </a:extLst>
          </p:cNvPr>
          <p:cNvSpPr txBox="1"/>
          <p:nvPr/>
        </p:nvSpPr>
        <p:spPr>
          <a:xfrm>
            <a:off x="762001" y="4392737"/>
            <a:ext cx="610262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B050"/>
                </a:solidFill>
              </a:rPr>
              <a:t>5-</a:t>
            </a:r>
            <a:r>
              <a:rPr lang="es-MX" dirty="0"/>
              <a:t> </a:t>
            </a:r>
            <a:r>
              <a:rPr lang="es-MX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bandada de pájaros vuela en línea recta una distancia de 32Km hacia el este, y luego una distancia de 56 Km hacia el sur. Calcule el desplazamiento de la bandada de pájaras </a:t>
            </a:r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7C5BE9-6E4C-4ABD-91EB-FDC60136A571}"/>
              </a:ext>
            </a:extLst>
          </p:cNvPr>
          <p:cNvSpPr txBox="1"/>
          <p:nvPr/>
        </p:nvSpPr>
        <p:spPr>
          <a:xfrm>
            <a:off x="6970644" y="417733"/>
            <a:ext cx="507558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B050"/>
                </a:solidFill>
              </a:rPr>
              <a:t>6-</a:t>
            </a:r>
            <a:r>
              <a:rPr lang="es-MX" dirty="0"/>
              <a:t> </a:t>
            </a:r>
            <a:r>
              <a:rPr lang="es-MX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explorador camina 17 Km hacia el norte, 22 Km hacia el noroeste, formando un ángulo de 45º y 10 Km hacia el sur, usando el método grafico calcule el desplazamiento resultante.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583AD6-FFF5-4E28-ABDF-147A484308F3}"/>
              </a:ext>
            </a:extLst>
          </p:cNvPr>
          <p:cNvSpPr txBox="1"/>
          <p:nvPr/>
        </p:nvSpPr>
        <p:spPr>
          <a:xfrm>
            <a:off x="7050156" y="2105561"/>
            <a:ext cx="499606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B050"/>
                </a:solidFill>
              </a:rPr>
              <a:t>7- </a:t>
            </a:r>
            <a:r>
              <a:rPr lang="es-MX" sz="2000" b="1" i="1" dirty="0">
                <a:solidFill>
                  <a:schemeClr val="accent5">
                    <a:lumMod val="75000"/>
                  </a:schemeClr>
                </a:solidFill>
              </a:rPr>
              <a:t>Todos los vectores que forman el cuadrado mostrado en la figura tiene una magnitud de  10 unidades. Hallar la resultante de la suma de los 5 vectores </a:t>
            </a:r>
          </a:p>
          <a:p>
            <a:endParaRPr lang="es-MX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MX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CO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CO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CO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DCB840E-5408-4294-9234-7F10D6F5A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8" t="42508" r="53913" b="42605"/>
          <a:stretch/>
        </p:blipFill>
        <p:spPr>
          <a:xfrm>
            <a:off x="8083825" y="3224239"/>
            <a:ext cx="1775791" cy="131362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4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5C2086-A637-4EAB-975E-A06A1B2EE684}"/>
              </a:ext>
            </a:extLst>
          </p:cNvPr>
          <p:cNvSpPr txBox="1"/>
          <p:nvPr/>
        </p:nvSpPr>
        <p:spPr>
          <a:xfrm>
            <a:off x="2501760" y="-41787"/>
            <a:ext cx="7726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C00000"/>
                </a:solidFill>
              </a:rPr>
              <a:t>OPERAR LOS SIGUIENTES VECTORES POR COMPONENETES RECTANGULARES </a:t>
            </a:r>
            <a:endParaRPr lang="es-CO" sz="2800" b="1" i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E6DDD3-97CB-47A2-A371-259B5477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 t="24082" r="20333" b="10686"/>
          <a:stretch/>
        </p:blipFill>
        <p:spPr>
          <a:xfrm>
            <a:off x="327578" y="895867"/>
            <a:ext cx="3609769" cy="2533133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para ejercicios resueltos de suma de vectores">
            <a:extLst>
              <a:ext uri="{FF2B5EF4-FFF2-40B4-BE49-F238E27FC236}">
                <a16:creationId xmlns:a16="http://schemas.microsoft.com/office/drawing/2014/main" id="{BC347A37-0AD1-4034-A1BD-5DCA4A8AA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b="7420"/>
          <a:stretch/>
        </p:blipFill>
        <p:spPr bwMode="auto">
          <a:xfrm>
            <a:off x="4187272" y="912320"/>
            <a:ext cx="3609769" cy="2533133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1E9AA-1374-4E9C-B943-99599F2BE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7" r="11560"/>
          <a:stretch/>
        </p:blipFill>
        <p:spPr>
          <a:xfrm>
            <a:off x="8197915" y="964095"/>
            <a:ext cx="3609769" cy="246490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sultado de imagen para ejercicios resueltos de suma de vectores">
            <a:extLst>
              <a:ext uri="{FF2B5EF4-FFF2-40B4-BE49-F238E27FC236}">
                <a16:creationId xmlns:a16="http://schemas.microsoft.com/office/drawing/2014/main" id="{BCED2C2B-31E5-4C19-AF10-4CB24AAA1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6579" r="7346" b="27169"/>
          <a:stretch/>
        </p:blipFill>
        <p:spPr bwMode="auto">
          <a:xfrm>
            <a:off x="234290" y="3558622"/>
            <a:ext cx="4483484" cy="311483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jercicios resueltos de suma de vectores">
            <a:extLst>
              <a:ext uri="{FF2B5EF4-FFF2-40B4-BE49-F238E27FC236}">
                <a16:creationId xmlns:a16="http://schemas.microsoft.com/office/drawing/2014/main" id="{51DBFFFE-AB89-42C5-A0A6-0214F05A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46" y="3558622"/>
            <a:ext cx="2525482" cy="311483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jercicios resueltos de suma de vectores">
            <a:extLst>
              <a:ext uri="{FF2B5EF4-FFF2-40B4-BE49-F238E27FC236}">
                <a16:creationId xmlns:a16="http://schemas.microsoft.com/office/drawing/2014/main" id="{BDBC3A75-C058-44D2-9B91-563EE0893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26557" r="4407"/>
          <a:stretch/>
        </p:blipFill>
        <p:spPr bwMode="auto">
          <a:xfrm>
            <a:off x="7705200" y="3599076"/>
            <a:ext cx="4320208" cy="307437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8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042DE0-2003-41D2-B21F-438768F8F6DA}"/>
              </a:ext>
            </a:extLst>
          </p:cNvPr>
          <p:cNvSpPr txBox="1"/>
          <p:nvPr/>
        </p:nvSpPr>
        <p:spPr>
          <a:xfrm>
            <a:off x="795130" y="1245705"/>
            <a:ext cx="1089328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C00000"/>
                </a:solidFill>
              </a:rPr>
              <a:t>En el siguiente link  se encuentran 14 ejercicios de selección múltiple, completar y relación: </a:t>
            </a:r>
          </a:p>
          <a:p>
            <a:r>
              <a:rPr lang="es-CO" sz="2400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http://fisica.cubaeduca.cu/media/fisica.cubaeduca.cu/medias/interactividades/entrenadores/8vo/U-1-Mediciones/Mediciones/co/modulo_contenido_3.html</a:t>
            </a:r>
            <a:endParaRPr lang="es-MX" sz="2400" b="1" i="1" dirty="0">
              <a:solidFill>
                <a:srgbClr val="C00000"/>
              </a:solidFill>
            </a:endParaRPr>
          </a:p>
          <a:p>
            <a:r>
              <a:rPr lang="es-MX" sz="2400" b="1" i="1" dirty="0">
                <a:solidFill>
                  <a:srgbClr val="C00000"/>
                </a:solidFill>
              </a:rPr>
              <a:t>Resuélvalos </a:t>
            </a:r>
            <a:endParaRPr lang="es-CO" sz="24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1274CF-46B7-40E4-B83A-1C8B6E17A435}"/>
              </a:ext>
            </a:extLst>
          </p:cNvPr>
          <p:cNvSpPr txBox="1"/>
          <p:nvPr/>
        </p:nvSpPr>
        <p:spPr>
          <a:xfrm>
            <a:off x="795130" y="3062116"/>
            <a:ext cx="799106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CO" sz="2400" b="1" i="1" dirty="0">
                <a:solidFill>
                  <a:srgbClr val="FF0000"/>
                </a:solidFill>
              </a:rPr>
              <a:t>https://www.thatquiz.org/es/preview?c=97ty2c6k&amp;s=n2wclx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18CCAF-F7BD-401C-B2C9-6E87A13608FB}"/>
              </a:ext>
            </a:extLst>
          </p:cNvPr>
          <p:cNvSpPr txBox="1"/>
          <p:nvPr/>
        </p:nvSpPr>
        <p:spPr>
          <a:xfrm>
            <a:off x="1696278" y="397565"/>
            <a:ext cx="76465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FF0000"/>
                </a:solidFill>
              </a:rPr>
              <a:t>Realizar las siguientes prueba saber  (justifica las respuestas)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DDA60F-407B-4C38-A526-84091C20570C}"/>
              </a:ext>
            </a:extLst>
          </p:cNvPr>
          <p:cNvSpPr txBox="1"/>
          <p:nvPr/>
        </p:nvSpPr>
        <p:spPr>
          <a:xfrm>
            <a:off x="3140765" y="3783784"/>
            <a:ext cx="49695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002060"/>
                </a:solidFill>
              </a:rPr>
              <a:t>ACTIVIDADES DE COLOMBIA APRENDE </a:t>
            </a:r>
            <a:endParaRPr lang="es-CO" sz="2400" b="1" i="1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2B02F0-2361-4BF3-80C6-29A69389B44A}"/>
              </a:ext>
            </a:extLst>
          </p:cNvPr>
          <p:cNvSpPr txBox="1"/>
          <p:nvPr/>
        </p:nvSpPr>
        <p:spPr>
          <a:xfrm>
            <a:off x="397565" y="4688965"/>
            <a:ext cx="1119808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i="1" dirty="0">
                <a:solidFill>
                  <a:srgbClr val="002060"/>
                </a:solidFill>
              </a:rPr>
              <a:t>https://contenidosparaaprender.colombiaaprende.edu.co/G_10/S/S_G10_U01_L02/S_G10_U01_L02_03_01_00.html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i="1" dirty="0">
                <a:solidFill>
                  <a:srgbClr val="002060"/>
                </a:solidFill>
              </a:rPr>
              <a:t>https://contenidosparaaprender.colombiaaprende.edu.co/G_10/S/S_G10_U01_L02/S_G10_U01_L02_03_03_00.html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i="1" dirty="0">
                <a:solidFill>
                  <a:srgbClr val="002060"/>
                </a:solidFill>
              </a:rPr>
              <a:t>https://contenidosparaaprender.colombiaaprende.edu.co/G_10/S/S_G10_U01_L02/S_G10_U01_L02_03_04_01.html </a:t>
            </a:r>
          </a:p>
        </p:txBody>
      </p:sp>
    </p:spTree>
    <p:extLst>
      <p:ext uri="{BB962C8B-B14F-4D97-AF65-F5344CB8AC3E}">
        <p14:creationId xmlns:p14="http://schemas.microsoft.com/office/powerpoint/2010/main" val="514347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749</TotalTime>
  <Words>1343</Words>
  <Application>Microsoft Office PowerPoint</Application>
  <PresentationFormat>Panorámica</PresentationFormat>
  <Paragraphs>99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44</cp:revision>
  <dcterms:created xsi:type="dcterms:W3CDTF">2021-02-05T12:33:11Z</dcterms:created>
  <dcterms:modified xsi:type="dcterms:W3CDTF">2021-02-07T03:56:06Z</dcterms:modified>
</cp:coreProperties>
</file>