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7" r:id="rId10"/>
    <p:sldId id="269" r:id="rId11"/>
    <p:sldId id="263" r:id="rId12"/>
    <p:sldId id="264" r:id="rId13"/>
    <p:sldId id="268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CYrw-yu2U" TargetMode="External"/><Relationship Id="rId2" Type="http://schemas.openxmlformats.org/officeDocument/2006/relationships/hyperlink" Target="https://www.youtube.com/watch?v=by1a-tyAsx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r0NQIMIlkI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62A31-D24C-4C81-AB37-715A6019D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3200" dirty="0"/>
              <a:t>AREA: </a:t>
            </a:r>
            <a:r>
              <a:rPr lang="es-CO" dirty="0"/>
              <a:t> </a:t>
            </a:r>
            <a:r>
              <a:rPr lang="es-CO" sz="7300" dirty="0"/>
              <a:t>ética y valores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D200FA-F038-4EA1-9889-BC1F91B4E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s-CO" dirty="0"/>
          </a:p>
          <a:p>
            <a:r>
              <a:rPr lang="es-CO" dirty="0"/>
              <a:t>DOCENTE: </a:t>
            </a:r>
            <a:r>
              <a:rPr lang="es-CO" dirty="0" err="1"/>
              <a:t>Maria</a:t>
            </a:r>
            <a:r>
              <a:rPr lang="es-CO" dirty="0"/>
              <a:t> Teresa Leal Oliveros</a:t>
            </a:r>
          </a:p>
          <a:p>
            <a:r>
              <a:rPr lang="es-CO" dirty="0"/>
              <a:t>Grado: </a:t>
            </a:r>
            <a:r>
              <a:rPr lang="es-CO" sz="3200" dirty="0"/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251442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B13CC-CF04-4244-A1D8-BEFB48DE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5" y="1815467"/>
            <a:ext cx="10131427" cy="1468800"/>
          </a:xfrm>
        </p:spPr>
        <p:txBody>
          <a:bodyPr/>
          <a:lstStyle/>
          <a:p>
            <a:r>
              <a:rPr lang="es-CO" dirty="0"/>
              <a:t>Casos reales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07195F-F40E-4DAC-89DC-DD4905237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294" y="3703954"/>
            <a:ext cx="10131428" cy="1808949"/>
          </a:xfrm>
        </p:spPr>
        <p:txBody>
          <a:bodyPr/>
          <a:lstStyle/>
          <a:p>
            <a:r>
              <a:rPr lang="es-CO">
                <a:hlinkClick r:id="rId2"/>
              </a:rPr>
              <a:t>https://www.youtube.com/watch?v=by1a-tyAsxI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F02A06-4F6E-4AB4-B1A1-E8AFE19A67A7}"/>
              </a:ext>
            </a:extLst>
          </p:cNvPr>
          <p:cNvSpPr txBox="1"/>
          <p:nvPr/>
        </p:nvSpPr>
        <p:spPr>
          <a:xfrm>
            <a:off x="659293" y="4239096"/>
            <a:ext cx="7225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hlinkClick r:id="rId3"/>
              </a:rPr>
              <a:t>https://www.youtube.com/watch?v=kqCYrw-yu2U</a:t>
            </a:r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F806D6-CCC0-43AF-B14D-FE46A84FB375}"/>
              </a:ext>
            </a:extLst>
          </p:cNvPr>
          <p:cNvSpPr txBox="1"/>
          <p:nvPr/>
        </p:nvSpPr>
        <p:spPr>
          <a:xfrm>
            <a:off x="659292" y="5112793"/>
            <a:ext cx="7225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hlinkClick r:id="rId4"/>
              </a:rPr>
              <a:t>https://www.youtube.com/watch?v=r0NQIMIlkIA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6626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97895-7425-47B5-8295-60420577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Tipos de adversidad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5F92FF3A-EA38-4098-8766-6C028F6D477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42715"/>
          <a:stretch/>
        </p:blipFill>
        <p:spPr bwMode="auto">
          <a:xfrm>
            <a:off x="1291949" y="3286539"/>
            <a:ext cx="10131425" cy="3180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Diagrama de flujo: preparación 11">
            <a:extLst>
              <a:ext uri="{FF2B5EF4-FFF2-40B4-BE49-F238E27FC236}">
                <a16:creationId xmlns:a16="http://schemas.microsoft.com/office/drawing/2014/main" id="{46C0F844-7F0B-43E1-AEA8-ED46DEBA10C5}"/>
              </a:ext>
            </a:extLst>
          </p:cNvPr>
          <p:cNvSpPr/>
          <p:nvPr/>
        </p:nvSpPr>
        <p:spPr>
          <a:xfrm>
            <a:off x="1835088" y="2245960"/>
            <a:ext cx="1704975" cy="967105"/>
          </a:xfrm>
          <a:prstGeom prst="flowChartPreparation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CUERPO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eparación 14">
            <a:extLst>
              <a:ext uri="{FF2B5EF4-FFF2-40B4-BE49-F238E27FC236}">
                <a16:creationId xmlns:a16="http://schemas.microsoft.com/office/drawing/2014/main" id="{49AB5FC4-58EC-4B60-B6EB-519D5705559F}"/>
              </a:ext>
            </a:extLst>
          </p:cNvPr>
          <p:cNvSpPr/>
          <p:nvPr/>
        </p:nvSpPr>
        <p:spPr>
          <a:xfrm>
            <a:off x="5321935" y="2256042"/>
            <a:ext cx="1548130" cy="967105"/>
          </a:xfrm>
          <a:prstGeom prst="flowChartPreparation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 externo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Diagrama de flujo: preparación 17">
            <a:extLst>
              <a:ext uri="{FF2B5EF4-FFF2-40B4-BE49-F238E27FC236}">
                <a16:creationId xmlns:a16="http://schemas.microsoft.com/office/drawing/2014/main" id="{8B1D7DC1-3879-49ED-9C48-99A91A4F0CBF}"/>
              </a:ext>
            </a:extLst>
          </p:cNvPr>
          <p:cNvSpPr/>
          <p:nvPr/>
        </p:nvSpPr>
        <p:spPr>
          <a:xfrm>
            <a:off x="8728834" y="2256041"/>
            <a:ext cx="1823085" cy="967105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VINCULOS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7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24770-C454-4FD8-AF45-7579A6ED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Como me apoyo y en quien</a:t>
            </a:r>
          </a:p>
        </p:txBody>
      </p:sp>
      <p:pic>
        <p:nvPicPr>
          <p:cNvPr id="5" name="Marcador de contenido 4" descr="• Personas que me ayudan cuando estoy enfermo oTENGO                      en peligro o cuando necesito aprender.          ...">
            <a:extLst>
              <a:ext uri="{FF2B5EF4-FFF2-40B4-BE49-F238E27FC236}">
                <a16:creationId xmlns:a16="http://schemas.microsoft.com/office/drawing/2014/main" id="{2AE121F5-75D7-46BA-8792-1589F5BD446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7115" r="1537"/>
          <a:stretch/>
        </p:blipFill>
        <p:spPr bwMode="auto">
          <a:xfrm>
            <a:off x="1285461" y="2141538"/>
            <a:ext cx="9382539" cy="4564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5722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85AAD2C-8D97-4F23-8669-BA9E3408B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0" t="23053" r="30107"/>
          <a:stretch/>
        </p:blipFill>
        <p:spPr>
          <a:xfrm>
            <a:off x="516835" y="2160104"/>
            <a:ext cx="4929808" cy="405534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D14BA98-C687-46BB-947E-89A1DD81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42547"/>
            <a:ext cx="3680885" cy="1371600"/>
          </a:xfrm>
        </p:spPr>
        <p:txBody>
          <a:bodyPr/>
          <a:lstStyle/>
          <a:p>
            <a:r>
              <a:rPr lang="es-CO" dirty="0"/>
              <a:t>Factores de riesgo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D816BE4-0A8F-42B4-AB88-45DD6AFDD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7777" y="1311965"/>
            <a:ext cx="5655709" cy="50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4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4D2DC38A-751C-4F5D-A901-055B92FDA0EE}"/>
              </a:ext>
            </a:extLst>
          </p:cNvPr>
          <p:cNvSpPr/>
          <p:nvPr/>
        </p:nvSpPr>
        <p:spPr>
          <a:xfrm>
            <a:off x="3705638" y="1351722"/>
            <a:ext cx="3631096" cy="222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INDIVIDUAL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BF9DEAE-0E19-412D-B228-1117639B43BE}"/>
              </a:ext>
            </a:extLst>
          </p:cNvPr>
          <p:cNvSpPr/>
          <p:nvPr/>
        </p:nvSpPr>
        <p:spPr>
          <a:xfrm>
            <a:off x="1994452" y="3134139"/>
            <a:ext cx="3631096" cy="222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FAMILIAR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28C5BC5-0CB5-40A6-AC8F-E9B869D50901}"/>
              </a:ext>
            </a:extLst>
          </p:cNvPr>
          <p:cNvSpPr/>
          <p:nvPr/>
        </p:nvSpPr>
        <p:spPr>
          <a:xfrm>
            <a:off x="5329029" y="3001617"/>
            <a:ext cx="3920987" cy="222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SOCIAL Y COMUNITARIO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ED6357D-AA14-4C70-9581-D11F46CA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resiliencia</a:t>
            </a:r>
          </a:p>
        </p:txBody>
      </p:sp>
    </p:spTree>
    <p:extLst>
      <p:ext uri="{BB962C8B-B14F-4D97-AF65-F5344CB8AC3E}">
        <p14:creationId xmlns:p14="http://schemas.microsoft.com/office/powerpoint/2010/main" val="1938302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06C35-BF17-4A7A-A672-69A22C38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63826"/>
            <a:ext cx="6164653" cy="1371600"/>
          </a:xfrm>
        </p:spPr>
        <p:txBody>
          <a:bodyPr/>
          <a:lstStyle/>
          <a:p>
            <a:r>
              <a:rPr lang="es-CO" dirty="0"/>
              <a:t>conclusión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F29A32-44C7-402C-A5C8-7F7F391BF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2107096"/>
            <a:ext cx="6164653" cy="3531704"/>
          </a:xfrm>
        </p:spPr>
        <p:txBody>
          <a:bodyPr>
            <a:noAutofit/>
          </a:bodyPr>
          <a:lstStyle/>
          <a:p>
            <a:pPr algn="just"/>
            <a:r>
              <a:rPr lang="es-CO" sz="2400" dirty="0"/>
              <a:t>- La resiliencia es mas que la aptitud de resistir a la destrucción, preservando la integridad en circunstancias difíciles; es la actitud de reaccionar positivamente a pesar de las dificultades  y la posibilidad de construir basándose en las fuerzas propias del ser humano.</a:t>
            </a:r>
          </a:p>
          <a:p>
            <a:pPr algn="just"/>
            <a:r>
              <a:rPr lang="es-CO" sz="2400" dirty="0"/>
              <a:t>- No es solo sobrevivir a pesar de todo, sino que es tener la capacidad de usar la experiencia derivada de las situaciones adversas para proyectar el futuro.</a:t>
            </a:r>
          </a:p>
        </p:txBody>
      </p:sp>
      <p:pic>
        <p:nvPicPr>
          <p:cNvPr id="5128" name="Picture 8" descr="Resiliencia: adaptándonos | Con mi toga y mis tacones">
            <a:extLst>
              <a:ext uri="{FF2B5EF4-FFF2-40B4-BE49-F238E27FC236}">
                <a16:creationId xmlns:a16="http://schemas.microsoft.com/office/drawing/2014/main" id="{72F85A67-38B5-4FD0-9DE4-E80ECB62BD9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r="2514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1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5020F-92C0-4B32-A572-2569AB49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2" y="2700866"/>
            <a:ext cx="10131425" cy="1456267"/>
          </a:xfrm>
        </p:spPr>
        <p:txBody>
          <a:bodyPr>
            <a:noAutofit/>
          </a:bodyPr>
          <a:lstStyle/>
          <a:p>
            <a:pPr algn="ctr"/>
            <a:r>
              <a:rPr lang="es-CO" sz="9600" dirty="0"/>
              <a:t>La resiliencia</a:t>
            </a:r>
          </a:p>
        </p:txBody>
      </p:sp>
    </p:spTree>
    <p:extLst>
      <p:ext uri="{BB962C8B-B14F-4D97-AF65-F5344CB8AC3E}">
        <p14:creationId xmlns:p14="http://schemas.microsoft.com/office/powerpoint/2010/main" val="401486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B3E611-6011-4A62-8DEA-1D08E8875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7" y="887897"/>
            <a:ext cx="9796809" cy="4903304"/>
          </a:xfrm>
        </p:spPr>
        <p:txBody>
          <a:bodyPr>
            <a:normAutofit/>
          </a:bodyPr>
          <a:lstStyle/>
          <a:p>
            <a:pPr algn="just"/>
            <a:r>
              <a:rPr lang="es-CO" sz="2400" i="1" dirty="0"/>
              <a:t>“Es tan jodido enfrentarse al dolor. Sentimos la punzada del dolor y decimos “es culpa de ella, o de él, o culpa mía, o culpa de mi padre, o culpa de mi madre, o culpa de Dios...”Y tratamos de zafarnos... ¡y todo sucede en un segundo!, ¡sentimos dolor...juzgamos! ¡Fuera ese dolor! Luchamos contra el dolor como si fuera a destruirnos cuando en realidad, si lo aceptamos, lo que hará será curarnos”. </a:t>
            </a:r>
          </a:p>
          <a:p>
            <a:r>
              <a:rPr lang="es-CO" sz="2400" dirty="0"/>
              <a:t>(Samuel </a:t>
            </a:r>
            <a:r>
              <a:rPr lang="es-CO" sz="2400" dirty="0" err="1"/>
              <a:t>Shem</a:t>
            </a:r>
            <a:r>
              <a:rPr lang="es-CO" sz="2400" dirty="0"/>
              <a:t>, 1997. Monte Miseria)</a:t>
            </a:r>
          </a:p>
        </p:txBody>
      </p:sp>
    </p:spTree>
    <p:extLst>
      <p:ext uri="{BB962C8B-B14F-4D97-AF65-F5344CB8AC3E}">
        <p14:creationId xmlns:p14="http://schemas.microsoft.com/office/powerpoint/2010/main" val="30253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50738-44C7-4FC0-B64B-7F4DEEF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4" y="874643"/>
            <a:ext cx="9609621" cy="4412974"/>
          </a:xfrm>
        </p:spPr>
        <p:txBody>
          <a:bodyPr>
            <a:noAutofit/>
          </a:bodyPr>
          <a:lstStyle/>
          <a:p>
            <a:pPr algn="l"/>
            <a:r>
              <a:rPr lang="es-CO" cap="none" dirty="0"/>
              <a:t>QUE ES LA RESILIENCIA?</a:t>
            </a:r>
            <a:br>
              <a:rPr lang="es-CO" cap="none" dirty="0"/>
            </a:br>
            <a:br>
              <a:rPr lang="es-CO" sz="3200" cap="none" dirty="0"/>
            </a:br>
            <a:r>
              <a:rPr lang="es-CO" sz="3200" cap="none" dirty="0"/>
              <a:t>capacidad del ser humano de hacer frente a las adversidades de la vida, superarlas e inclusive, ser transformado por ellas. la resiliencia es parte del proceso evolutivo y debe ser promovido desde la niñez.</a:t>
            </a:r>
            <a:r>
              <a:rPr lang="es-CO" sz="3200" dirty="0"/>
              <a:t> </a:t>
            </a:r>
            <a:br>
              <a:rPr lang="es-CO" sz="3200" dirty="0"/>
            </a:br>
            <a:r>
              <a:rPr lang="es-CO" sz="2000" i="1" dirty="0"/>
              <a:t>Edith  Henderson </a:t>
            </a:r>
            <a:r>
              <a:rPr lang="es-CO" sz="2000" i="1" dirty="0" err="1"/>
              <a:t>grotberg</a:t>
            </a:r>
            <a:r>
              <a:rPr lang="es-CO" sz="2000" i="1" dirty="0"/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120613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7C2BC-EF84-4412-B799-37C755BD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85799" y="1220218"/>
            <a:ext cx="10131427" cy="104590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dirty="0"/>
              <a:t>Otra definición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56FF2D-921A-40BB-A90A-424D26A65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2584174"/>
            <a:ext cx="10131428" cy="3053607"/>
          </a:xfrm>
        </p:spPr>
        <p:txBody>
          <a:bodyPr>
            <a:normAutofit fontScale="92500" lnSpcReduction="10000"/>
          </a:bodyPr>
          <a:lstStyle/>
          <a:p>
            <a:r>
              <a:rPr lang="es-CO" sz="3000" cap="none" dirty="0"/>
              <a:t>Capacidad de desarrollarse bien, de crecer a través de grandes problemas o en circunstancias muy difíciles, pero remarcando que:</a:t>
            </a:r>
          </a:p>
          <a:p>
            <a:r>
              <a:rPr lang="es-CO" sz="3000" cap="none" dirty="0"/>
              <a:t>-No se niega la existencia de los problemas.</a:t>
            </a:r>
            <a:br>
              <a:rPr lang="es-CO" sz="3000" cap="none" dirty="0"/>
            </a:br>
            <a:r>
              <a:rPr lang="es-CO" sz="3000" cap="none" dirty="0"/>
              <a:t>-No se vive en un mundo de ilusiones.</a:t>
            </a:r>
            <a:br>
              <a:rPr lang="es-CO" sz="3000" cap="none" dirty="0"/>
            </a:br>
            <a:r>
              <a:rPr lang="es-CO" sz="3000" cap="none" dirty="0"/>
              <a:t>-Se pone en juego toda la capacidad positiva del ser humano</a:t>
            </a:r>
            <a:r>
              <a:rPr lang="es-CO" cap="none" dirty="0"/>
              <a:t>.     </a:t>
            </a:r>
          </a:p>
          <a:p>
            <a:endParaRPr lang="es-CO" cap="none" dirty="0"/>
          </a:p>
          <a:p>
            <a:r>
              <a:rPr lang="es-CO" cap="none" dirty="0"/>
              <a:t> </a:t>
            </a:r>
            <a:r>
              <a:rPr lang="es-CO" i="1" dirty="0"/>
              <a:t>(Stefan </a:t>
            </a:r>
            <a:r>
              <a:rPr lang="es-CO" i="1" dirty="0" err="1"/>
              <a:t>vanistendael</a:t>
            </a:r>
            <a:r>
              <a:rPr lang="es-CO" i="1" dirty="0"/>
              <a:t>)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5417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D8588-959B-4704-81D7-0EF32A7A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83267"/>
            <a:ext cx="3680885" cy="118643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2800" dirty="0"/>
              <a:t>Etapas de la resiliencia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C35C9FB-1762-43E8-A988-09BEF26BC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02" t="22360" r="14019" b="16918"/>
          <a:stretch/>
        </p:blipFill>
        <p:spPr>
          <a:xfrm>
            <a:off x="5618921" y="1431602"/>
            <a:ext cx="5512905" cy="4028662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9205C0-C4E0-4DA7-85C0-E656B20C3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915478"/>
            <a:ext cx="3223591" cy="235925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O" sz="2400" dirty="0"/>
              <a:t>“La resiliencia no es un estado sino un proceso constante que necesita aprender de los errores para superarse”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2B147C4-1844-4A26-A5F7-EB26BFDD9BC8}"/>
              </a:ext>
            </a:extLst>
          </p:cNvPr>
          <p:cNvCxnSpPr/>
          <p:nvPr/>
        </p:nvCxnSpPr>
        <p:spPr>
          <a:xfrm>
            <a:off x="2822713" y="2385391"/>
            <a:ext cx="2504661" cy="649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EE8C9FB-F5F5-4DDB-9023-E18F6D6D2080}"/>
              </a:ext>
            </a:extLst>
          </p:cNvPr>
          <p:cNvCxnSpPr>
            <a:stCxn id="4" idx="3"/>
          </p:cNvCxnSpPr>
          <p:nvPr/>
        </p:nvCxnSpPr>
        <p:spPr>
          <a:xfrm flipV="1">
            <a:off x="3909391" y="3286539"/>
            <a:ext cx="1510748" cy="8085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37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8EE56-6694-43C5-B45F-10D52F11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DESARROLLO DE LA PERSONALIDAD Y RESILIENCIA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07E6D72-F8F8-4F92-A57A-8CB907B79F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1635" y="2141538"/>
            <a:ext cx="4571999" cy="3649662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4D5CF053-0B66-449F-A400-FEB6BF51AF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33957" y="2141538"/>
            <a:ext cx="6043963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1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D34F74-51DA-4D66-B090-BA6B88C3D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79" b="8334"/>
          <a:stretch/>
        </p:blipFill>
        <p:spPr>
          <a:xfrm>
            <a:off x="781879" y="2142067"/>
            <a:ext cx="10131424" cy="375515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2CF35C8-DC0A-497A-9789-C79CE432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Perfil de una persona resiliente</a:t>
            </a:r>
          </a:p>
        </p:txBody>
      </p:sp>
    </p:spTree>
    <p:extLst>
      <p:ext uri="{BB962C8B-B14F-4D97-AF65-F5344CB8AC3E}">
        <p14:creationId xmlns:p14="http://schemas.microsoft.com/office/powerpoint/2010/main" val="35282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437F7-3787-4D70-A438-3959564D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34" y="609601"/>
            <a:ext cx="3680885" cy="1371600"/>
          </a:xfrm>
        </p:spPr>
        <p:txBody>
          <a:bodyPr/>
          <a:lstStyle/>
          <a:p>
            <a:r>
              <a:rPr lang="es-CO" dirty="0"/>
              <a:t>Personas resilientes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DEA6317-EB74-469C-857E-30ADC3FBD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0801" y="1497045"/>
            <a:ext cx="5345408" cy="438692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DCB709-4D48-4547-9DEA-E0A1D3319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213113"/>
            <a:ext cx="3680885" cy="3922644"/>
          </a:xfrm>
        </p:spPr>
        <p:txBody>
          <a:bodyPr>
            <a:noAutofit/>
          </a:bodyPr>
          <a:lstStyle/>
          <a:p>
            <a:pPr algn="just"/>
            <a:r>
              <a:rPr lang="es-CO" sz="2000" dirty="0"/>
              <a:t>Son aquellas que al estar en una situación de adversidad, es decir, al estar expuestos a un conjunto de factores de riesgo, tienen la capacidad de utilizar aquellos factores protectores para sobreponerse a la adversidad, crecer y desarrollarse adecuadamente, llegando a madurar como seres adultos competentes, pese a los pronósticos desfavorables.</a:t>
            </a:r>
          </a:p>
        </p:txBody>
      </p:sp>
    </p:spTree>
    <p:extLst>
      <p:ext uri="{BB962C8B-B14F-4D97-AF65-F5344CB8AC3E}">
        <p14:creationId xmlns:p14="http://schemas.microsoft.com/office/powerpoint/2010/main" val="326198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{F43FD333-CF24-4D44-8C0D-F7F377CB850E}tf03457452</Template>
  <TotalTime>273</TotalTime>
  <Words>471</Words>
  <Application>Microsoft Office PowerPoint</Application>
  <PresentationFormat>Panorámica</PresentationFormat>
  <Paragraphs>36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Celestial</vt:lpstr>
      <vt:lpstr>AREA:  ética y valores</vt:lpstr>
      <vt:lpstr>La resiliencia</vt:lpstr>
      <vt:lpstr>Presentación de PowerPoint</vt:lpstr>
      <vt:lpstr>QUE ES LA RESILIENCIA?  capacidad del ser humano de hacer frente a las adversidades de la vida, superarlas e inclusive, ser transformado por ellas. la resiliencia es parte del proceso evolutivo y debe ser promovido desde la niñez.  Edith  Henderson grotberg, 1995</vt:lpstr>
      <vt:lpstr>Otra definición</vt:lpstr>
      <vt:lpstr>Etapas de la resiliencia</vt:lpstr>
      <vt:lpstr>DESARROLLO DE LA PERSONALIDAD Y RESILIENCIA </vt:lpstr>
      <vt:lpstr>Perfil de una persona resiliente</vt:lpstr>
      <vt:lpstr>Personas resilientes</vt:lpstr>
      <vt:lpstr>Casos reales</vt:lpstr>
      <vt:lpstr>Tipos de adversidad</vt:lpstr>
      <vt:lpstr>Como me apoyo y en quien</vt:lpstr>
      <vt:lpstr>Factores de riesgo</vt:lpstr>
      <vt:lpstr>Tipos de resiliencia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AREA:  RELIGIÓN</dc:title>
  <dc:creator>Personal</dc:creator>
  <cp:lastModifiedBy>Personal</cp:lastModifiedBy>
  <cp:revision>11</cp:revision>
  <dcterms:created xsi:type="dcterms:W3CDTF">2020-08-04T20:58:56Z</dcterms:created>
  <dcterms:modified xsi:type="dcterms:W3CDTF">2020-08-05T01:32:08Z</dcterms:modified>
</cp:coreProperties>
</file>