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jpg" ContentType="image/jp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Default Extension="png" ContentType="image/png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Default Extension="fntdata" ContentType="application/x-fontdata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</p:sldIdLst>
  <p:sldSz cx="9144000" cy="6858000"/>
  <p:notesSz cx="9144000" cy="6858000"/>
  <p:embeddedFontLst>
    <p:embeddedFont>
      <p:font typeface="Arial" panose="00000000000000000000" pitchFamily="34" charset="1"/>
      <p:bold r:id="rId104"/>
    </p:embeddedFont>
    <p:embeddedFont>
      <p:font typeface="Georgia" panose="00000000000000000000" pitchFamily="18" charset="1"/>
      <p:regular r:id="rId107"/>
      <p:bold r:id="rId106"/>
      <p:italic r:id="rId110"/>
      <p:boldItalic r:id="rId111"/>
    </p:embeddedFont>
    <p:embeddedFont>
      <p:font typeface="Times New Roman" panose="00000000000000000000" pitchFamily="18" charset="1"/>
      <p:regular r:id="rId103"/>
    </p:embeddedFont>
    <p:embeddedFont>
      <p:font typeface="Trebuchet MS" panose="00000000000000000000" pitchFamily="34" charset="1"/>
      <p:regular r:id="rId108"/>
      <p:bold r:id="rId105"/>
    </p:embeddedFont>
    <p:embeddedFont>
      <p:font typeface="Wingdings 2" panose="00000000000000000000" pitchFamily="18" charset="2"/>
      <p:regular r:id="rId109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Relationship Id="rId73" Type="http://schemas.openxmlformats.org/officeDocument/2006/relationships/slide" Target="slides/slide68.xml"/><Relationship Id="rId74" Type="http://schemas.openxmlformats.org/officeDocument/2006/relationships/slide" Target="slides/slide69.xml"/><Relationship Id="rId75" Type="http://schemas.openxmlformats.org/officeDocument/2006/relationships/slide" Target="slides/slide70.xml"/><Relationship Id="rId76" Type="http://schemas.openxmlformats.org/officeDocument/2006/relationships/slide" Target="slides/slide71.xml"/><Relationship Id="rId77" Type="http://schemas.openxmlformats.org/officeDocument/2006/relationships/slide" Target="slides/slide72.xml"/><Relationship Id="rId78" Type="http://schemas.openxmlformats.org/officeDocument/2006/relationships/slide" Target="slides/slide73.xml"/><Relationship Id="rId79" Type="http://schemas.openxmlformats.org/officeDocument/2006/relationships/slide" Target="slides/slide74.xml"/><Relationship Id="rId80" Type="http://schemas.openxmlformats.org/officeDocument/2006/relationships/slide" Target="slides/slide75.xml"/><Relationship Id="rId81" Type="http://schemas.openxmlformats.org/officeDocument/2006/relationships/slide" Target="slides/slide76.xml"/><Relationship Id="rId82" Type="http://schemas.openxmlformats.org/officeDocument/2006/relationships/slide" Target="slides/slide77.xml"/><Relationship Id="rId83" Type="http://schemas.openxmlformats.org/officeDocument/2006/relationships/slide" Target="slides/slide78.xml"/><Relationship Id="rId84" Type="http://schemas.openxmlformats.org/officeDocument/2006/relationships/slide" Target="slides/slide79.xml"/><Relationship Id="rId85" Type="http://schemas.openxmlformats.org/officeDocument/2006/relationships/slide" Target="slides/slide80.xml"/><Relationship Id="rId86" Type="http://schemas.openxmlformats.org/officeDocument/2006/relationships/slide" Target="slides/slide81.xml"/><Relationship Id="rId87" Type="http://schemas.openxmlformats.org/officeDocument/2006/relationships/slide" Target="slides/slide82.xml"/><Relationship Id="rId88" Type="http://schemas.openxmlformats.org/officeDocument/2006/relationships/slide" Target="slides/slide83.xml"/><Relationship Id="rId89" Type="http://schemas.openxmlformats.org/officeDocument/2006/relationships/slide" Target="slides/slide84.xml"/><Relationship Id="rId90" Type="http://schemas.openxmlformats.org/officeDocument/2006/relationships/slide" Target="slides/slide85.xml"/><Relationship Id="rId91" Type="http://schemas.openxmlformats.org/officeDocument/2006/relationships/slide" Target="slides/slide86.xml"/><Relationship Id="rId92" Type="http://schemas.openxmlformats.org/officeDocument/2006/relationships/slide" Target="slides/slide87.xml"/><Relationship Id="rId93" Type="http://schemas.openxmlformats.org/officeDocument/2006/relationships/slide" Target="slides/slide88.xml"/><Relationship Id="rId94" Type="http://schemas.openxmlformats.org/officeDocument/2006/relationships/slide" Target="slides/slide89.xml"/><Relationship Id="rId95" Type="http://schemas.openxmlformats.org/officeDocument/2006/relationships/slide" Target="slides/slide90.xml"/><Relationship Id="rId96" Type="http://schemas.openxmlformats.org/officeDocument/2006/relationships/slide" Target="slides/slide91.xml"/><Relationship Id="rId97" Type="http://schemas.openxmlformats.org/officeDocument/2006/relationships/slide" Target="slides/slide92.xml"/><Relationship Id="rId98" Type="http://schemas.openxmlformats.org/officeDocument/2006/relationships/slide" Target="slides/slide93.xml"/><Relationship Id="rId99" Type="http://schemas.openxmlformats.org/officeDocument/2006/relationships/slide" Target="slides/slide94.xml"/><Relationship Id="rId100" Type="http://schemas.openxmlformats.org/officeDocument/2006/relationships/slide" Target="slides/slide95.xml"/><Relationship Id="rId101" Type="http://schemas.openxmlformats.org/officeDocument/2006/relationships/slide" Target="slides/slide96.xml"/><Relationship Id="rId102" Type="http://schemas.openxmlformats.org/officeDocument/2006/relationships/slide" Target="slides/slide97.xml"/><Relationship Id="rId103" Type="http://schemas.openxmlformats.org/officeDocument/2006/relationships/font" Target="fonts/font1.fntdata"/><Relationship Id="rId104" Type="http://schemas.openxmlformats.org/officeDocument/2006/relationships/font" Target="fonts/font2.fntdata"/><Relationship Id="rId105" Type="http://schemas.openxmlformats.org/officeDocument/2006/relationships/font" Target="fonts/font3.fntdata"/><Relationship Id="rId106" Type="http://schemas.openxmlformats.org/officeDocument/2006/relationships/font" Target="fonts/font4.fntdata"/><Relationship Id="rId107" Type="http://schemas.openxmlformats.org/officeDocument/2006/relationships/font" Target="fonts/font5.fntdata"/><Relationship Id="rId108" Type="http://schemas.openxmlformats.org/officeDocument/2006/relationships/font" Target="fonts/font6.fntdata"/><Relationship Id="rId109" Type="http://schemas.openxmlformats.org/officeDocument/2006/relationships/font" Target="fonts/font7.fntdata"/><Relationship Id="rId110" Type="http://schemas.openxmlformats.org/officeDocument/2006/relationships/font" Target="fonts/font8.fntdata"/><Relationship Id="rId111" Type="http://schemas.openxmlformats.org/officeDocument/2006/relationships/font" Target="fonts/font9.fntdata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424455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424455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424455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399668"/>
            <a:ext cx="5410200" cy="52069"/>
          </a:xfrm>
          <a:custGeom>
            <a:avLst/>
            <a:gdLst/>
            <a:ahLst/>
            <a:cxnLst/>
            <a:rect l="l" t="t" r="r" b="b"/>
            <a:pathLst>
              <a:path w="5410200" h="52070">
                <a:moveTo>
                  <a:pt x="0" y="51561"/>
                </a:moveTo>
                <a:lnTo>
                  <a:pt x="5410199" y="51561"/>
                </a:lnTo>
                <a:lnTo>
                  <a:pt x="5410199" y="0"/>
                </a:lnTo>
                <a:lnTo>
                  <a:pt x="0" y="0"/>
                </a:lnTo>
                <a:lnTo>
                  <a:pt x="0" y="51561"/>
                </a:lnTo>
                <a:close/>
              </a:path>
            </a:pathLst>
          </a:custGeom>
          <a:solidFill>
            <a:srgbClr val="438085">
              <a:alpha val="50195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bk object 17"/>
          <p:cNvSpPr/>
          <p:nvPr/>
        </p:nvSpPr>
        <p:spPr>
          <a:xfrm>
            <a:off x="0" y="0"/>
            <a:ext cx="9044940" cy="311150"/>
          </a:xfrm>
          <a:custGeom>
            <a:avLst/>
            <a:gdLst/>
            <a:ahLst/>
            <a:cxnLst/>
            <a:rect l="l" t="t" r="r" b="b"/>
            <a:pathLst>
              <a:path w="9044940" h="311150">
                <a:moveTo>
                  <a:pt x="0" y="310667"/>
                </a:moveTo>
                <a:lnTo>
                  <a:pt x="9044432" y="310667"/>
                </a:lnTo>
                <a:lnTo>
                  <a:pt x="9044432" y="0"/>
                </a:lnTo>
                <a:lnTo>
                  <a:pt x="0" y="0"/>
                </a:lnTo>
                <a:lnTo>
                  <a:pt x="0" y="310667"/>
                </a:lnTo>
                <a:close/>
              </a:path>
            </a:pathLst>
          </a:custGeom>
          <a:solidFill>
            <a:srgbClr val="42445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bk object 18"/>
          <p:cNvSpPr/>
          <p:nvPr/>
        </p:nvSpPr>
        <p:spPr>
          <a:xfrm>
            <a:off x="9071864" y="0"/>
            <a:ext cx="13335" cy="311150"/>
          </a:xfrm>
          <a:custGeom>
            <a:avLst/>
            <a:gdLst/>
            <a:ahLst/>
            <a:cxnLst/>
            <a:rect l="l" t="t" r="r" b="b"/>
            <a:pathLst>
              <a:path w="13334" h="311150">
                <a:moveTo>
                  <a:pt x="0" y="310667"/>
                </a:moveTo>
                <a:lnTo>
                  <a:pt x="13081" y="310667"/>
                </a:lnTo>
                <a:lnTo>
                  <a:pt x="13081" y="0"/>
                </a:lnTo>
                <a:lnTo>
                  <a:pt x="0" y="0"/>
                </a:lnTo>
                <a:lnTo>
                  <a:pt x="0" y="310667"/>
                </a:lnTo>
                <a:close/>
              </a:path>
            </a:pathLst>
          </a:custGeom>
          <a:solidFill>
            <a:srgbClr val="42445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bk object 19"/>
          <p:cNvSpPr/>
          <p:nvPr/>
        </p:nvSpPr>
        <p:spPr>
          <a:xfrm>
            <a:off x="9142571" y="0"/>
            <a:ext cx="1905" cy="311150"/>
          </a:xfrm>
          <a:custGeom>
            <a:avLst/>
            <a:gdLst/>
            <a:ahLst/>
            <a:cxnLst/>
            <a:rect l="l" t="t" r="r" b="b"/>
            <a:pathLst>
              <a:path w="1904" h="311150">
                <a:moveTo>
                  <a:pt x="0" y="310667"/>
                </a:moveTo>
                <a:lnTo>
                  <a:pt x="1428" y="310667"/>
                </a:lnTo>
                <a:lnTo>
                  <a:pt x="1428" y="0"/>
                </a:lnTo>
                <a:lnTo>
                  <a:pt x="0" y="0"/>
                </a:lnTo>
                <a:lnTo>
                  <a:pt x="0" y="310667"/>
                </a:lnTo>
                <a:close/>
              </a:path>
            </a:pathLst>
          </a:custGeom>
          <a:solidFill>
            <a:srgbClr val="42445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bk object 20"/>
          <p:cNvSpPr/>
          <p:nvPr/>
        </p:nvSpPr>
        <p:spPr>
          <a:xfrm>
            <a:off x="0" y="308227"/>
            <a:ext cx="9044940" cy="91440"/>
          </a:xfrm>
          <a:custGeom>
            <a:avLst/>
            <a:gdLst/>
            <a:ahLst/>
            <a:cxnLst/>
            <a:rect l="l" t="t" r="r" b="b"/>
            <a:pathLst>
              <a:path w="9044940" h="91439">
                <a:moveTo>
                  <a:pt x="0" y="91441"/>
                </a:moveTo>
                <a:lnTo>
                  <a:pt x="9044432" y="91441"/>
                </a:lnTo>
                <a:lnTo>
                  <a:pt x="9044432" y="0"/>
                </a:lnTo>
                <a:lnTo>
                  <a:pt x="0" y="0"/>
                </a:lnTo>
                <a:lnTo>
                  <a:pt x="0" y="91441"/>
                </a:lnTo>
                <a:close/>
              </a:path>
            </a:pathLst>
          </a:custGeom>
          <a:solidFill>
            <a:srgbClr val="43808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bk object 21"/>
          <p:cNvSpPr/>
          <p:nvPr/>
        </p:nvSpPr>
        <p:spPr>
          <a:xfrm>
            <a:off x="9071864" y="308227"/>
            <a:ext cx="13335" cy="132080"/>
          </a:xfrm>
          <a:custGeom>
            <a:avLst/>
            <a:gdLst/>
            <a:ahLst/>
            <a:cxnLst/>
            <a:rect l="l" t="t" r="r" b="b"/>
            <a:pathLst>
              <a:path w="13334" h="132079">
                <a:moveTo>
                  <a:pt x="0" y="131878"/>
                </a:moveTo>
                <a:lnTo>
                  <a:pt x="13081" y="131878"/>
                </a:lnTo>
                <a:lnTo>
                  <a:pt x="13081" y="0"/>
                </a:lnTo>
                <a:lnTo>
                  <a:pt x="0" y="0"/>
                </a:lnTo>
                <a:lnTo>
                  <a:pt x="0" y="131878"/>
                </a:lnTo>
                <a:close/>
              </a:path>
            </a:pathLst>
          </a:custGeom>
          <a:solidFill>
            <a:srgbClr val="43808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bk object 22"/>
          <p:cNvSpPr/>
          <p:nvPr/>
        </p:nvSpPr>
        <p:spPr>
          <a:xfrm>
            <a:off x="9142571" y="308227"/>
            <a:ext cx="1905" cy="132080"/>
          </a:xfrm>
          <a:custGeom>
            <a:avLst/>
            <a:gdLst/>
            <a:ahLst/>
            <a:cxnLst/>
            <a:rect l="l" t="t" r="r" b="b"/>
            <a:pathLst>
              <a:path w="1904" h="132079">
                <a:moveTo>
                  <a:pt x="0" y="131878"/>
                </a:moveTo>
                <a:lnTo>
                  <a:pt x="1428" y="131878"/>
                </a:lnTo>
                <a:lnTo>
                  <a:pt x="1428" y="0"/>
                </a:lnTo>
                <a:lnTo>
                  <a:pt x="0" y="0"/>
                </a:lnTo>
                <a:lnTo>
                  <a:pt x="0" y="131878"/>
                </a:lnTo>
                <a:close/>
              </a:path>
            </a:pathLst>
          </a:custGeom>
          <a:solidFill>
            <a:srgbClr val="43808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bk object 23"/>
          <p:cNvSpPr/>
          <p:nvPr/>
        </p:nvSpPr>
        <p:spPr>
          <a:xfrm>
            <a:off x="5410200" y="360271"/>
            <a:ext cx="3634740" cy="80010"/>
          </a:xfrm>
          <a:custGeom>
            <a:avLst/>
            <a:gdLst/>
            <a:ahLst/>
            <a:cxnLst/>
            <a:rect l="l" t="t" r="r" b="b"/>
            <a:pathLst>
              <a:path w="3634740" h="80009">
                <a:moveTo>
                  <a:pt x="0" y="79834"/>
                </a:moveTo>
                <a:lnTo>
                  <a:pt x="3634231" y="79834"/>
                </a:lnTo>
                <a:lnTo>
                  <a:pt x="3634231" y="0"/>
                </a:lnTo>
                <a:lnTo>
                  <a:pt x="0" y="0"/>
                </a:lnTo>
                <a:lnTo>
                  <a:pt x="0" y="79834"/>
                </a:lnTo>
                <a:close/>
              </a:path>
            </a:pathLst>
          </a:custGeom>
          <a:solidFill>
            <a:srgbClr val="43808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bk object 24"/>
          <p:cNvSpPr/>
          <p:nvPr/>
        </p:nvSpPr>
        <p:spPr>
          <a:xfrm>
            <a:off x="5410200" y="588898"/>
            <a:ext cx="3634740" cy="31115"/>
          </a:xfrm>
          <a:custGeom>
            <a:avLst/>
            <a:gdLst/>
            <a:ahLst/>
            <a:cxnLst/>
            <a:rect l="l" t="t" r="r" b="b"/>
            <a:pathLst>
              <a:path w="3634740" h="31115">
                <a:moveTo>
                  <a:pt x="0" y="30861"/>
                </a:moveTo>
                <a:lnTo>
                  <a:pt x="3634231" y="30861"/>
                </a:lnTo>
                <a:lnTo>
                  <a:pt x="3634231" y="0"/>
                </a:lnTo>
                <a:lnTo>
                  <a:pt x="0" y="0"/>
                </a:lnTo>
                <a:lnTo>
                  <a:pt x="0" y="30861"/>
                </a:lnTo>
                <a:close/>
              </a:path>
            </a:pathLst>
          </a:custGeom>
          <a:solidFill>
            <a:srgbClr val="438085">
              <a:alpha val="50195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bk object 25"/>
          <p:cNvSpPr/>
          <p:nvPr/>
        </p:nvSpPr>
        <p:spPr>
          <a:xfrm>
            <a:off x="9071864" y="588898"/>
            <a:ext cx="72390" cy="31115"/>
          </a:xfrm>
          <a:custGeom>
            <a:avLst/>
            <a:gdLst/>
            <a:ahLst/>
            <a:cxnLst/>
            <a:rect l="l" t="t" r="r" b="b"/>
            <a:pathLst>
              <a:path w="72390" h="31115">
                <a:moveTo>
                  <a:pt x="0" y="30861"/>
                </a:moveTo>
                <a:lnTo>
                  <a:pt x="72136" y="30861"/>
                </a:lnTo>
                <a:lnTo>
                  <a:pt x="72136" y="0"/>
                </a:lnTo>
                <a:lnTo>
                  <a:pt x="0" y="0"/>
                </a:lnTo>
                <a:lnTo>
                  <a:pt x="0" y="30861"/>
                </a:lnTo>
                <a:close/>
              </a:path>
            </a:pathLst>
          </a:custGeom>
          <a:solidFill>
            <a:srgbClr val="438085">
              <a:alpha val="50195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bk object 26"/>
          <p:cNvSpPr/>
          <p:nvPr/>
        </p:nvSpPr>
        <p:spPr>
          <a:xfrm>
            <a:off x="5410200" y="619759"/>
            <a:ext cx="3733800" cy="635"/>
          </a:xfrm>
          <a:custGeom>
            <a:avLst/>
            <a:gdLst/>
            <a:ahLst/>
            <a:cxnLst/>
            <a:rect l="l" t="t" r="r" b="b"/>
            <a:pathLst>
              <a:path w="3733800" h="634">
                <a:moveTo>
                  <a:pt x="0" y="380"/>
                </a:moveTo>
                <a:lnTo>
                  <a:pt x="3733800" y="380"/>
                </a:lnTo>
                <a:lnTo>
                  <a:pt x="3733800" y="0"/>
                </a:lnTo>
                <a:lnTo>
                  <a:pt x="0" y="0"/>
                </a:lnTo>
                <a:lnTo>
                  <a:pt x="0" y="380"/>
                </a:lnTo>
                <a:close/>
              </a:path>
            </a:pathLst>
          </a:custGeom>
          <a:solidFill>
            <a:srgbClr val="438085">
              <a:alpha val="50195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bk object 27"/>
          <p:cNvSpPr/>
          <p:nvPr/>
        </p:nvSpPr>
        <p:spPr>
          <a:xfrm>
            <a:off x="5410200" y="440105"/>
            <a:ext cx="3634740" cy="149225"/>
          </a:xfrm>
          <a:custGeom>
            <a:avLst/>
            <a:gdLst/>
            <a:ahLst/>
            <a:cxnLst/>
            <a:rect l="l" t="t" r="r" b="b"/>
            <a:pathLst>
              <a:path w="3634740" h="149225">
                <a:moveTo>
                  <a:pt x="0" y="148793"/>
                </a:moveTo>
                <a:lnTo>
                  <a:pt x="3634231" y="148793"/>
                </a:lnTo>
                <a:lnTo>
                  <a:pt x="3634231" y="0"/>
                </a:lnTo>
                <a:lnTo>
                  <a:pt x="0" y="0"/>
                </a:lnTo>
                <a:lnTo>
                  <a:pt x="0" y="148793"/>
                </a:lnTo>
                <a:close/>
              </a:path>
            </a:pathLst>
          </a:custGeom>
          <a:solidFill>
            <a:srgbClr val="438085">
              <a:alpha val="50195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bk object 28"/>
          <p:cNvSpPr/>
          <p:nvPr/>
        </p:nvSpPr>
        <p:spPr>
          <a:xfrm>
            <a:off x="9071864" y="440105"/>
            <a:ext cx="13335" cy="149225"/>
          </a:xfrm>
          <a:custGeom>
            <a:avLst/>
            <a:gdLst/>
            <a:ahLst/>
            <a:cxnLst/>
            <a:rect l="l" t="t" r="r" b="b"/>
            <a:pathLst>
              <a:path w="13334" h="149225">
                <a:moveTo>
                  <a:pt x="0" y="148793"/>
                </a:moveTo>
                <a:lnTo>
                  <a:pt x="13081" y="148793"/>
                </a:lnTo>
                <a:lnTo>
                  <a:pt x="13081" y="0"/>
                </a:lnTo>
                <a:lnTo>
                  <a:pt x="0" y="0"/>
                </a:lnTo>
                <a:lnTo>
                  <a:pt x="0" y="148793"/>
                </a:lnTo>
                <a:close/>
              </a:path>
            </a:pathLst>
          </a:custGeom>
          <a:solidFill>
            <a:srgbClr val="438085">
              <a:alpha val="50195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bk object 29"/>
          <p:cNvSpPr/>
          <p:nvPr/>
        </p:nvSpPr>
        <p:spPr>
          <a:xfrm>
            <a:off x="9142571" y="440105"/>
            <a:ext cx="1905" cy="149225"/>
          </a:xfrm>
          <a:custGeom>
            <a:avLst/>
            <a:gdLst/>
            <a:ahLst/>
            <a:cxnLst/>
            <a:rect l="l" t="t" r="r" b="b"/>
            <a:pathLst>
              <a:path w="1904" h="149225">
                <a:moveTo>
                  <a:pt x="0" y="148793"/>
                </a:moveTo>
                <a:lnTo>
                  <a:pt x="1428" y="148793"/>
                </a:lnTo>
                <a:lnTo>
                  <a:pt x="1428" y="0"/>
                </a:lnTo>
                <a:lnTo>
                  <a:pt x="0" y="0"/>
                </a:lnTo>
                <a:lnTo>
                  <a:pt x="0" y="148793"/>
                </a:lnTo>
                <a:close/>
              </a:path>
            </a:pathLst>
          </a:custGeom>
          <a:solidFill>
            <a:srgbClr val="438085">
              <a:alpha val="50195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bk object 30"/>
          <p:cNvSpPr/>
          <p:nvPr/>
        </p:nvSpPr>
        <p:spPr>
          <a:xfrm>
            <a:off x="5407278" y="497458"/>
            <a:ext cx="3063240" cy="27940"/>
          </a:xfrm>
          <a:custGeom>
            <a:avLst/>
            <a:gdLst/>
            <a:ahLst/>
            <a:cxnLst/>
            <a:rect l="l" t="t" r="r" b="b"/>
            <a:pathLst>
              <a:path w="3063240" h="27940">
                <a:moveTo>
                  <a:pt x="3061207" y="0"/>
                </a:moveTo>
                <a:lnTo>
                  <a:pt x="2159" y="0"/>
                </a:lnTo>
                <a:lnTo>
                  <a:pt x="0" y="2031"/>
                </a:lnTo>
                <a:lnTo>
                  <a:pt x="0" y="25400"/>
                </a:lnTo>
                <a:lnTo>
                  <a:pt x="2159" y="27431"/>
                </a:lnTo>
                <a:lnTo>
                  <a:pt x="3061207" y="27431"/>
                </a:lnTo>
                <a:lnTo>
                  <a:pt x="3063240" y="25400"/>
                </a:lnTo>
                <a:lnTo>
                  <a:pt x="3063240" y="203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bk object 31"/>
          <p:cNvSpPr/>
          <p:nvPr/>
        </p:nvSpPr>
        <p:spPr>
          <a:xfrm>
            <a:off x="7373619" y="588898"/>
            <a:ext cx="1600200" cy="36830"/>
          </a:xfrm>
          <a:custGeom>
            <a:avLst/>
            <a:gdLst/>
            <a:ahLst/>
            <a:cxnLst/>
            <a:rect l="l" t="t" r="r" b="b"/>
            <a:pathLst>
              <a:path w="1600200" h="36829">
                <a:moveTo>
                  <a:pt x="1597532" y="0"/>
                </a:moveTo>
                <a:lnTo>
                  <a:pt x="2794" y="0"/>
                </a:lnTo>
                <a:lnTo>
                  <a:pt x="0" y="2793"/>
                </a:lnTo>
                <a:lnTo>
                  <a:pt x="0" y="33909"/>
                </a:lnTo>
                <a:lnTo>
                  <a:pt x="2794" y="36575"/>
                </a:lnTo>
                <a:lnTo>
                  <a:pt x="1597532" y="36575"/>
                </a:lnTo>
                <a:lnTo>
                  <a:pt x="1600200" y="33909"/>
                </a:lnTo>
                <a:lnTo>
                  <a:pt x="1600200" y="27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bk object 32"/>
          <p:cNvSpPr/>
          <p:nvPr/>
        </p:nvSpPr>
        <p:spPr>
          <a:xfrm>
            <a:off x="9084944" y="0"/>
            <a:ext cx="57785" cy="622300"/>
          </a:xfrm>
          <a:custGeom>
            <a:avLst/>
            <a:gdLst/>
            <a:ahLst/>
            <a:cxnLst/>
            <a:rect l="l" t="t" r="r" b="b"/>
            <a:pathLst>
              <a:path w="57784" h="622300">
                <a:moveTo>
                  <a:pt x="57626" y="0"/>
                </a:moveTo>
                <a:lnTo>
                  <a:pt x="0" y="0"/>
                </a:lnTo>
                <a:lnTo>
                  <a:pt x="0" y="621791"/>
                </a:lnTo>
                <a:lnTo>
                  <a:pt x="57626" y="621791"/>
                </a:lnTo>
                <a:lnTo>
                  <a:pt x="57626" y="0"/>
                </a:lnTo>
                <a:close/>
              </a:path>
            </a:pathLst>
          </a:custGeom>
          <a:solidFill>
            <a:srgbClr val="FFFFFF">
              <a:alpha val="65097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bk object 33"/>
          <p:cNvSpPr/>
          <p:nvPr/>
        </p:nvSpPr>
        <p:spPr>
          <a:xfrm>
            <a:off x="9025381" y="0"/>
            <a:ext cx="9525" cy="622300"/>
          </a:xfrm>
          <a:custGeom>
            <a:avLst/>
            <a:gdLst/>
            <a:ahLst/>
            <a:cxnLst/>
            <a:rect l="l" t="t" r="r" b="b"/>
            <a:pathLst>
              <a:path w="9525" h="622300">
                <a:moveTo>
                  <a:pt x="9143" y="0"/>
                </a:moveTo>
                <a:lnTo>
                  <a:pt x="0" y="0"/>
                </a:lnTo>
                <a:lnTo>
                  <a:pt x="0" y="621791"/>
                </a:lnTo>
                <a:lnTo>
                  <a:pt x="9143" y="621791"/>
                </a:lnTo>
                <a:lnTo>
                  <a:pt x="9143" y="0"/>
                </a:lnTo>
                <a:close/>
              </a:path>
            </a:pathLst>
          </a:custGeom>
          <a:solidFill>
            <a:srgbClr val="FFFFFF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bk object 34"/>
          <p:cNvSpPr/>
          <p:nvPr/>
        </p:nvSpPr>
        <p:spPr>
          <a:xfrm>
            <a:off x="8975470" y="0"/>
            <a:ext cx="27940" cy="622300"/>
          </a:xfrm>
          <a:custGeom>
            <a:avLst/>
            <a:gdLst/>
            <a:ahLst/>
            <a:cxnLst/>
            <a:rect l="l" t="t" r="r" b="b"/>
            <a:pathLst>
              <a:path w="27940" h="622300">
                <a:moveTo>
                  <a:pt x="27431" y="0"/>
                </a:moveTo>
                <a:lnTo>
                  <a:pt x="0" y="0"/>
                </a:lnTo>
                <a:lnTo>
                  <a:pt x="0" y="621791"/>
                </a:lnTo>
                <a:lnTo>
                  <a:pt x="27431" y="621791"/>
                </a:lnTo>
                <a:lnTo>
                  <a:pt x="27431" y="0"/>
                </a:lnTo>
                <a:close/>
              </a:path>
            </a:pathLst>
          </a:custGeom>
          <a:solidFill>
            <a:srgbClr val="FFFFFF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bk object 35"/>
          <p:cNvSpPr/>
          <p:nvPr/>
        </p:nvSpPr>
        <p:spPr>
          <a:xfrm>
            <a:off x="8915654" y="380"/>
            <a:ext cx="55244" cy="585470"/>
          </a:xfrm>
          <a:custGeom>
            <a:avLst/>
            <a:gdLst/>
            <a:ahLst/>
            <a:cxnLst/>
            <a:rect l="l" t="t" r="r" b="b"/>
            <a:pathLst>
              <a:path w="55245" h="585470">
                <a:moveTo>
                  <a:pt x="54864" y="0"/>
                </a:moveTo>
                <a:lnTo>
                  <a:pt x="0" y="0"/>
                </a:lnTo>
                <a:lnTo>
                  <a:pt x="0" y="585216"/>
                </a:lnTo>
                <a:lnTo>
                  <a:pt x="54864" y="585216"/>
                </a:lnTo>
                <a:lnTo>
                  <a:pt x="54864" y="0"/>
                </a:lnTo>
                <a:close/>
              </a:path>
            </a:pathLst>
          </a:custGeom>
          <a:solidFill>
            <a:srgbClr val="FFFFFF">
              <a:alpha val="1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bk object 36"/>
          <p:cNvSpPr/>
          <p:nvPr/>
        </p:nvSpPr>
        <p:spPr>
          <a:xfrm>
            <a:off x="8873490" y="380"/>
            <a:ext cx="9525" cy="585470"/>
          </a:xfrm>
          <a:custGeom>
            <a:avLst/>
            <a:gdLst/>
            <a:ahLst/>
            <a:cxnLst/>
            <a:rect l="l" t="t" r="r" b="b"/>
            <a:pathLst>
              <a:path w="9525" h="585470">
                <a:moveTo>
                  <a:pt x="9143" y="0"/>
                </a:moveTo>
                <a:lnTo>
                  <a:pt x="0" y="0"/>
                </a:lnTo>
                <a:lnTo>
                  <a:pt x="0" y="585216"/>
                </a:lnTo>
                <a:lnTo>
                  <a:pt x="9143" y="585216"/>
                </a:lnTo>
                <a:lnTo>
                  <a:pt x="9143" y="0"/>
                </a:lnTo>
                <a:close/>
              </a:path>
            </a:pathLst>
          </a:custGeom>
          <a:solidFill>
            <a:srgbClr val="FFFFFF">
              <a:alpha val="30195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6244" y="1103503"/>
            <a:ext cx="8071510" cy="11233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424455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93547" y="2271217"/>
            <a:ext cx="7956905" cy="36925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Relationship Id="rId3" Type="http://schemas.openxmlformats.org/officeDocument/2006/relationships/image" Target="../media/image15.jpg"/><Relationship Id="rId4" Type="http://schemas.openxmlformats.org/officeDocument/2006/relationships/image" Target="../media/image16.jp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Relationship Id="rId3" Type="http://schemas.openxmlformats.org/officeDocument/2006/relationships/image" Target="../media/image19.jp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Relationship Id="rId3" Type="http://schemas.openxmlformats.org/officeDocument/2006/relationships/image" Target="../media/image22.jp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Relationship Id="rId3" Type="http://schemas.openxmlformats.org/officeDocument/2006/relationships/image" Target="../media/image24.jpg"/><Relationship Id="rId4" Type="http://schemas.openxmlformats.org/officeDocument/2006/relationships/image" Target="../media/image25.jp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youtube.com/watch?v=9DAOsnHl0LY&amp;feature=related" TargetMode="External"/><Relationship Id="rId3" Type="http://schemas.openxmlformats.org/officeDocument/2006/relationships/image" Target="../media/image29.jp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jp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jp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Relationship Id="rId3" Type="http://schemas.openxmlformats.org/officeDocument/2006/relationships/image" Target="../media/image35.jpg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jpg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
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/Relationships>
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4.png"/><Relationship Id="rId4" Type="http://schemas.openxmlformats.org/officeDocument/2006/relationships/image" Target="../media/image5.jpg"/></Relationships>
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jpg"/></Relationships>
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image" Target="../media/image45.png"/></Relationships>
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
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7.jpg"/></Relationships>
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8.jpg"/></Relationships>
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jp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
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0.jpg"/></Relationships>
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g"/></Relationships>
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2.jpg"/></Relationships>
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3.jpg"/><Relationship Id="rId3" Type="http://schemas.openxmlformats.org/officeDocument/2006/relationships/image" Target="../media/image54.jpg"/></Relationships>
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2.jpg"/></Relationships>
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g"/></Relationships>
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Relationship Id="rId3" Type="http://schemas.openxmlformats.org/officeDocument/2006/relationships/image" Target="../media/image8.jpg"/><Relationship Id="rId4" Type="http://schemas.openxmlformats.org/officeDocument/2006/relationships/image" Target="../media/image9.png"/></Relationships>
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6.jpg"/></Relationships>
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g"/></Relationships>
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g"/></Relationships>
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g"/></Relationships>
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0.jpg"/></Relationships>
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1.jp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2.jpg"/></Relationships>
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3.jpg"/></Relationships>
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g"/><Relationship Id="rId3" Type="http://schemas.openxmlformats.org/officeDocument/2006/relationships/image" Target="../media/image65.jpg"/><Relationship Id="rId4" Type="http://schemas.openxmlformats.org/officeDocument/2006/relationships/image" Target="../media/image66.jp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image" Target="../media/image11.jpg"/></Relationships>
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g"/><Relationship Id="rId3" Type="http://schemas.openxmlformats.org/officeDocument/2006/relationships/image" Target="../media/image68.jpg"/><Relationship Id="rId4" Type="http://schemas.openxmlformats.org/officeDocument/2006/relationships/image" Target="../media/image69.jpg"/></Relationships>
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0.jpg"/></Relationships>
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1.jpg"/></Relationships>
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g"/></Relationships>
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3.jpg"/></Relationships>
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4.jpg"/></Relationships>
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5.png"/></Relationships>
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6.jpg"/></Relationships>
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6.jpg"/></Relationships>
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6.jpg"/></Relationships>
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
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
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410200" y="3893820"/>
            <a:ext cx="3733800" cy="3175"/>
          </a:xfrm>
          <a:custGeom>
            <a:avLst/>
            <a:gdLst/>
            <a:ahLst/>
            <a:cxnLst/>
            <a:rect l="l" t="t" r="r" b="b"/>
            <a:pathLst>
              <a:path w="3733800" h="3175">
                <a:moveTo>
                  <a:pt x="0" y="3174"/>
                </a:moveTo>
                <a:lnTo>
                  <a:pt x="3733800" y="3174"/>
                </a:lnTo>
                <a:lnTo>
                  <a:pt x="3733800" y="0"/>
                </a:lnTo>
                <a:lnTo>
                  <a:pt x="0" y="0"/>
                </a:lnTo>
                <a:lnTo>
                  <a:pt x="0" y="3174"/>
                </a:lnTo>
                <a:close/>
              </a:path>
            </a:pathLst>
          </a:custGeom>
          <a:solidFill>
            <a:srgbClr val="43808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410200" y="4060952"/>
            <a:ext cx="3733800" cy="28575"/>
          </a:xfrm>
          <a:custGeom>
            <a:avLst/>
            <a:gdLst/>
            <a:ahLst/>
            <a:cxnLst/>
            <a:rect l="l" t="t" r="r" b="b"/>
            <a:pathLst>
              <a:path w="3733800" h="28575">
                <a:moveTo>
                  <a:pt x="0" y="28067"/>
                </a:moveTo>
                <a:lnTo>
                  <a:pt x="3733800" y="28067"/>
                </a:lnTo>
                <a:lnTo>
                  <a:pt x="3733800" y="0"/>
                </a:lnTo>
                <a:lnTo>
                  <a:pt x="0" y="0"/>
                </a:lnTo>
                <a:lnTo>
                  <a:pt x="0" y="28067"/>
                </a:lnTo>
                <a:close/>
              </a:path>
            </a:pathLst>
          </a:custGeom>
          <a:solidFill>
            <a:srgbClr val="438085">
              <a:alpha val="50195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410200" y="3896995"/>
            <a:ext cx="3733800" cy="164465"/>
          </a:xfrm>
          <a:custGeom>
            <a:avLst/>
            <a:gdLst/>
            <a:ahLst/>
            <a:cxnLst/>
            <a:rect l="l" t="t" r="r" b="b"/>
            <a:pathLst>
              <a:path w="3733800" h="164464">
                <a:moveTo>
                  <a:pt x="0" y="163956"/>
                </a:moveTo>
                <a:lnTo>
                  <a:pt x="3733800" y="163956"/>
                </a:lnTo>
                <a:lnTo>
                  <a:pt x="3733800" y="0"/>
                </a:lnTo>
                <a:lnTo>
                  <a:pt x="0" y="0"/>
                </a:lnTo>
                <a:lnTo>
                  <a:pt x="0" y="163956"/>
                </a:lnTo>
                <a:close/>
              </a:path>
            </a:pathLst>
          </a:custGeom>
          <a:solidFill>
            <a:srgbClr val="438085">
              <a:alpha val="50195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410200" y="4115180"/>
            <a:ext cx="3733800" cy="9525"/>
          </a:xfrm>
          <a:custGeom>
            <a:avLst/>
            <a:gdLst/>
            <a:ahLst/>
            <a:cxnLst/>
            <a:rect l="l" t="t" r="r" b="b"/>
            <a:pathLst>
              <a:path w="3733800" h="9525">
                <a:moveTo>
                  <a:pt x="3733800" y="0"/>
                </a:moveTo>
                <a:lnTo>
                  <a:pt x="0" y="0"/>
                </a:lnTo>
                <a:lnTo>
                  <a:pt x="0" y="9144"/>
                </a:lnTo>
                <a:lnTo>
                  <a:pt x="3733800" y="9144"/>
                </a:lnTo>
                <a:lnTo>
                  <a:pt x="3733800" y="0"/>
                </a:lnTo>
                <a:close/>
              </a:path>
            </a:pathLst>
          </a:custGeom>
          <a:solidFill>
            <a:srgbClr val="438085">
              <a:alpha val="65097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410200" y="4164457"/>
            <a:ext cx="1965960" cy="18415"/>
          </a:xfrm>
          <a:custGeom>
            <a:avLst/>
            <a:gdLst/>
            <a:ahLst/>
            <a:cxnLst/>
            <a:rect l="l" t="t" r="r" b="b"/>
            <a:pathLst>
              <a:path w="1965959" h="18414">
                <a:moveTo>
                  <a:pt x="1965959" y="0"/>
                </a:moveTo>
                <a:lnTo>
                  <a:pt x="0" y="0"/>
                </a:lnTo>
                <a:lnTo>
                  <a:pt x="0" y="18288"/>
                </a:lnTo>
                <a:lnTo>
                  <a:pt x="1965959" y="18288"/>
                </a:lnTo>
                <a:lnTo>
                  <a:pt x="1965959" y="0"/>
                </a:lnTo>
                <a:close/>
              </a:path>
            </a:pathLst>
          </a:custGeom>
          <a:solidFill>
            <a:srgbClr val="438085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410200" y="4199509"/>
            <a:ext cx="1965960" cy="9525"/>
          </a:xfrm>
          <a:custGeom>
            <a:avLst/>
            <a:gdLst/>
            <a:ahLst/>
            <a:cxnLst/>
            <a:rect l="l" t="t" r="r" b="b"/>
            <a:pathLst>
              <a:path w="1965959" h="9525">
                <a:moveTo>
                  <a:pt x="1965959" y="0"/>
                </a:moveTo>
                <a:lnTo>
                  <a:pt x="0" y="0"/>
                </a:lnTo>
                <a:lnTo>
                  <a:pt x="0" y="9144"/>
                </a:lnTo>
                <a:lnTo>
                  <a:pt x="1965959" y="9144"/>
                </a:lnTo>
                <a:lnTo>
                  <a:pt x="1965959" y="0"/>
                </a:lnTo>
                <a:close/>
              </a:path>
            </a:pathLst>
          </a:custGeom>
          <a:solidFill>
            <a:srgbClr val="438085">
              <a:alpha val="65097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410200" y="3962400"/>
            <a:ext cx="3063240" cy="27940"/>
          </a:xfrm>
          <a:custGeom>
            <a:avLst/>
            <a:gdLst/>
            <a:ahLst/>
            <a:cxnLst/>
            <a:rect l="l" t="t" r="r" b="b"/>
            <a:pathLst>
              <a:path w="3063240" h="27939">
                <a:moveTo>
                  <a:pt x="3061207" y="0"/>
                </a:moveTo>
                <a:lnTo>
                  <a:pt x="2032" y="0"/>
                </a:lnTo>
                <a:lnTo>
                  <a:pt x="0" y="2031"/>
                </a:lnTo>
                <a:lnTo>
                  <a:pt x="0" y="25400"/>
                </a:lnTo>
                <a:lnTo>
                  <a:pt x="2032" y="27431"/>
                </a:lnTo>
                <a:lnTo>
                  <a:pt x="3061207" y="27431"/>
                </a:lnTo>
                <a:lnTo>
                  <a:pt x="3063240" y="25400"/>
                </a:lnTo>
                <a:lnTo>
                  <a:pt x="3063240" y="203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7376541" y="4060952"/>
            <a:ext cx="1600200" cy="36830"/>
          </a:xfrm>
          <a:custGeom>
            <a:avLst/>
            <a:gdLst/>
            <a:ahLst/>
            <a:cxnLst/>
            <a:rect l="l" t="t" r="r" b="b"/>
            <a:pathLst>
              <a:path w="1600200" h="36829">
                <a:moveTo>
                  <a:pt x="1597405" y="0"/>
                </a:moveTo>
                <a:lnTo>
                  <a:pt x="2666" y="0"/>
                </a:lnTo>
                <a:lnTo>
                  <a:pt x="0" y="2793"/>
                </a:lnTo>
                <a:lnTo>
                  <a:pt x="0" y="33909"/>
                </a:lnTo>
                <a:lnTo>
                  <a:pt x="2666" y="36575"/>
                </a:lnTo>
                <a:lnTo>
                  <a:pt x="1597405" y="36575"/>
                </a:lnTo>
                <a:lnTo>
                  <a:pt x="1600200" y="33909"/>
                </a:lnTo>
                <a:lnTo>
                  <a:pt x="1600200" y="27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0" y="3816222"/>
            <a:ext cx="9144000" cy="75565"/>
          </a:xfrm>
          <a:custGeom>
            <a:avLst/>
            <a:gdLst/>
            <a:ahLst/>
            <a:cxnLst/>
            <a:rect l="l" t="t" r="r" b="b"/>
            <a:pathLst>
              <a:path w="9144000" h="75564">
                <a:moveTo>
                  <a:pt x="0" y="75310"/>
                </a:moveTo>
                <a:lnTo>
                  <a:pt x="9144000" y="75310"/>
                </a:lnTo>
                <a:lnTo>
                  <a:pt x="9144000" y="0"/>
                </a:lnTo>
                <a:lnTo>
                  <a:pt x="0" y="0"/>
                </a:lnTo>
                <a:lnTo>
                  <a:pt x="0" y="75310"/>
                </a:lnTo>
                <a:close/>
              </a:path>
            </a:pathLst>
          </a:custGeom>
          <a:solidFill>
            <a:srgbClr val="438085">
              <a:alpha val="50195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0" y="3891534"/>
            <a:ext cx="9144000" cy="2540"/>
          </a:xfrm>
          <a:custGeom>
            <a:avLst/>
            <a:gdLst/>
            <a:ahLst/>
            <a:cxnLst/>
            <a:rect l="l" t="t" r="r" b="b"/>
            <a:pathLst>
              <a:path w="9144000" h="2539">
                <a:moveTo>
                  <a:pt x="0" y="2286"/>
                </a:moveTo>
                <a:lnTo>
                  <a:pt x="9144000" y="2286"/>
                </a:lnTo>
                <a:lnTo>
                  <a:pt x="9144000" y="0"/>
                </a:lnTo>
                <a:lnTo>
                  <a:pt x="0" y="0"/>
                </a:lnTo>
                <a:lnTo>
                  <a:pt x="0" y="2286"/>
                </a:lnTo>
                <a:close/>
              </a:path>
            </a:pathLst>
          </a:custGeom>
          <a:solidFill>
            <a:srgbClr val="438085">
              <a:alpha val="50195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0" y="3701669"/>
            <a:ext cx="9144000" cy="114935"/>
          </a:xfrm>
          <a:custGeom>
            <a:avLst/>
            <a:gdLst/>
            <a:ahLst/>
            <a:cxnLst/>
            <a:rect l="l" t="t" r="r" b="b"/>
            <a:pathLst>
              <a:path w="9144000" h="114935">
                <a:moveTo>
                  <a:pt x="0" y="114553"/>
                </a:moveTo>
                <a:lnTo>
                  <a:pt x="9144000" y="114553"/>
                </a:lnTo>
                <a:lnTo>
                  <a:pt x="9144000" y="0"/>
                </a:lnTo>
                <a:lnTo>
                  <a:pt x="0" y="0"/>
                </a:lnTo>
                <a:lnTo>
                  <a:pt x="0" y="114553"/>
                </a:lnTo>
                <a:close/>
              </a:path>
            </a:pathLst>
          </a:custGeom>
          <a:solidFill>
            <a:srgbClr val="43808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6414008" y="3701669"/>
            <a:ext cx="2730500" cy="189865"/>
          </a:xfrm>
          <a:custGeom>
            <a:avLst/>
            <a:gdLst/>
            <a:ahLst/>
            <a:cxnLst/>
            <a:rect l="l" t="t" r="r" b="b"/>
            <a:pathLst>
              <a:path w="2730500" h="189864">
                <a:moveTo>
                  <a:pt x="0" y="189864"/>
                </a:moveTo>
                <a:lnTo>
                  <a:pt x="2729991" y="189864"/>
                </a:lnTo>
                <a:lnTo>
                  <a:pt x="2729991" y="0"/>
                </a:lnTo>
                <a:lnTo>
                  <a:pt x="0" y="0"/>
                </a:lnTo>
                <a:lnTo>
                  <a:pt x="0" y="189864"/>
                </a:lnTo>
                <a:close/>
              </a:path>
            </a:pathLst>
          </a:custGeom>
          <a:solidFill>
            <a:srgbClr val="43808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0" y="0"/>
            <a:ext cx="9144000" cy="3702050"/>
          </a:xfrm>
          <a:custGeom>
            <a:avLst/>
            <a:gdLst/>
            <a:ahLst/>
            <a:cxnLst/>
            <a:rect l="l" t="t" r="r" b="b"/>
            <a:pathLst>
              <a:path w="9144000" h="3702050">
                <a:moveTo>
                  <a:pt x="9144000" y="0"/>
                </a:moveTo>
                <a:lnTo>
                  <a:pt x="0" y="0"/>
                </a:lnTo>
                <a:lnTo>
                  <a:pt x="0" y="3701669"/>
                </a:lnTo>
                <a:lnTo>
                  <a:pt x="9144000" y="3701669"/>
                </a:lnTo>
                <a:lnTo>
                  <a:pt x="9144000" y="0"/>
                </a:lnTo>
                <a:close/>
              </a:path>
            </a:pathLst>
          </a:custGeom>
          <a:solidFill>
            <a:srgbClr val="42445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536244" y="3129152"/>
            <a:ext cx="7194550" cy="6953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4400" spc="-5" b="1">
                <a:solidFill>
                  <a:srgbClr val="FFFFFF"/>
                </a:solidFill>
                <a:latin typeface="Trebuchet MS"/>
                <a:cs typeface="Trebuchet MS"/>
              </a:rPr>
              <a:t>LA VIDA EN LA</a:t>
            </a:r>
            <a:r>
              <a:rPr dirty="0" sz="4400" spc="-79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400" spc="-30" b="1">
                <a:solidFill>
                  <a:srgbClr val="FFFFFF"/>
                </a:solidFill>
                <a:latin typeface="Trebuchet MS"/>
                <a:cs typeface="Trebuchet MS"/>
              </a:rPr>
              <a:t>PREHISTORIA</a:t>
            </a:r>
            <a:endParaRPr sz="44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00252" y="3925570"/>
            <a:ext cx="451231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b="1">
                <a:solidFill>
                  <a:srgbClr val="424455"/>
                </a:solidFill>
                <a:latin typeface="Georgia"/>
                <a:cs typeface="Georgia"/>
              </a:rPr>
              <a:t>CIENCIAS SOCIALES 1º</a:t>
            </a:r>
            <a:r>
              <a:rPr dirty="0" sz="2400" spc="-160" b="1">
                <a:solidFill>
                  <a:srgbClr val="424455"/>
                </a:solidFill>
                <a:latin typeface="Georgia"/>
                <a:cs typeface="Georgia"/>
              </a:rPr>
              <a:t> </a:t>
            </a:r>
            <a:r>
              <a:rPr dirty="0" sz="2400" spc="-5" b="1">
                <a:solidFill>
                  <a:srgbClr val="424455"/>
                </a:solidFill>
                <a:latin typeface="Georgia"/>
                <a:cs typeface="Georgia"/>
              </a:rPr>
              <a:t>ESO</a:t>
            </a:r>
            <a:endParaRPr sz="2400">
              <a:latin typeface="Georgia"/>
              <a:cs typeface="Georgia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429250" y="428625"/>
            <a:ext cx="3524250" cy="26431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4244"/>
            <a:ext cx="5801995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5"/>
              <a:t>2.2. Edad de </a:t>
            </a:r>
            <a:r>
              <a:rPr dirty="0" sz="4000" spc="-5"/>
              <a:t>los</a:t>
            </a:r>
            <a:r>
              <a:rPr dirty="0" sz="4000" spc="-150"/>
              <a:t> </a:t>
            </a:r>
            <a:r>
              <a:rPr dirty="0" sz="4000" spc="-5"/>
              <a:t>Metales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645972" y="2271217"/>
            <a:ext cx="7891780" cy="227393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268605" marR="5080" indent="-256540">
              <a:lnSpc>
                <a:spcPct val="100000"/>
              </a:lnSpc>
              <a:spcBef>
                <a:spcPts val="110"/>
              </a:spcBef>
              <a:buClr>
                <a:srgbClr val="9F4DA2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2800" b="1">
                <a:latin typeface="Georgia"/>
                <a:cs typeface="Georgia"/>
              </a:rPr>
              <a:t>Edad </a:t>
            </a:r>
            <a:r>
              <a:rPr dirty="0" sz="2800" spc="5" b="1">
                <a:latin typeface="Georgia"/>
                <a:cs typeface="Georgia"/>
              </a:rPr>
              <a:t>de </a:t>
            </a:r>
            <a:r>
              <a:rPr dirty="0" sz="2800" spc="-5" b="1">
                <a:latin typeface="Georgia"/>
                <a:cs typeface="Georgia"/>
              </a:rPr>
              <a:t>los </a:t>
            </a:r>
            <a:r>
              <a:rPr dirty="0" sz="2800" spc="5" b="1">
                <a:latin typeface="Georgia"/>
                <a:cs typeface="Georgia"/>
              </a:rPr>
              <a:t>Metales </a:t>
            </a:r>
            <a:r>
              <a:rPr dirty="0" sz="2800" spc="5">
                <a:latin typeface="Georgia"/>
                <a:cs typeface="Georgia"/>
              </a:rPr>
              <a:t>(desde el </a:t>
            </a:r>
            <a:r>
              <a:rPr dirty="0" sz="2800">
                <a:latin typeface="Georgia"/>
                <a:cs typeface="Georgia"/>
              </a:rPr>
              <a:t>3500 a.C.</a:t>
            </a:r>
            <a:r>
              <a:rPr dirty="0" sz="2800" spc="-310">
                <a:latin typeface="Georgia"/>
                <a:cs typeface="Georgia"/>
              </a:rPr>
              <a:t> </a:t>
            </a:r>
            <a:r>
              <a:rPr dirty="0" sz="2800" spc="-5">
                <a:latin typeface="Georgia"/>
                <a:cs typeface="Georgia"/>
              </a:rPr>
              <a:t>hasta  </a:t>
            </a:r>
            <a:r>
              <a:rPr dirty="0" sz="2800" spc="5">
                <a:latin typeface="Georgia"/>
                <a:cs typeface="Georgia"/>
              </a:rPr>
              <a:t>el </a:t>
            </a:r>
            <a:r>
              <a:rPr dirty="0" sz="2800">
                <a:latin typeface="Georgia"/>
                <a:cs typeface="Georgia"/>
              </a:rPr>
              <a:t>I </a:t>
            </a:r>
            <a:r>
              <a:rPr dirty="0" sz="2800" spc="-5">
                <a:latin typeface="Georgia"/>
                <a:cs typeface="Georgia"/>
              </a:rPr>
              <a:t>milenio </a:t>
            </a:r>
            <a:r>
              <a:rPr dirty="0" sz="2800">
                <a:latin typeface="Georgia"/>
                <a:cs typeface="Georgia"/>
              </a:rPr>
              <a:t>a.C.), </a:t>
            </a:r>
            <a:r>
              <a:rPr dirty="0" sz="2800" spc="-5">
                <a:latin typeface="Georgia"/>
                <a:cs typeface="Georgia"/>
              </a:rPr>
              <a:t>que </a:t>
            </a:r>
            <a:r>
              <a:rPr dirty="0" sz="2800">
                <a:latin typeface="Georgia"/>
                <a:cs typeface="Georgia"/>
              </a:rPr>
              <a:t>a su vez</a:t>
            </a:r>
            <a:r>
              <a:rPr dirty="0" sz="2800" spc="-145">
                <a:latin typeface="Georgia"/>
                <a:cs typeface="Georgia"/>
              </a:rPr>
              <a:t> </a:t>
            </a:r>
            <a:r>
              <a:rPr dirty="0" sz="2800">
                <a:latin typeface="Georgia"/>
                <a:cs typeface="Georgia"/>
              </a:rPr>
              <a:t>comprende:</a:t>
            </a:r>
            <a:endParaRPr sz="2800">
              <a:latin typeface="Georgia"/>
              <a:cs typeface="Georgia"/>
            </a:endParaRPr>
          </a:p>
          <a:p>
            <a:pPr marL="314325">
              <a:lnSpc>
                <a:spcPct val="100000"/>
              </a:lnSpc>
              <a:spcBef>
                <a:spcPts val="290"/>
              </a:spcBef>
            </a:pPr>
            <a:r>
              <a:rPr dirty="0" sz="2800">
                <a:solidFill>
                  <a:srgbClr val="438085"/>
                </a:solidFill>
                <a:latin typeface="Georgia"/>
                <a:cs typeface="Georgia"/>
              </a:rPr>
              <a:t>▫ </a:t>
            </a:r>
            <a:r>
              <a:rPr dirty="0" u="heavy" sz="2800" spc="-5">
                <a:solidFill>
                  <a:srgbClr val="438085"/>
                </a:solidFill>
                <a:uFill>
                  <a:solidFill>
                    <a:srgbClr val="438085"/>
                  </a:solidFill>
                </a:uFill>
                <a:latin typeface="Georgia"/>
                <a:cs typeface="Georgia"/>
              </a:rPr>
              <a:t>Edad </a:t>
            </a:r>
            <a:r>
              <a:rPr dirty="0" u="heavy" sz="2800">
                <a:solidFill>
                  <a:srgbClr val="438085"/>
                </a:solidFill>
                <a:uFill>
                  <a:solidFill>
                    <a:srgbClr val="438085"/>
                  </a:solidFill>
                </a:uFill>
                <a:latin typeface="Georgia"/>
                <a:cs typeface="Georgia"/>
              </a:rPr>
              <a:t>del</a:t>
            </a:r>
            <a:r>
              <a:rPr dirty="0" u="heavy" sz="2800" spc="-445">
                <a:solidFill>
                  <a:srgbClr val="438085"/>
                </a:solidFill>
                <a:uFill>
                  <a:solidFill>
                    <a:srgbClr val="438085"/>
                  </a:solidFill>
                </a:uFill>
                <a:latin typeface="Georgia"/>
                <a:cs typeface="Georgia"/>
              </a:rPr>
              <a:t> </a:t>
            </a:r>
            <a:r>
              <a:rPr dirty="0" u="heavy" sz="2800" spc="5">
                <a:solidFill>
                  <a:srgbClr val="438085"/>
                </a:solidFill>
                <a:uFill>
                  <a:solidFill>
                    <a:srgbClr val="438085"/>
                  </a:solidFill>
                </a:uFill>
                <a:latin typeface="Georgia"/>
                <a:cs typeface="Georgia"/>
              </a:rPr>
              <a:t>Cobre</a:t>
            </a:r>
            <a:r>
              <a:rPr dirty="0" sz="2800" spc="5">
                <a:solidFill>
                  <a:srgbClr val="438085"/>
                </a:solidFill>
                <a:latin typeface="Georgia"/>
                <a:cs typeface="Georgia"/>
              </a:rPr>
              <a:t>.</a:t>
            </a:r>
            <a:endParaRPr sz="2800">
              <a:latin typeface="Georgia"/>
              <a:cs typeface="Georgia"/>
            </a:endParaRPr>
          </a:p>
          <a:p>
            <a:pPr marL="314325">
              <a:lnSpc>
                <a:spcPct val="100000"/>
              </a:lnSpc>
              <a:spcBef>
                <a:spcPts val="315"/>
              </a:spcBef>
            </a:pPr>
            <a:r>
              <a:rPr dirty="0" sz="2800">
                <a:solidFill>
                  <a:srgbClr val="438085"/>
                </a:solidFill>
                <a:latin typeface="Georgia"/>
                <a:cs typeface="Georgia"/>
              </a:rPr>
              <a:t>▫ </a:t>
            </a:r>
            <a:r>
              <a:rPr dirty="0" u="heavy" sz="2800" spc="-5">
                <a:solidFill>
                  <a:srgbClr val="438085"/>
                </a:solidFill>
                <a:uFill>
                  <a:solidFill>
                    <a:srgbClr val="438085"/>
                  </a:solidFill>
                </a:uFill>
                <a:latin typeface="Georgia"/>
                <a:cs typeface="Georgia"/>
              </a:rPr>
              <a:t>Edad </a:t>
            </a:r>
            <a:r>
              <a:rPr dirty="0" u="heavy" sz="2800">
                <a:solidFill>
                  <a:srgbClr val="438085"/>
                </a:solidFill>
                <a:uFill>
                  <a:solidFill>
                    <a:srgbClr val="438085"/>
                  </a:solidFill>
                </a:uFill>
                <a:latin typeface="Georgia"/>
                <a:cs typeface="Georgia"/>
              </a:rPr>
              <a:t>del</a:t>
            </a:r>
            <a:r>
              <a:rPr dirty="0" u="heavy" sz="2800" spc="-459">
                <a:solidFill>
                  <a:srgbClr val="438085"/>
                </a:solidFill>
                <a:uFill>
                  <a:solidFill>
                    <a:srgbClr val="438085"/>
                  </a:solidFill>
                </a:uFill>
                <a:latin typeface="Georgia"/>
                <a:cs typeface="Georgia"/>
              </a:rPr>
              <a:t> </a:t>
            </a:r>
            <a:r>
              <a:rPr dirty="0" u="heavy" sz="2800">
                <a:solidFill>
                  <a:srgbClr val="438085"/>
                </a:solidFill>
                <a:uFill>
                  <a:solidFill>
                    <a:srgbClr val="438085"/>
                  </a:solidFill>
                </a:uFill>
                <a:latin typeface="Georgia"/>
                <a:cs typeface="Georgia"/>
              </a:rPr>
              <a:t>Bronce</a:t>
            </a:r>
            <a:r>
              <a:rPr dirty="0" sz="2800">
                <a:solidFill>
                  <a:srgbClr val="438085"/>
                </a:solidFill>
                <a:latin typeface="Georgia"/>
                <a:cs typeface="Georgia"/>
              </a:rPr>
              <a:t>.</a:t>
            </a:r>
            <a:endParaRPr sz="2800">
              <a:latin typeface="Georgia"/>
              <a:cs typeface="Georgia"/>
            </a:endParaRPr>
          </a:p>
          <a:p>
            <a:pPr marL="314325">
              <a:lnSpc>
                <a:spcPct val="100000"/>
              </a:lnSpc>
              <a:spcBef>
                <a:spcPts val="285"/>
              </a:spcBef>
            </a:pPr>
            <a:r>
              <a:rPr dirty="0" sz="2800">
                <a:solidFill>
                  <a:srgbClr val="438085"/>
                </a:solidFill>
                <a:latin typeface="Georgia"/>
                <a:cs typeface="Georgia"/>
              </a:rPr>
              <a:t>▫ </a:t>
            </a:r>
            <a:r>
              <a:rPr dirty="0" u="heavy" sz="2800" spc="-5">
                <a:solidFill>
                  <a:srgbClr val="438085"/>
                </a:solidFill>
                <a:uFill>
                  <a:solidFill>
                    <a:srgbClr val="438085"/>
                  </a:solidFill>
                </a:uFill>
                <a:latin typeface="Georgia"/>
                <a:cs typeface="Georgia"/>
              </a:rPr>
              <a:t>Edad </a:t>
            </a:r>
            <a:r>
              <a:rPr dirty="0" u="heavy" sz="2800">
                <a:solidFill>
                  <a:srgbClr val="438085"/>
                </a:solidFill>
                <a:uFill>
                  <a:solidFill>
                    <a:srgbClr val="438085"/>
                  </a:solidFill>
                </a:uFill>
                <a:latin typeface="Georgia"/>
                <a:cs typeface="Georgia"/>
              </a:rPr>
              <a:t>del</a:t>
            </a:r>
            <a:r>
              <a:rPr dirty="0" u="heavy" sz="2800" spc="-445">
                <a:solidFill>
                  <a:srgbClr val="438085"/>
                </a:solidFill>
                <a:uFill>
                  <a:solidFill>
                    <a:srgbClr val="438085"/>
                  </a:solidFill>
                </a:uFill>
                <a:latin typeface="Georgia"/>
                <a:cs typeface="Georgia"/>
              </a:rPr>
              <a:t> </a:t>
            </a:r>
            <a:r>
              <a:rPr dirty="0" u="heavy" sz="2800">
                <a:solidFill>
                  <a:srgbClr val="438085"/>
                </a:solidFill>
                <a:uFill>
                  <a:solidFill>
                    <a:srgbClr val="438085"/>
                  </a:solidFill>
                </a:uFill>
                <a:latin typeface="Georgia"/>
                <a:cs typeface="Georgia"/>
              </a:rPr>
              <a:t>Hierro</a:t>
            </a:r>
            <a:r>
              <a:rPr dirty="0" sz="2800">
                <a:solidFill>
                  <a:srgbClr val="438085"/>
                </a:solidFill>
                <a:latin typeface="Georgia"/>
                <a:cs typeface="Georgia"/>
              </a:rPr>
              <a:t>.</a:t>
            </a:r>
            <a:endParaRPr sz="28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5768"/>
            <a:ext cx="7681595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5"/>
              <a:t>3. </a:t>
            </a:r>
            <a:r>
              <a:rPr dirty="0" sz="4000" spc="-5"/>
              <a:t>EVOLUCIÓN </a:t>
            </a:r>
            <a:r>
              <a:rPr dirty="0" sz="4000" spc="5"/>
              <a:t>DEL </a:t>
            </a:r>
            <a:r>
              <a:rPr dirty="0" sz="4000" spc="-5"/>
              <a:t>SER</a:t>
            </a:r>
            <a:r>
              <a:rPr dirty="0" sz="4000" spc="-240"/>
              <a:t> </a:t>
            </a:r>
            <a:r>
              <a:rPr dirty="0" sz="4000" spc="-5"/>
              <a:t>HUMANO</a:t>
            </a:r>
            <a:endParaRPr sz="4000"/>
          </a:p>
        </p:txBody>
      </p:sp>
      <p:sp>
        <p:nvSpPr>
          <p:cNvPr id="3" name="object 3"/>
          <p:cNvSpPr/>
          <p:nvPr/>
        </p:nvSpPr>
        <p:spPr>
          <a:xfrm>
            <a:off x="1071537" y="2000250"/>
            <a:ext cx="7001636" cy="47275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5768"/>
            <a:ext cx="7681595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5"/>
              <a:t>3. </a:t>
            </a:r>
            <a:r>
              <a:rPr dirty="0" sz="4000" spc="-5"/>
              <a:t>EVOLUCIÓN </a:t>
            </a:r>
            <a:r>
              <a:rPr dirty="0" sz="4000" spc="5"/>
              <a:t>DEL </a:t>
            </a:r>
            <a:r>
              <a:rPr dirty="0" sz="4000" spc="-5"/>
              <a:t>SER</a:t>
            </a:r>
            <a:r>
              <a:rPr dirty="0" sz="4000" spc="-240"/>
              <a:t> </a:t>
            </a:r>
            <a:r>
              <a:rPr dirty="0" sz="4000" spc="-5"/>
              <a:t>HUMANO</a:t>
            </a:r>
            <a:endParaRPr sz="4000"/>
          </a:p>
        </p:txBody>
      </p:sp>
      <p:sp>
        <p:nvSpPr>
          <p:cNvPr id="3" name="object 3"/>
          <p:cNvSpPr/>
          <p:nvPr/>
        </p:nvSpPr>
        <p:spPr>
          <a:xfrm>
            <a:off x="954982" y="2000211"/>
            <a:ext cx="7234079" cy="46435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4244"/>
            <a:ext cx="7681595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5"/>
              <a:t>3. </a:t>
            </a:r>
            <a:r>
              <a:rPr dirty="0" sz="4000" spc="-5"/>
              <a:t>EVOLUCIÓN </a:t>
            </a:r>
            <a:r>
              <a:rPr dirty="0" sz="4000" spc="5"/>
              <a:t>DEL </a:t>
            </a:r>
            <a:r>
              <a:rPr dirty="0" sz="4000" spc="-5"/>
              <a:t>SER</a:t>
            </a:r>
            <a:r>
              <a:rPr dirty="0" sz="4000" spc="-240"/>
              <a:t> </a:t>
            </a:r>
            <a:r>
              <a:rPr dirty="0" sz="4000" spc="-5"/>
              <a:t>HUMANO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645972" y="2271217"/>
            <a:ext cx="7833359" cy="344233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268605" marR="5080" indent="-256540">
              <a:lnSpc>
                <a:spcPct val="100000"/>
              </a:lnSpc>
              <a:spcBef>
                <a:spcPts val="110"/>
              </a:spcBef>
              <a:buClr>
                <a:srgbClr val="9F4DA2"/>
              </a:buClr>
              <a:buChar char="•"/>
              <a:tabLst>
                <a:tab pos="269240" algn="l"/>
              </a:tabLst>
            </a:pPr>
            <a:r>
              <a:rPr dirty="0" sz="2800" spc="-5">
                <a:latin typeface="Georgia"/>
                <a:cs typeface="Georgia"/>
              </a:rPr>
              <a:t>El </a:t>
            </a:r>
            <a:r>
              <a:rPr dirty="0" sz="2800" spc="5">
                <a:latin typeface="Georgia"/>
                <a:cs typeface="Georgia"/>
              </a:rPr>
              <a:t>ser </a:t>
            </a:r>
            <a:r>
              <a:rPr dirty="0" sz="2800">
                <a:latin typeface="Georgia"/>
                <a:cs typeface="Georgia"/>
              </a:rPr>
              <a:t>humano es un </a:t>
            </a:r>
            <a:r>
              <a:rPr dirty="0" sz="2800" spc="-5">
                <a:latin typeface="Georgia"/>
                <a:cs typeface="Georgia"/>
              </a:rPr>
              <a:t>primate </a:t>
            </a:r>
            <a:r>
              <a:rPr dirty="0" sz="2800" spc="5">
                <a:latin typeface="Georgia"/>
                <a:cs typeface="Georgia"/>
              </a:rPr>
              <a:t>y </a:t>
            </a:r>
            <a:r>
              <a:rPr dirty="0" sz="2800">
                <a:latin typeface="Georgia"/>
                <a:cs typeface="Georgia"/>
              </a:rPr>
              <a:t>por </a:t>
            </a:r>
            <a:r>
              <a:rPr dirty="0" sz="2800" spc="-5">
                <a:latin typeface="Georgia"/>
                <a:cs typeface="Georgia"/>
              </a:rPr>
              <a:t>tanto, </a:t>
            </a:r>
            <a:r>
              <a:rPr dirty="0" sz="2800">
                <a:latin typeface="Georgia"/>
                <a:cs typeface="Georgia"/>
              </a:rPr>
              <a:t>tiene  un antepasado </a:t>
            </a:r>
            <a:r>
              <a:rPr dirty="0" sz="2800" spc="-5">
                <a:latin typeface="Georgia"/>
                <a:cs typeface="Georgia"/>
              </a:rPr>
              <a:t>común </a:t>
            </a:r>
            <a:r>
              <a:rPr dirty="0" sz="2800">
                <a:latin typeface="Georgia"/>
                <a:cs typeface="Georgia"/>
              </a:rPr>
              <a:t>al mono. La  </a:t>
            </a:r>
            <a:r>
              <a:rPr dirty="0" sz="2800" spc="-5" b="1">
                <a:latin typeface="Georgia"/>
                <a:cs typeface="Georgia"/>
              </a:rPr>
              <a:t>hominización </a:t>
            </a:r>
            <a:r>
              <a:rPr dirty="0" sz="2800" b="1">
                <a:latin typeface="Georgia"/>
                <a:cs typeface="Georgia"/>
              </a:rPr>
              <a:t>es el proceso </a:t>
            </a:r>
            <a:r>
              <a:rPr dirty="0" sz="2800" spc="-5" b="1">
                <a:latin typeface="Georgia"/>
                <a:cs typeface="Georgia"/>
              </a:rPr>
              <a:t>evolutivo </a:t>
            </a:r>
            <a:r>
              <a:rPr dirty="0" sz="2800" spc="5" b="1">
                <a:latin typeface="Georgia"/>
                <a:cs typeface="Georgia"/>
              </a:rPr>
              <a:t>del  hombre hasta alcanzar </a:t>
            </a:r>
            <a:r>
              <a:rPr dirty="0" sz="2800" b="1">
                <a:latin typeface="Georgia"/>
                <a:cs typeface="Georgia"/>
              </a:rPr>
              <a:t>las</a:t>
            </a:r>
            <a:r>
              <a:rPr dirty="0" sz="2800" spc="-300" b="1">
                <a:latin typeface="Georgia"/>
                <a:cs typeface="Georgia"/>
              </a:rPr>
              <a:t> </a:t>
            </a:r>
            <a:r>
              <a:rPr dirty="0" sz="2800" b="1">
                <a:latin typeface="Georgia"/>
                <a:cs typeface="Georgia"/>
              </a:rPr>
              <a:t>características  propias </a:t>
            </a:r>
            <a:r>
              <a:rPr dirty="0" sz="2800" spc="5" b="1">
                <a:latin typeface="Georgia"/>
                <a:cs typeface="Georgia"/>
              </a:rPr>
              <a:t>de </a:t>
            </a:r>
            <a:r>
              <a:rPr dirty="0" sz="2800" b="1">
                <a:latin typeface="Georgia"/>
                <a:cs typeface="Georgia"/>
              </a:rPr>
              <a:t>las </a:t>
            </a:r>
            <a:r>
              <a:rPr dirty="0" sz="2800" spc="5" b="1">
                <a:latin typeface="Georgia"/>
                <a:cs typeface="Georgia"/>
              </a:rPr>
              <a:t>personas</a:t>
            </a:r>
            <a:r>
              <a:rPr dirty="0" sz="2800" spc="5">
                <a:latin typeface="Georgia"/>
                <a:cs typeface="Georgia"/>
              </a:rPr>
              <a:t>: cerebro  </a:t>
            </a:r>
            <a:r>
              <a:rPr dirty="0" sz="2800">
                <a:latin typeface="Georgia"/>
                <a:cs typeface="Georgia"/>
              </a:rPr>
              <a:t>desarrollado, caminar sobre dos piernas, </a:t>
            </a:r>
            <a:r>
              <a:rPr dirty="0" sz="2800" spc="-5">
                <a:latin typeface="Georgia"/>
                <a:cs typeface="Georgia"/>
              </a:rPr>
              <a:t>la  capacidad </a:t>
            </a:r>
            <a:r>
              <a:rPr dirty="0" sz="2800">
                <a:latin typeface="Georgia"/>
                <a:cs typeface="Georgia"/>
              </a:rPr>
              <a:t>de hablar y </a:t>
            </a:r>
            <a:r>
              <a:rPr dirty="0" sz="2800" spc="-5">
                <a:latin typeface="Georgia"/>
                <a:cs typeface="Georgia"/>
              </a:rPr>
              <a:t>la habilidad de </a:t>
            </a:r>
            <a:r>
              <a:rPr dirty="0" sz="2800">
                <a:latin typeface="Georgia"/>
                <a:cs typeface="Georgia"/>
              </a:rPr>
              <a:t>elaborar  utensilios.</a:t>
            </a:r>
            <a:endParaRPr sz="28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4244"/>
            <a:ext cx="7681595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5"/>
              <a:t>3. </a:t>
            </a:r>
            <a:r>
              <a:rPr dirty="0" sz="4000" spc="-5"/>
              <a:t>EVOLUCIÓN </a:t>
            </a:r>
            <a:r>
              <a:rPr dirty="0" sz="4000" spc="5"/>
              <a:t>DEL </a:t>
            </a:r>
            <a:r>
              <a:rPr dirty="0" sz="4000" spc="-5"/>
              <a:t>SER</a:t>
            </a:r>
            <a:r>
              <a:rPr dirty="0" sz="4000" spc="-240"/>
              <a:t> </a:t>
            </a:r>
            <a:r>
              <a:rPr dirty="0" sz="4000" spc="-5"/>
              <a:t>HUMANO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645972" y="2271217"/>
            <a:ext cx="7651115" cy="26644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268605" marR="5080" indent="-256540">
              <a:lnSpc>
                <a:spcPct val="100000"/>
              </a:lnSpc>
              <a:spcBef>
                <a:spcPts val="110"/>
              </a:spcBef>
              <a:buClr>
                <a:srgbClr val="9F4DA2"/>
              </a:buClr>
              <a:buChar char="•"/>
              <a:tabLst>
                <a:tab pos="269240" algn="l"/>
              </a:tabLst>
            </a:pPr>
            <a:r>
              <a:rPr dirty="0" sz="2800" spc="5">
                <a:latin typeface="Georgia"/>
                <a:cs typeface="Georgia"/>
              </a:rPr>
              <a:t>Los </a:t>
            </a:r>
            <a:r>
              <a:rPr dirty="0" sz="2800">
                <a:latin typeface="Georgia"/>
                <a:cs typeface="Georgia"/>
              </a:rPr>
              <a:t>lugares </a:t>
            </a:r>
            <a:r>
              <a:rPr dirty="0" sz="2800" spc="-5">
                <a:latin typeface="Georgia"/>
                <a:cs typeface="Georgia"/>
              </a:rPr>
              <a:t>donde vivían </a:t>
            </a:r>
            <a:r>
              <a:rPr dirty="0" sz="2800">
                <a:latin typeface="Georgia"/>
                <a:cs typeface="Georgia"/>
              </a:rPr>
              <a:t>nuestros antepasados  </a:t>
            </a:r>
            <a:r>
              <a:rPr dirty="0" sz="2800" spc="5">
                <a:latin typeface="Georgia"/>
                <a:cs typeface="Georgia"/>
              </a:rPr>
              <a:t>se </a:t>
            </a:r>
            <a:r>
              <a:rPr dirty="0" sz="2800" spc="-5">
                <a:latin typeface="Georgia"/>
                <a:cs typeface="Georgia"/>
              </a:rPr>
              <a:t>llaman</a:t>
            </a:r>
            <a:r>
              <a:rPr dirty="0" sz="2800" spc="-55">
                <a:latin typeface="Georgia"/>
                <a:cs typeface="Georgia"/>
              </a:rPr>
              <a:t> </a:t>
            </a:r>
            <a:r>
              <a:rPr dirty="0" sz="2800" b="1">
                <a:latin typeface="Georgia"/>
                <a:cs typeface="Georgia"/>
              </a:rPr>
              <a:t>yacimientos</a:t>
            </a:r>
            <a:r>
              <a:rPr dirty="0" sz="2800">
                <a:latin typeface="Georgia"/>
                <a:cs typeface="Georgia"/>
              </a:rPr>
              <a:t>.</a:t>
            </a:r>
            <a:endParaRPr sz="2800">
              <a:latin typeface="Georgia"/>
              <a:cs typeface="Georgia"/>
            </a:endParaRPr>
          </a:p>
          <a:p>
            <a:pPr marL="268605" indent="-256540">
              <a:lnSpc>
                <a:spcPct val="100000"/>
              </a:lnSpc>
              <a:spcBef>
                <a:spcPts val="290"/>
              </a:spcBef>
              <a:buClr>
                <a:srgbClr val="9F4DA2"/>
              </a:buClr>
              <a:buChar char="•"/>
              <a:tabLst>
                <a:tab pos="269240" algn="l"/>
              </a:tabLst>
            </a:pPr>
            <a:r>
              <a:rPr dirty="0" sz="2800">
                <a:latin typeface="Georgia"/>
                <a:cs typeface="Georgia"/>
              </a:rPr>
              <a:t>Nosotros provenimos de </a:t>
            </a:r>
            <a:r>
              <a:rPr dirty="0" sz="2800" spc="-5">
                <a:latin typeface="Georgia"/>
                <a:cs typeface="Georgia"/>
              </a:rPr>
              <a:t>la </a:t>
            </a:r>
            <a:r>
              <a:rPr dirty="0" sz="2800">
                <a:latin typeface="Georgia"/>
                <a:cs typeface="Georgia"/>
              </a:rPr>
              <a:t>especia</a:t>
            </a:r>
            <a:r>
              <a:rPr dirty="0" sz="2800" spc="-150">
                <a:latin typeface="Georgia"/>
                <a:cs typeface="Georgia"/>
              </a:rPr>
              <a:t> </a:t>
            </a:r>
            <a:r>
              <a:rPr dirty="0" sz="2800" spc="-5">
                <a:latin typeface="Georgia"/>
                <a:cs typeface="Georgia"/>
              </a:rPr>
              <a:t>llamada</a:t>
            </a:r>
            <a:endParaRPr sz="2800">
              <a:latin typeface="Georgia"/>
              <a:cs typeface="Georgia"/>
            </a:endParaRPr>
          </a:p>
          <a:p>
            <a:pPr marL="268605">
              <a:lnSpc>
                <a:spcPct val="100000"/>
              </a:lnSpc>
            </a:pPr>
            <a:r>
              <a:rPr dirty="0" sz="2800" spc="-5" b="1" i="1">
                <a:latin typeface="Georgia"/>
                <a:cs typeface="Georgia"/>
              </a:rPr>
              <a:t>homo</a:t>
            </a:r>
            <a:r>
              <a:rPr dirty="0" sz="2800" spc="-5">
                <a:latin typeface="Georgia"/>
                <a:cs typeface="Georgia"/>
              </a:rPr>
              <a:t>.</a:t>
            </a:r>
            <a:endParaRPr sz="2800">
              <a:latin typeface="Georgia"/>
              <a:cs typeface="Georgia"/>
            </a:endParaRPr>
          </a:p>
          <a:p>
            <a:pPr marL="268605" marR="386715" indent="-256540">
              <a:lnSpc>
                <a:spcPct val="100000"/>
              </a:lnSpc>
              <a:spcBef>
                <a:spcPts val="315"/>
              </a:spcBef>
              <a:buClr>
                <a:srgbClr val="9F4DA2"/>
              </a:buClr>
              <a:buChar char="•"/>
              <a:tabLst>
                <a:tab pos="269240" algn="l"/>
              </a:tabLst>
            </a:pPr>
            <a:r>
              <a:rPr dirty="0" sz="2800">
                <a:latin typeface="Georgia"/>
                <a:cs typeface="Georgia"/>
              </a:rPr>
              <a:t>Hubo </a:t>
            </a:r>
            <a:r>
              <a:rPr dirty="0" sz="2800" b="1">
                <a:latin typeface="Georgia"/>
                <a:cs typeface="Georgia"/>
              </a:rPr>
              <a:t>otras especies </a:t>
            </a:r>
            <a:r>
              <a:rPr dirty="0" sz="2800">
                <a:latin typeface="Georgia"/>
                <a:cs typeface="Georgia"/>
              </a:rPr>
              <a:t>humanas. </a:t>
            </a:r>
            <a:r>
              <a:rPr dirty="0" sz="2800" spc="-5">
                <a:latin typeface="Georgia"/>
                <a:cs typeface="Georgia"/>
              </a:rPr>
              <a:t>Algunos</a:t>
            </a:r>
            <a:r>
              <a:rPr dirty="0" sz="2800" spc="-175">
                <a:latin typeface="Georgia"/>
                <a:cs typeface="Georgia"/>
              </a:rPr>
              <a:t> </a:t>
            </a:r>
            <a:r>
              <a:rPr dirty="0" sz="2800" spc="-5">
                <a:latin typeface="Georgia"/>
                <a:cs typeface="Georgia"/>
              </a:rPr>
              <a:t>de  </a:t>
            </a:r>
            <a:r>
              <a:rPr dirty="0" sz="2800">
                <a:latin typeface="Georgia"/>
                <a:cs typeface="Georgia"/>
              </a:rPr>
              <a:t>nuestros antepasados</a:t>
            </a:r>
            <a:r>
              <a:rPr dirty="0" sz="2800" spc="-125">
                <a:latin typeface="Georgia"/>
                <a:cs typeface="Georgia"/>
              </a:rPr>
              <a:t> </a:t>
            </a:r>
            <a:r>
              <a:rPr dirty="0" sz="2800">
                <a:latin typeface="Georgia"/>
                <a:cs typeface="Georgia"/>
              </a:rPr>
              <a:t>son:</a:t>
            </a:r>
            <a:endParaRPr sz="28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4244"/>
            <a:ext cx="7681595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5"/>
              <a:t>3. </a:t>
            </a:r>
            <a:r>
              <a:rPr dirty="0" sz="4000" spc="-5"/>
              <a:t>EVOLUCIÓN </a:t>
            </a:r>
            <a:r>
              <a:rPr dirty="0" sz="4000" spc="5"/>
              <a:t>DEL </a:t>
            </a:r>
            <a:r>
              <a:rPr dirty="0" sz="4000" spc="-5"/>
              <a:t>SER</a:t>
            </a:r>
            <a:r>
              <a:rPr dirty="0" sz="4000" spc="-240"/>
              <a:t> </a:t>
            </a:r>
            <a:r>
              <a:rPr dirty="0" sz="4000" spc="-5"/>
              <a:t>HUMANO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645972" y="2271217"/>
            <a:ext cx="5993765" cy="25882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268605" indent="-256540">
              <a:lnSpc>
                <a:spcPct val="100000"/>
              </a:lnSpc>
              <a:spcBef>
                <a:spcPts val="110"/>
              </a:spcBef>
              <a:buClr>
                <a:srgbClr val="9F4DA2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2800" b="1" i="1">
                <a:latin typeface="Georgia"/>
                <a:cs typeface="Georgia"/>
              </a:rPr>
              <a:t>Australopitecus</a:t>
            </a:r>
            <a:r>
              <a:rPr dirty="0" sz="2800">
                <a:latin typeface="Georgia"/>
                <a:cs typeface="Georgia"/>
              </a:rPr>
              <a:t>. </a:t>
            </a:r>
            <a:r>
              <a:rPr dirty="0" sz="2800" spc="-5">
                <a:latin typeface="Georgia"/>
                <a:cs typeface="Georgia"/>
              </a:rPr>
              <a:t>Vivió </a:t>
            </a:r>
            <a:r>
              <a:rPr dirty="0" sz="2800">
                <a:latin typeface="Georgia"/>
                <a:cs typeface="Georgia"/>
              </a:rPr>
              <a:t>desde</a:t>
            </a:r>
            <a:r>
              <a:rPr dirty="0" sz="2800" spc="-135">
                <a:latin typeface="Georgia"/>
                <a:cs typeface="Georgia"/>
              </a:rPr>
              <a:t> </a:t>
            </a:r>
            <a:r>
              <a:rPr dirty="0" sz="2800" spc="5">
                <a:latin typeface="Georgia"/>
                <a:cs typeface="Georgia"/>
              </a:rPr>
              <a:t>el</a:t>
            </a:r>
            <a:endParaRPr sz="2800">
              <a:latin typeface="Georgia"/>
              <a:cs typeface="Georgia"/>
            </a:endParaRPr>
          </a:p>
          <a:p>
            <a:pPr marL="268605" marR="5080">
              <a:lnSpc>
                <a:spcPct val="100000"/>
              </a:lnSpc>
            </a:pPr>
            <a:r>
              <a:rPr dirty="0" sz="2800" spc="-10">
                <a:latin typeface="Georgia"/>
                <a:cs typeface="Georgia"/>
              </a:rPr>
              <a:t>5.000.000 </a:t>
            </a:r>
            <a:r>
              <a:rPr dirty="0" sz="2800" spc="-5">
                <a:latin typeface="Georgia"/>
                <a:cs typeface="Georgia"/>
              </a:rPr>
              <a:t>a.C. hasta </a:t>
            </a:r>
            <a:r>
              <a:rPr dirty="0" sz="2800" spc="-10">
                <a:latin typeface="Georgia"/>
                <a:cs typeface="Georgia"/>
              </a:rPr>
              <a:t>1.000.000 a.C.  </a:t>
            </a:r>
            <a:r>
              <a:rPr dirty="0" sz="2800" spc="-5">
                <a:latin typeface="Georgia"/>
                <a:cs typeface="Georgia"/>
              </a:rPr>
              <a:t>Aún </a:t>
            </a:r>
            <a:r>
              <a:rPr dirty="0" sz="2800">
                <a:latin typeface="Georgia"/>
                <a:cs typeface="Georgia"/>
              </a:rPr>
              <a:t>pasaba cierto tiempo </a:t>
            </a:r>
            <a:r>
              <a:rPr dirty="0" sz="2800" spc="5">
                <a:latin typeface="Georgia"/>
                <a:cs typeface="Georgia"/>
              </a:rPr>
              <a:t>en </a:t>
            </a:r>
            <a:r>
              <a:rPr dirty="0" sz="2800" spc="-5">
                <a:latin typeface="Georgia"/>
                <a:cs typeface="Georgia"/>
              </a:rPr>
              <a:t>los  </a:t>
            </a:r>
            <a:r>
              <a:rPr dirty="0" sz="2800">
                <a:latin typeface="Georgia"/>
                <a:cs typeface="Georgia"/>
              </a:rPr>
              <a:t>árboles </a:t>
            </a:r>
            <a:r>
              <a:rPr dirty="0" sz="2800" spc="5">
                <a:latin typeface="Georgia"/>
                <a:cs typeface="Georgia"/>
              </a:rPr>
              <a:t>(se asemeja </a:t>
            </a:r>
            <a:r>
              <a:rPr dirty="0" sz="2800">
                <a:latin typeface="Georgia"/>
                <a:cs typeface="Georgia"/>
              </a:rPr>
              <a:t>al </a:t>
            </a:r>
            <a:r>
              <a:rPr dirty="0" sz="2800" spc="-5">
                <a:latin typeface="Georgia"/>
                <a:cs typeface="Georgia"/>
              </a:rPr>
              <a:t>mono). </a:t>
            </a:r>
            <a:r>
              <a:rPr dirty="0" sz="2800">
                <a:latin typeface="Georgia"/>
                <a:cs typeface="Georgia"/>
              </a:rPr>
              <a:t>No  fabrica ninguna herramienta y </a:t>
            </a:r>
            <a:r>
              <a:rPr dirty="0" sz="2800" spc="-5">
                <a:latin typeface="Georgia"/>
                <a:cs typeface="Georgia"/>
              </a:rPr>
              <a:t>vivió  </a:t>
            </a:r>
            <a:r>
              <a:rPr dirty="0" sz="2800" spc="5">
                <a:latin typeface="Georgia"/>
                <a:cs typeface="Georgia"/>
              </a:rPr>
              <a:t>en</a:t>
            </a:r>
            <a:r>
              <a:rPr dirty="0" sz="2800" spc="-65">
                <a:latin typeface="Georgia"/>
                <a:cs typeface="Georgia"/>
              </a:rPr>
              <a:t> </a:t>
            </a:r>
            <a:r>
              <a:rPr dirty="0" sz="2800" spc="-5">
                <a:latin typeface="Georgia"/>
                <a:cs typeface="Georgia"/>
              </a:rPr>
              <a:t>África.</a:t>
            </a:r>
            <a:endParaRPr sz="28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132201" y="4714951"/>
            <a:ext cx="3403600" cy="19033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023759" y="4917973"/>
            <a:ext cx="1905127" cy="16543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643751" y="2428875"/>
            <a:ext cx="2021077" cy="27673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4244"/>
            <a:ext cx="2799715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b="0">
                <a:latin typeface="Trebuchet MS"/>
                <a:cs typeface="Trebuchet MS"/>
              </a:rPr>
              <a:t>Sabías</a:t>
            </a:r>
            <a:r>
              <a:rPr dirty="0" sz="4000" spc="-125" b="0">
                <a:latin typeface="Trebuchet MS"/>
                <a:cs typeface="Trebuchet MS"/>
              </a:rPr>
              <a:t> </a:t>
            </a:r>
            <a:r>
              <a:rPr dirty="0" sz="4000" b="0">
                <a:latin typeface="Trebuchet MS"/>
                <a:cs typeface="Trebuchet MS"/>
              </a:rPr>
              <a:t>que…</a:t>
            </a:r>
            <a:endParaRPr sz="40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45972" y="2229642"/>
            <a:ext cx="7642225" cy="2910840"/>
          </a:xfrm>
          <a:prstGeom prst="rect">
            <a:avLst/>
          </a:prstGeom>
        </p:spPr>
        <p:txBody>
          <a:bodyPr wrap="square" lIns="0" tIns="55244" rIns="0" bIns="0" rtlCol="0" vert="horz">
            <a:spAutoFit/>
          </a:bodyPr>
          <a:lstStyle/>
          <a:p>
            <a:pPr marL="268605" indent="-256540">
              <a:lnSpc>
                <a:spcPct val="100000"/>
              </a:lnSpc>
              <a:spcBef>
                <a:spcPts val="434"/>
              </a:spcBef>
              <a:buClr>
                <a:srgbClr val="9F4DA2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2800" b="1">
                <a:latin typeface="Georgia"/>
                <a:cs typeface="Georgia"/>
              </a:rPr>
              <a:t>Lucy</a:t>
            </a:r>
            <a:endParaRPr sz="2800">
              <a:latin typeface="Georgia"/>
              <a:cs typeface="Georgia"/>
            </a:endParaRPr>
          </a:p>
          <a:p>
            <a:pPr marL="560705" marR="5080" indent="-247015">
              <a:lnSpc>
                <a:spcPct val="100000"/>
              </a:lnSpc>
              <a:spcBef>
                <a:spcPts val="295"/>
              </a:spcBef>
              <a:tabLst>
                <a:tab pos="560705" algn="l"/>
              </a:tabLst>
            </a:pP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▫	Se </a:t>
            </a:r>
            <a:r>
              <a:rPr dirty="0" sz="2600" spc="-15">
                <a:solidFill>
                  <a:srgbClr val="438085"/>
                </a:solidFill>
                <a:latin typeface="Georgia"/>
                <a:cs typeface="Georgia"/>
              </a:rPr>
              <a:t>trata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de un </a:t>
            </a:r>
            <a:r>
              <a:rPr dirty="0" sz="2600" spc="-15">
                <a:solidFill>
                  <a:srgbClr val="438085"/>
                </a:solidFill>
                <a:latin typeface="Georgia"/>
                <a:cs typeface="Georgia"/>
              </a:rPr>
              <a:t>esqueleto,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muy completo, de una  </a:t>
            </a:r>
            <a:r>
              <a:rPr dirty="0" sz="2600" spc="-15">
                <a:solidFill>
                  <a:srgbClr val="438085"/>
                </a:solidFill>
                <a:latin typeface="Georgia"/>
                <a:cs typeface="Georgia"/>
              </a:rPr>
              <a:t>hembra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de </a:t>
            </a:r>
            <a:r>
              <a:rPr dirty="0" sz="2600" spc="-10" i="1">
                <a:solidFill>
                  <a:srgbClr val="438085"/>
                </a:solidFill>
                <a:latin typeface="Georgia"/>
                <a:cs typeface="Georgia"/>
              </a:rPr>
              <a:t>Australopithecus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que </a:t>
            </a:r>
            <a:r>
              <a:rPr dirty="0" sz="2600">
                <a:solidFill>
                  <a:srgbClr val="438085"/>
                </a:solidFill>
                <a:latin typeface="Georgia"/>
                <a:cs typeface="Georgia"/>
              </a:rPr>
              <a:t>vivió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hace unos  tres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millones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de años en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Etiopía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(África).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En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el  momento en </a:t>
            </a:r>
            <a:r>
              <a:rPr dirty="0" sz="2600" spc="-15">
                <a:solidFill>
                  <a:srgbClr val="438085"/>
                </a:solidFill>
                <a:latin typeface="Georgia"/>
                <a:cs typeface="Georgia"/>
              </a:rPr>
              <a:t>que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fue descubierto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(1974),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los  excavadores </a:t>
            </a:r>
            <a:r>
              <a:rPr dirty="0" sz="2600" spc="-15">
                <a:solidFill>
                  <a:srgbClr val="438085"/>
                </a:solidFill>
                <a:latin typeface="Georgia"/>
                <a:cs typeface="Georgia"/>
              </a:rPr>
              <a:t>escuchaban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la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canción </a:t>
            </a:r>
            <a:r>
              <a:rPr dirty="0" sz="2600" spc="-10" i="1">
                <a:solidFill>
                  <a:srgbClr val="438085"/>
                </a:solidFill>
                <a:latin typeface="Georgia"/>
                <a:cs typeface="Georgia"/>
              </a:rPr>
              <a:t>Lucy </a:t>
            </a:r>
            <a:r>
              <a:rPr dirty="0" sz="2600" spc="-5" i="1">
                <a:solidFill>
                  <a:srgbClr val="438085"/>
                </a:solidFill>
                <a:latin typeface="Georgia"/>
                <a:cs typeface="Georgia"/>
              </a:rPr>
              <a:t>in </a:t>
            </a:r>
            <a:r>
              <a:rPr dirty="0" sz="2600" spc="-10" i="1">
                <a:solidFill>
                  <a:srgbClr val="438085"/>
                </a:solidFill>
                <a:latin typeface="Georgia"/>
                <a:cs typeface="Georgia"/>
              </a:rPr>
              <a:t>the  </a:t>
            </a:r>
            <a:r>
              <a:rPr dirty="0" sz="2600" spc="-5" i="1">
                <a:solidFill>
                  <a:srgbClr val="438085"/>
                </a:solidFill>
                <a:latin typeface="Georgia"/>
                <a:cs typeface="Georgia"/>
              </a:rPr>
              <a:t>sky </a:t>
            </a:r>
            <a:r>
              <a:rPr dirty="0" sz="2600" spc="-10" i="1">
                <a:solidFill>
                  <a:srgbClr val="438085"/>
                </a:solidFill>
                <a:latin typeface="Georgia"/>
                <a:cs typeface="Georgia"/>
              </a:rPr>
              <a:t>with diamonds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, de los</a:t>
            </a:r>
            <a:r>
              <a:rPr dirty="0" sz="2600" spc="90">
                <a:solidFill>
                  <a:srgbClr val="438085"/>
                </a:solidFill>
                <a:latin typeface="Georgia"/>
                <a:cs typeface="Georgia"/>
              </a:rPr>
              <a:t>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Beatles.</a:t>
            </a:r>
            <a:endParaRPr sz="26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4244"/>
            <a:ext cx="7681595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5"/>
              <a:t>3. </a:t>
            </a:r>
            <a:r>
              <a:rPr dirty="0" sz="4000" spc="-5"/>
              <a:t>EVOLUCIÓN </a:t>
            </a:r>
            <a:r>
              <a:rPr dirty="0" sz="4000" spc="5"/>
              <a:t>DEL </a:t>
            </a:r>
            <a:r>
              <a:rPr dirty="0" sz="4000" spc="-5"/>
              <a:t>SER</a:t>
            </a:r>
            <a:r>
              <a:rPr dirty="0" sz="4000" spc="-240"/>
              <a:t> </a:t>
            </a:r>
            <a:r>
              <a:rPr dirty="0" sz="4000" spc="-5"/>
              <a:t>HUMANO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645972" y="2228544"/>
            <a:ext cx="4522470" cy="4295775"/>
          </a:xfrm>
          <a:prstGeom prst="rect">
            <a:avLst/>
          </a:prstGeom>
        </p:spPr>
        <p:txBody>
          <a:bodyPr wrap="square" lIns="0" tIns="56515" rIns="0" bIns="0" rtlCol="0" vert="horz">
            <a:spAutoFit/>
          </a:bodyPr>
          <a:lstStyle/>
          <a:p>
            <a:pPr marL="268605" marR="5080" indent="-256540">
              <a:lnSpc>
                <a:spcPct val="90000"/>
              </a:lnSpc>
              <a:spcBef>
                <a:spcPts val="445"/>
              </a:spcBef>
              <a:buClr>
                <a:srgbClr val="9F4DA2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2800" b="1" i="1">
                <a:latin typeface="Georgia"/>
                <a:cs typeface="Georgia"/>
              </a:rPr>
              <a:t>Homo </a:t>
            </a:r>
            <a:r>
              <a:rPr dirty="0" sz="2800" spc="-5" b="1" i="1">
                <a:latin typeface="Georgia"/>
                <a:cs typeface="Georgia"/>
              </a:rPr>
              <a:t>Habilis</a:t>
            </a:r>
            <a:r>
              <a:rPr dirty="0" sz="2800" spc="-5">
                <a:latin typeface="Georgia"/>
                <a:cs typeface="Georgia"/>
              </a:rPr>
              <a:t>. Vivió  </a:t>
            </a:r>
            <a:r>
              <a:rPr dirty="0" sz="2800">
                <a:latin typeface="Georgia"/>
                <a:cs typeface="Georgia"/>
              </a:rPr>
              <a:t>desde </a:t>
            </a:r>
            <a:r>
              <a:rPr dirty="0" sz="2800" spc="5">
                <a:latin typeface="Georgia"/>
                <a:cs typeface="Georgia"/>
              </a:rPr>
              <a:t>el </a:t>
            </a:r>
            <a:r>
              <a:rPr dirty="0" sz="2800">
                <a:latin typeface="Georgia"/>
                <a:cs typeface="Georgia"/>
              </a:rPr>
              <a:t>2.500.000 a.C.  hasta </a:t>
            </a:r>
            <a:r>
              <a:rPr dirty="0" sz="2800" spc="5">
                <a:latin typeface="Georgia"/>
                <a:cs typeface="Georgia"/>
              </a:rPr>
              <a:t>el </a:t>
            </a:r>
            <a:r>
              <a:rPr dirty="0" sz="2800">
                <a:latin typeface="Georgia"/>
                <a:cs typeface="Georgia"/>
              </a:rPr>
              <a:t>1.600.000 a.C.</a:t>
            </a:r>
            <a:r>
              <a:rPr dirty="0" sz="2800" spc="-250">
                <a:latin typeface="Georgia"/>
                <a:cs typeface="Georgia"/>
              </a:rPr>
              <a:t> </a:t>
            </a:r>
            <a:r>
              <a:rPr dirty="0" sz="2800">
                <a:latin typeface="Georgia"/>
                <a:cs typeface="Georgia"/>
              </a:rPr>
              <a:t>Era  algo más </a:t>
            </a:r>
            <a:r>
              <a:rPr dirty="0" sz="2800" spc="-5">
                <a:latin typeface="Georgia"/>
                <a:cs typeface="Georgia"/>
              </a:rPr>
              <a:t>inteligente que </a:t>
            </a:r>
            <a:r>
              <a:rPr dirty="0" sz="2800" spc="5">
                <a:latin typeface="Georgia"/>
                <a:cs typeface="Georgia"/>
              </a:rPr>
              <a:t>el  </a:t>
            </a:r>
            <a:r>
              <a:rPr dirty="0" sz="2800">
                <a:latin typeface="Georgia"/>
                <a:cs typeface="Georgia"/>
              </a:rPr>
              <a:t>anterior, andaba mas  erguido. </a:t>
            </a:r>
            <a:r>
              <a:rPr dirty="0" sz="2800" spc="-5">
                <a:latin typeface="Georgia"/>
                <a:cs typeface="Georgia"/>
              </a:rPr>
              <a:t>Fue </a:t>
            </a:r>
            <a:r>
              <a:rPr dirty="0" sz="2800" spc="5">
                <a:latin typeface="Georgia"/>
                <a:cs typeface="Georgia"/>
              </a:rPr>
              <a:t>el </a:t>
            </a:r>
            <a:r>
              <a:rPr dirty="0" sz="2800">
                <a:latin typeface="Georgia"/>
                <a:cs typeface="Georgia"/>
              </a:rPr>
              <a:t>primero </a:t>
            </a:r>
            <a:r>
              <a:rPr dirty="0" sz="2800" spc="5">
                <a:latin typeface="Georgia"/>
                <a:cs typeface="Georgia"/>
              </a:rPr>
              <a:t>en  </a:t>
            </a:r>
            <a:r>
              <a:rPr dirty="0" sz="2800">
                <a:latin typeface="Georgia"/>
                <a:cs typeface="Georgia"/>
              </a:rPr>
              <a:t>elaborar utensilios (de ahí  “habilis”), con piedras  </a:t>
            </a:r>
            <a:r>
              <a:rPr dirty="0" sz="2800" spc="-5">
                <a:latin typeface="Georgia"/>
                <a:cs typeface="Georgia"/>
              </a:rPr>
              <a:t>talladas </a:t>
            </a:r>
            <a:r>
              <a:rPr dirty="0" sz="2800">
                <a:latin typeface="Georgia"/>
                <a:cs typeface="Georgia"/>
              </a:rPr>
              <a:t>muy </a:t>
            </a:r>
            <a:r>
              <a:rPr dirty="0" sz="2800" spc="-5">
                <a:latin typeface="Georgia"/>
                <a:cs typeface="Georgia"/>
              </a:rPr>
              <a:t>primitivas  </a:t>
            </a:r>
            <a:r>
              <a:rPr dirty="0" sz="2800">
                <a:latin typeface="Georgia"/>
                <a:cs typeface="Georgia"/>
              </a:rPr>
              <a:t>(cantos trabajados) </a:t>
            </a:r>
            <a:r>
              <a:rPr dirty="0" sz="2800" spc="5">
                <a:latin typeface="Georgia"/>
                <a:cs typeface="Georgia"/>
              </a:rPr>
              <a:t>y </a:t>
            </a:r>
            <a:r>
              <a:rPr dirty="0" sz="2800" spc="-5">
                <a:latin typeface="Georgia"/>
                <a:cs typeface="Georgia"/>
              </a:rPr>
              <a:t>se  </a:t>
            </a:r>
            <a:r>
              <a:rPr dirty="0" sz="2800">
                <a:latin typeface="Georgia"/>
                <a:cs typeface="Georgia"/>
              </a:rPr>
              <a:t>asentó </a:t>
            </a:r>
            <a:r>
              <a:rPr dirty="0" sz="2800" spc="5">
                <a:latin typeface="Georgia"/>
                <a:cs typeface="Georgia"/>
              </a:rPr>
              <a:t>en</a:t>
            </a:r>
            <a:r>
              <a:rPr dirty="0" sz="2800" spc="-95">
                <a:latin typeface="Georgia"/>
                <a:cs typeface="Georgia"/>
              </a:rPr>
              <a:t> </a:t>
            </a:r>
            <a:r>
              <a:rPr dirty="0" sz="2800" spc="-5">
                <a:latin typeface="Georgia"/>
                <a:cs typeface="Georgia"/>
              </a:rPr>
              <a:t>África.</a:t>
            </a:r>
            <a:endParaRPr sz="28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438775" y="2357373"/>
            <a:ext cx="3276600" cy="29988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4244"/>
            <a:ext cx="4138295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b="0">
                <a:latin typeface="Trebuchet MS"/>
                <a:cs typeface="Trebuchet MS"/>
              </a:rPr>
              <a:t>Cantos</a:t>
            </a:r>
            <a:r>
              <a:rPr dirty="0" sz="4000" spc="-135" b="0">
                <a:latin typeface="Trebuchet MS"/>
                <a:cs typeface="Trebuchet MS"/>
              </a:rPr>
              <a:t> </a:t>
            </a:r>
            <a:r>
              <a:rPr dirty="0" sz="4000" b="0">
                <a:latin typeface="Trebuchet MS"/>
                <a:cs typeface="Trebuchet MS"/>
              </a:rPr>
              <a:t>trabajados</a:t>
            </a:r>
            <a:endParaRPr sz="40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45972" y="2271217"/>
            <a:ext cx="3686175" cy="173482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268605" marR="5080" indent="-256540">
              <a:lnSpc>
                <a:spcPct val="100000"/>
              </a:lnSpc>
              <a:spcBef>
                <a:spcPts val="110"/>
              </a:spcBef>
              <a:buClr>
                <a:srgbClr val="9F4DA2"/>
              </a:buClr>
              <a:buChar char="•"/>
              <a:tabLst>
                <a:tab pos="269240" algn="l"/>
              </a:tabLst>
            </a:pPr>
            <a:r>
              <a:rPr dirty="0" sz="2800" spc="-5">
                <a:latin typeface="Georgia"/>
                <a:cs typeface="Georgia"/>
              </a:rPr>
              <a:t>El </a:t>
            </a:r>
            <a:r>
              <a:rPr dirty="0" sz="2800">
                <a:latin typeface="Georgia"/>
                <a:cs typeface="Georgia"/>
              </a:rPr>
              <a:t>utensilio más  antiguo y </a:t>
            </a:r>
            <a:r>
              <a:rPr dirty="0" sz="2800" spc="-5">
                <a:latin typeface="Georgia"/>
                <a:cs typeface="Georgia"/>
              </a:rPr>
              <a:t>sencillo </a:t>
            </a:r>
            <a:r>
              <a:rPr dirty="0" sz="2800" spc="-10">
                <a:latin typeface="Georgia"/>
                <a:cs typeface="Georgia"/>
              </a:rPr>
              <a:t>que  </a:t>
            </a:r>
            <a:r>
              <a:rPr dirty="0" sz="2800">
                <a:latin typeface="Georgia"/>
                <a:cs typeface="Georgia"/>
              </a:rPr>
              <a:t>fabricó </a:t>
            </a:r>
            <a:r>
              <a:rPr dirty="0" sz="2800" spc="5">
                <a:latin typeface="Georgia"/>
                <a:cs typeface="Georgia"/>
              </a:rPr>
              <a:t>el ser</a:t>
            </a:r>
            <a:r>
              <a:rPr dirty="0" sz="2800" spc="-170">
                <a:latin typeface="Georgia"/>
                <a:cs typeface="Georgia"/>
              </a:rPr>
              <a:t> </a:t>
            </a:r>
            <a:r>
              <a:rPr dirty="0" sz="2800">
                <a:latin typeface="Georgia"/>
                <a:cs typeface="Georgia"/>
              </a:rPr>
              <a:t>humano  </a:t>
            </a:r>
            <a:r>
              <a:rPr dirty="0" sz="2800" spc="5">
                <a:latin typeface="Georgia"/>
                <a:cs typeface="Georgia"/>
              </a:rPr>
              <a:t>en el</a:t>
            </a:r>
            <a:r>
              <a:rPr dirty="0" sz="2800" spc="-90">
                <a:latin typeface="Georgia"/>
                <a:cs typeface="Georgia"/>
              </a:rPr>
              <a:t> </a:t>
            </a:r>
            <a:r>
              <a:rPr dirty="0" sz="2800" spc="-5">
                <a:latin typeface="Georgia"/>
                <a:cs typeface="Georgia"/>
              </a:rPr>
              <a:t>Paleolítico.</a:t>
            </a:r>
            <a:endParaRPr sz="28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643501" y="2214626"/>
            <a:ext cx="4164076" cy="2322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076375" y="4076763"/>
            <a:ext cx="3209925" cy="24780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4244"/>
            <a:ext cx="7681595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5"/>
              <a:t>3. </a:t>
            </a:r>
            <a:r>
              <a:rPr dirty="0" sz="4000" spc="-5"/>
              <a:t>EVOLUCIÓN </a:t>
            </a:r>
            <a:r>
              <a:rPr dirty="0" sz="4000" spc="5"/>
              <a:t>DEL </a:t>
            </a:r>
            <a:r>
              <a:rPr dirty="0" sz="4000" spc="-5"/>
              <a:t>SER</a:t>
            </a:r>
            <a:r>
              <a:rPr dirty="0" sz="4000" spc="-240"/>
              <a:t> </a:t>
            </a:r>
            <a:r>
              <a:rPr dirty="0" sz="4000" spc="-5"/>
              <a:t>HUMANO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645972" y="2271217"/>
            <a:ext cx="5407660" cy="386905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algn="r" marL="256540" marR="151765" indent="-256540">
              <a:lnSpc>
                <a:spcPct val="100000"/>
              </a:lnSpc>
              <a:spcBef>
                <a:spcPts val="110"/>
              </a:spcBef>
              <a:buClr>
                <a:srgbClr val="9F4DA2"/>
              </a:buClr>
              <a:buFont typeface="Georgia"/>
              <a:buChar char="•"/>
              <a:tabLst>
                <a:tab pos="256540" algn="l"/>
              </a:tabLst>
            </a:pPr>
            <a:r>
              <a:rPr dirty="0" sz="2800" b="1" i="1">
                <a:latin typeface="Georgia"/>
                <a:cs typeface="Georgia"/>
              </a:rPr>
              <a:t>Homo </a:t>
            </a:r>
            <a:r>
              <a:rPr dirty="0" sz="2800" spc="-5" b="1" i="1">
                <a:latin typeface="Georgia"/>
                <a:cs typeface="Georgia"/>
              </a:rPr>
              <a:t>Erectus</a:t>
            </a:r>
            <a:r>
              <a:rPr dirty="0" sz="2800" spc="-5">
                <a:latin typeface="Georgia"/>
                <a:cs typeface="Georgia"/>
              </a:rPr>
              <a:t>. Vivió </a:t>
            </a:r>
            <a:r>
              <a:rPr dirty="0" sz="2800">
                <a:latin typeface="Georgia"/>
                <a:cs typeface="Georgia"/>
              </a:rPr>
              <a:t>desde</a:t>
            </a:r>
            <a:r>
              <a:rPr dirty="0" sz="2800" spc="-105">
                <a:latin typeface="Georgia"/>
                <a:cs typeface="Georgia"/>
              </a:rPr>
              <a:t> </a:t>
            </a:r>
            <a:r>
              <a:rPr dirty="0" sz="2800" spc="5">
                <a:latin typeface="Georgia"/>
                <a:cs typeface="Georgia"/>
              </a:rPr>
              <a:t>el</a:t>
            </a:r>
            <a:endParaRPr sz="2800">
              <a:latin typeface="Georgia"/>
              <a:cs typeface="Georgia"/>
            </a:endParaRPr>
          </a:p>
          <a:p>
            <a:pPr algn="r" marR="71755">
              <a:lnSpc>
                <a:spcPct val="100000"/>
              </a:lnSpc>
            </a:pPr>
            <a:r>
              <a:rPr dirty="0" sz="2800">
                <a:latin typeface="Georgia"/>
                <a:cs typeface="Georgia"/>
              </a:rPr>
              <a:t>1.500.000 a.C. hasta el</a:t>
            </a:r>
            <a:r>
              <a:rPr dirty="0" sz="2800" spc="-235">
                <a:latin typeface="Georgia"/>
                <a:cs typeface="Georgia"/>
              </a:rPr>
              <a:t> </a:t>
            </a:r>
            <a:r>
              <a:rPr dirty="0" sz="2800" spc="5">
                <a:latin typeface="Georgia"/>
                <a:cs typeface="Georgia"/>
              </a:rPr>
              <a:t>300.000</a:t>
            </a:r>
            <a:endParaRPr sz="2800">
              <a:latin typeface="Georgia"/>
              <a:cs typeface="Georgia"/>
            </a:endParaRPr>
          </a:p>
          <a:p>
            <a:pPr marL="268605" marR="5080">
              <a:lnSpc>
                <a:spcPct val="100000"/>
              </a:lnSpc>
            </a:pPr>
            <a:r>
              <a:rPr dirty="0" sz="2800">
                <a:latin typeface="Georgia"/>
                <a:cs typeface="Georgia"/>
              </a:rPr>
              <a:t>a.C. </a:t>
            </a:r>
            <a:r>
              <a:rPr dirty="0" sz="2800" spc="-5">
                <a:latin typeface="Georgia"/>
                <a:cs typeface="Georgia"/>
              </a:rPr>
              <a:t>Fue </a:t>
            </a:r>
            <a:r>
              <a:rPr dirty="0" sz="2800">
                <a:latin typeface="Georgia"/>
                <a:cs typeface="Georgia"/>
              </a:rPr>
              <a:t>el primero </a:t>
            </a:r>
            <a:r>
              <a:rPr dirty="0" sz="2800" spc="5">
                <a:latin typeface="Georgia"/>
                <a:cs typeface="Georgia"/>
              </a:rPr>
              <a:t>en </a:t>
            </a:r>
            <a:r>
              <a:rPr dirty="0" sz="2800" spc="-5">
                <a:latin typeface="Georgia"/>
                <a:cs typeface="Georgia"/>
              </a:rPr>
              <a:t>caminar  </a:t>
            </a:r>
            <a:r>
              <a:rPr dirty="0" sz="2800">
                <a:latin typeface="Georgia"/>
                <a:cs typeface="Georgia"/>
              </a:rPr>
              <a:t>completamente erguido </a:t>
            </a:r>
            <a:r>
              <a:rPr dirty="0" sz="2800" spc="5">
                <a:latin typeface="Georgia"/>
                <a:cs typeface="Georgia"/>
              </a:rPr>
              <a:t>(de </a:t>
            </a:r>
            <a:r>
              <a:rPr dirty="0" sz="2800">
                <a:latin typeface="Georgia"/>
                <a:cs typeface="Georgia"/>
              </a:rPr>
              <a:t>ahí  “erectus”). </a:t>
            </a:r>
            <a:r>
              <a:rPr dirty="0" sz="2800" spc="5">
                <a:latin typeface="Georgia"/>
                <a:cs typeface="Georgia"/>
              </a:rPr>
              <a:t>Su </a:t>
            </a:r>
            <a:r>
              <a:rPr dirty="0" sz="2800">
                <a:latin typeface="Georgia"/>
                <a:cs typeface="Georgia"/>
              </a:rPr>
              <a:t>aspecto </a:t>
            </a:r>
            <a:r>
              <a:rPr dirty="0" sz="2800" spc="5">
                <a:latin typeface="Georgia"/>
                <a:cs typeface="Georgia"/>
              </a:rPr>
              <a:t>era  </a:t>
            </a:r>
            <a:r>
              <a:rPr dirty="0" sz="2800">
                <a:latin typeface="Georgia"/>
                <a:cs typeface="Georgia"/>
              </a:rPr>
              <a:t>robusto, realizaba herramientas  (bifaces), </a:t>
            </a:r>
            <a:r>
              <a:rPr dirty="0" sz="2800" spc="-5">
                <a:latin typeface="Georgia"/>
                <a:cs typeface="Georgia"/>
              </a:rPr>
              <a:t>conoce </a:t>
            </a:r>
            <a:r>
              <a:rPr dirty="0" sz="2800">
                <a:latin typeface="Georgia"/>
                <a:cs typeface="Georgia"/>
              </a:rPr>
              <a:t>el fuego y </a:t>
            </a:r>
            <a:r>
              <a:rPr dirty="0" sz="2800" spc="-5">
                <a:latin typeface="Georgia"/>
                <a:cs typeface="Georgia"/>
              </a:rPr>
              <a:t>fue</a:t>
            </a:r>
            <a:r>
              <a:rPr dirty="0" sz="2800" spc="-165">
                <a:latin typeface="Georgia"/>
                <a:cs typeface="Georgia"/>
              </a:rPr>
              <a:t> </a:t>
            </a:r>
            <a:r>
              <a:rPr dirty="0" sz="2800" spc="5">
                <a:latin typeface="Georgia"/>
                <a:cs typeface="Georgia"/>
              </a:rPr>
              <a:t>el  </a:t>
            </a:r>
            <a:r>
              <a:rPr dirty="0" sz="2800">
                <a:latin typeface="Georgia"/>
                <a:cs typeface="Georgia"/>
              </a:rPr>
              <a:t>primero </a:t>
            </a:r>
            <a:r>
              <a:rPr dirty="0" sz="2800" spc="5">
                <a:latin typeface="Georgia"/>
                <a:cs typeface="Georgia"/>
              </a:rPr>
              <a:t>en </a:t>
            </a:r>
            <a:r>
              <a:rPr dirty="0" sz="2800">
                <a:latin typeface="Georgia"/>
                <a:cs typeface="Georgia"/>
              </a:rPr>
              <a:t>abandonar </a:t>
            </a:r>
            <a:r>
              <a:rPr dirty="0" sz="2800" spc="-5">
                <a:latin typeface="Georgia"/>
                <a:cs typeface="Georgia"/>
              </a:rPr>
              <a:t>África  llegando </a:t>
            </a:r>
            <a:r>
              <a:rPr dirty="0" sz="2800">
                <a:latin typeface="Georgia"/>
                <a:cs typeface="Georgia"/>
              </a:rPr>
              <a:t>hasta</a:t>
            </a:r>
            <a:r>
              <a:rPr dirty="0" sz="2800" spc="-90">
                <a:latin typeface="Georgia"/>
                <a:cs typeface="Georgia"/>
              </a:rPr>
              <a:t> </a:t>
            </a:r>
            <a:r>
              <a:rPr dirty="0" sz="2800">
                <a:latin typeface="Georgia"/>
                <a:cs typeface="Georgia"/>
              </a:rPr>
              <a:t>Asia.</a:t>
            </a:r>
            <a:endParaRPr sz="28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105525" y="2286000"/>
            <a:ext cx="2609850" cy="31686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4244"/>
            <a:ext cx="7145655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5"/>
              <a:t>1. </a:t>
            </a:r>
            <a:r>
              <a:rPr dirty="0" sz="4000" spc="-5"/>
              <a:t>LOS </a:t>
            </a:r>
            <a:r>
              <a:rPr dirty="0" sz="4000"/>
              <a:t>PERIODOS </a:t>
            </a:r>
            <a:r>
              <a:rPr dirty="0" sz="4000" spc="5"/>
              <a:t>EN</a:t>
            </a:r>
            <a:r>
              <a:rPr dirty="0" sz="4000" spc="-105"/>
              <a:t> </a:t>
            </a:r>
            <a:r>
              <a:rPr dirty="0" sz="4000" spc="-35"/>
              <a:t>HISTORIA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645972" y="2207209"/>
            <a:ext cx="7810500" cy="3735070"/>
          </a:xfrm>
          <a:prstGeom prst="rect">
            <a:avLst/>
          </a:prstGeom>
        </p:spPr>
        <p:txBody>
          <a:bodyPr wrap="square" lIns="0" tIns="78740" rIns="0" bIns="0" rtlCol="0" vert="horz">
            <a:spAutoFit/>
          </a:bodyPr>
          <a:lstStyle/>
          <a:p>
            <a:pPr algn="just" marL="268605" marR="377825" indent="-256540">
              <a:lnSpc>
                <a:spcPts val="2110"/>
              </a:lnSpc>
              <a:spcBef>
                <a:spcPts val="620"/>
              </a:spcBef>
              <a:buClr>
                <a:srgbClr val="9F4DA2"/>
              </a:buClr>
              <a:buChar char="•"/>
              <a:tabLst>
                <a:tab pos="269240" algn="l"/>
              </a:tabLst>
            </a:pPr>
            <a:r>
              <a:rPr dirty="0" sz="2200">
                <a:latin typeface="Georgia"/>
                <a:cs typeface="Georgia"/>
              </a:rPr>
              <a:t>PREHISTORIA: abarca desde </a:t>
            </a:r>
            <a:r>
              <a:rPr dirty="0" sz="2200" spc="-5">
                <a:latin typeface="Georgia"/>
                <a:cs typeface="Georgia"/>
              </a:rPr>
              <a:t>la </a:t>
            </a:r>
            <a:r>
              <a:rPr dirty="0" sz="2200">
                <a:latin typeface="Georgia"/>
                <a:cs typeface="Georgia"/>
              </a:rPr>
              <a:t>aparición </a:t>
            </a:r>
            <a:r>
              <a:rPr dirty="0" sz="2200" spc="-5">
                <a:latin typeface="Georgia"/>
                <a:cs typeface="Georgia"/>
              </a:rPr>
              <a:t>del ser</a:t>
            </a:r>
            <a:r>
              <a:rPr dirty="0" sz="2200" spc="-195">
                <a:latin typeface="Georgia"/>
                <a:cs typeface="Georgia"/>
              </a:rPr>
              <a:t> </a:t>
            </a:r>
            <a:r>
              <a:rPr dirty="0" sz="2200">
                <a:latin typeface="Georgia"/>
                <a:cs typeface="Georgia"/>
              </a:rPr>
              <a:t>humano  </a:t>
            </a:r>
            <a:r>
              <a:rPr dirty="0" sz="2200" spc="-5">
                <a:latin typeface="Georgia"/>
                <a:cs typeface="Georgia"/>
              </a:rPr>
              <a:t>(5.000.000 </a:t>
            </a:r>
            <a:r>
              <a:rPr dirty="0" sz="2200">
                <a:latin typeface="Georgia"/>
                <a:cs typeface="Georgia"/>
              </a:rPr>
              <a:t>a.C. aprox.) hasta </a:t>
            </a:r>
            <a:r>
              <a:rPr dirty="0" sz="2200" spc="-5">
                <a:latin typeface="Georgia"/>
                <a:cs typeface="Georgia"/>
              </a:rPr>
              <a:t>la presencia </a:t>
            </a:r>
            <a:r>
              <a:rPr dirty="0" sz="2200">
                <a:latin typeface="Georgia"/>
                <a:cs typeface="Georgia"/>
              </a:rPr>
              <a:t>de documentos  escritos (en torno </a:t>
            </a:r>
            <a:r>
              <a:rPr dirty="0" sz="2200" spc="-5">
                <a:latin typeface="Georgia"/>
                <a:cs typeface="Georgia"/>
              </a:rPr>
              <a:t>al </a:t>
            </a:r>
            <a:r>
              <a:rPr dirty="0" sz="2200">
                <a:latin typeface="Georgia"/>
                <a:cs typeface="Georgia"/>
              </a:rPr>
              <a:t>3300</a:t>
            </a:r>
            <a:r>
              <a:rPr dirty="0" sz="2200" spc="-180">
                <a:latin typeface="Georgia"/>
                <a:cs typeface="Georgia"/>
              </a:rPr>
              <a:t> </a:t>
            </a:r>
            <a:r>
              <a:rPr dirty="0" sz="2200">
                <a:latin typeface="Georgia"/>
                <a:cs typeface="Georgia"/>
              </a:rPr>
              <a:t>a.C.).</a:t>
            </a:r>
            <a:endParaRPr sz="2200">
              <a:latin typeface="Georgia"/>
              <a:cs typeface="Georgia"/>
            </a:endParaRPr>
          </a:p>
          <a:p>
            <a:pPr algn="just" marL="268605" indent="-256540">
              <a:lnSpc>
                <a:spcPts val="2160"/>
              </a:lnSpc>
              <a:buClr>
                <a:srgbClr val="9F4DA2"/>
              </a:buClr>
              <a:buChar char="•"/>
              <a:tabLst>
                <a:tab pos="269240" algn="l"/>
              </a:tabLst>
            </a:pPr>
            <a:r>
              <a:rPr dirty="0" sz="2200">
                <a:latin typeface="Georgia"/>
                <a:cs typeface="Georgia"/>
              </a:rPr>
              <a:t>EDAD </a:t>
            </a:r>
            <a:r>
              <a:rPr dirty="0" sz="2200" spc="5">
                <a:latin typeface="Georgia"/>
                <a:cs typeface="Georgia"/>
              </a:rPr>
              <a:t>ANTIGUA: </a:t>
            </a:r>
            <a:r>
              <a:rPr dirty="0" sz="2200">
                <a:latin typeface="Georgia"/>
                <a:cs typeface="Georgia"/>
              </a:rPr>
              <a:t>abarca desde </a:t>
            </a:r>
            <a:r>
              <a:rPr dirty="0" sz="2200" spc="-5">
                <a:latin typeface="Georgia"/>
                <a:cs typeface="Georgia"/>
              </a:rPr>
              <a:t>la </a:t>
            </a:r>
            <a:r>
              <a:rPr dirty="0" sz="2200">
                <a:latin typeface="Georgia"/>
                <a:cs typeface="Georgia"/>
              </a:rPr>
              <a:t>aparición de </a:t>
            </a:r>
            <a:r>
              <a:rPr dirty="0" sz="2200" spc="-5">
                <a:latin typeface="Georgia"/>
                <a:cs typeface="Georgia"/>
              </a:rPr>
              <a:t>la</a:t>
            </a:r>
            <a:r>
              <a:rPr dirty="0" sz="2200" spc="-260">
                <a:latin typeface="Georgia"/>
                <a:cs typeface="Georgia"/>
              </a:rPr>
              <a:t> </a:t>
            </a:r>
            <a:r>
              <a:rPr dirty="0" sz="2200">
                <a:latin typeface="Georgia"/>
                <a:cs typeface="Georgia"/>
              </a:rPr>
              <a:t>escritura</a:t>
            </a:r>
            <a:endParaRPr sz="2200">
              <a:latin typeface="Georgia"/>
              <a:cs typeface="Georgia"/>
            </a:endParaRPr>
          </a:p>
          <a:p>
            <a:pPr algn="just" marL="268605">
              <a:lnSpc>
                <a:spcPts val="2270"/>
              </a:lnSpc>
            </a:pPr>
            <a:r>
              <a:rPr dirty="0" sz="2200">
                <a:latin typeface="Georgia"/>
                <a:cs typeface="Georgia"/>
              </a:rPr>
              <a:t>(3300 a.C. aprox.) hasta </a:t>
            </a:r>
            <a:r>
              <a:rPr dirty="0" sz="2200" spc="-5">
                <a:latin typeface="Georgia"/>
                <a:cs typeface="Georgia"/>
              </a:rPr>
              <a:t>la </a:t>
            </a:r>
            <a:r>
              <a:rPr dirty="0" sz="2200">
                <a:latin typeface="Georgia"/>
                <a:cs typeface="Georgia"/>
              </a:rPr>
              <a:t>caída del Imperio Romano</a:t>
            </a:r>
            <a:r>
              <a:rPr dirty="0" sz="2200" spc="-240">
                <a:latin typeface="Georgia"/>
                <a:cs typeface="Georgia"/>
              </a:rPr>
              <a:t> </a:t>
            </a:r>
            <a:r>
              <a:rPr dirty="0" sz="2200">
                <a:latin typeface="Georgia"/>
                <a:cs typeface="Georgia"/>
              </a:rPr>
              <a:t>(476).</a:t>
            </a:r>
            <a:endParaRPr sz="2200">
              <a:latin typeface="Georgia"/>
              <a:cs typeface="Georgia"/>
            </a:endParaRPr>
          </a:p>
          <a:p>
            <a:pPr algn="just" marL="268605" indent="-256540">
              <a:lnSpc>
                <a:spcPts val="2270"/>
              </a:lnSpc>
              <a:buClr>
                <a:srgbClr val="9F4DA2"/>
              </a:buClr>
              <a:buChar char="•"/>
              <a:tabLst>
                <a:tab pos="269240" algn="l"/>
              </a:tabLst>
            </a:pPr>
            <a:r>
              <a:rPr dirty="0" sz="2200">
                <a:latin typeface="Georgia"/>
                <a:cs typeface="Georgia"/>
              </a:rPr>
              <a:t>EDAD MEDIA: abarca desde </a:t>
            </a:r>
            <a:r>
              <a:rPr dirty="0" sz="2200" spc="-5">
                <a:latin typeface="Georgia"/>
                <a:cs typeface="Georgia"/>
              </a:rPr>
              <a:t>la </a:t>
            </a:r>
            <a:r>
              <a:rPr dirty="0" sz="2200">
                <a:latin typeface="Georgia"/>
                <a:cs typeface="Georgia"/>
              </a:rPr>
              <a:t>caída </a:t>
            </a:r>
            <a:r>
              <a:rPr dirty="0" sz="2200" spc="-5">
                <a:latin typeface="Georgia"/>
                <a:cs typeface="Georgia"/>
              </a:rPr>
              <a:t>del </a:t>
            </a:r>
            <a:r>
              <a:rPr dirty="0" sz="2200">
                <a:latin typeface="Georgia"/>
                <a:cs typeface="Georgia"/>
              </a:rPr>
              <a:t>Imperio</a:t>
            </a:r>
            <a:r>
              <a:rPr dirty="0" sz="2200" spc="-185">
                <a:latin typeface="Georgia"/>
                <a:cs typeface="Georgia"/>
              </a:rPr>
              <a:t> </a:t>
            </a:r>
            <a:r>
              <a:rPr dirty="0" sz="2200">
                <a:latin typeface="Georgia"/>
                <a:cs typeface="Georgia"/>
              </a:rPr>
              <a:t>Romano</a:t>
            </a:r>
            <a:endParaRPr sz="2200">
              <a:latin typeface="Georgia"/>
              <a:cs typeface="Georgia"/>
            </a:endParaRPr>
          </a:p>
          <a:p>
            <a:pPr algn="just" marL="268605" marR="5080">
              <a:lnSpc>
                <a:spcPct val="80000"/>
              </a:lnSpc>
              <a:spcBef>
                <a:spcPts val="265"/>
              </a:spcBef>
            </a:pPr>
            <a:r>
              <a:rPr dirty="0" sz="2200">
                <a:latin typeface="Georgia"/>
                <a:cs typeface="Georgia"/>
              </a:rPr>
              <a:t>(476) hasta </a:t>
            </a:r>
            <a:r>
              <a:rPr dirty="0" sz="2200" spc="-5">
                <a:latin typeface="Georgia"/>
                <a:cs typeface="Georgia"/>
              </a:rPr>
              <a:t>el </a:t>
            </a:r>
            <a:r>
              <a:rPr dirty="0" sz="2200">
                <a:latin typeface="Georgia"/>
                <a:cs typeface="Georgia"/>
              </a:rPr>
              <a:t>Cisma de </a:t>
            </a:r>
            <a:r>
              <a:rPr dirty="0" sz="2200" spc="-5">
                <a:latin typeface="Georgia"/>
                <a:cs typeface="Georgia"/>
              </a:rPr>
              <a:t>Occidente </a:t>
            </a:r>
            <a:r>
              <a:rPr dirty="0" sz="2200" spc="5">
                <a:latin typeface="Georgia"/>
                <a:cs typeface="Georgia"/>
              </a:rPr>
              <a:t>(1453) </a:t>
            </a:r>
            <a:r>
              <a:rPr dirty="0" sz="2200">
                <a:latin typeface="Georgia"/>
                <a:cs typeface="Georgia"/>
              </a:rPr>
              <a:t>o </a:t>
            </a:r>
            <a:r>
              <a:rPr dirty="0" sz="2200" spc="-5">
                <a:latin typeface="Georgia"/>
                <a:cs typeface="Georgia"/>
              </a:rPr>
              <a:t>el</a:t>
            </a:r>
            <a:r>
              <a:rPr dirty="0" sz="2200" spc="-254">
                <a:latin typeface="Georgia"/>
                <a:cs typeface="Georgia"/>
              </a:rPr>
              <a:t> </a:t>
            </a:r>
            <a:r>
              <a:rPr dirty="0" sz="2200">
                <a:latin typeface="Georgia"/>
                <a:cs typeface="Georgia"/>
              </a:rPr>
              <a:t>descubrimiento  de América</a:t>
            </a:r>
            <a:r>
              <a:rPr dirty="0" sz="2200" spc="-80">
                <a:latin typeface="Georgia"/>
                <a:cs typeface="Georgia"/>
              </a:rPr>
              <a:t> </a:t>
            </a:r>
            <a:r>
              <a:rPr dirty="0" sz="2200">
                <a:latin typeface="Georgia"/>
                <a:cs typeface="Georgia"/>
              </a:rPr>
              <a:t>(1492).</a:t>
            </a:r>
            <a:endParaRPr sz="2200">
              <a:latin typeface="Georgia"/>
              <a:cs typeface="Georgia"/>
            </a:endParaRPr>
          </a:p>
          <a:p>
            <a:pPr marL="268605" marR="690245" indent="-256540">
              <a:lnSpc>
                <a:spcPct val="80000"/>
              </a:lnSpc>
              <a:spcBef>
                <a:spcPts val="290"/>
              </a:spcBef>
              <a:buClr>
                <a:srgbClr val="9F4DA2"/>
              </a:buClr>
              <a:buChar char="•"/>
              <a:tabLst>
                <a:tab pos="268605" algn="l"/>
                <a:tab pos="269240" algn="l"/>
              </a:tabLst>
            </a:pPr>
            <a:r>
              <a:rPr dirty="0" sz="2200">
                <a:latin typeface="Georgia"/>
                <a:cs typeface="Georgia"/>
              </a:rPr>
              <a:t>EDAD MODERNA: abarca desde </a:t>
            </a:r>
            <a:r>
              <a:rPr dirty="0" sz="2200" spc="-5">
                <a:latin typeface="Georgia"/>
                <a:cs typeface="Georgia"/>
              </a:rPr>
              <a:t>el </a:t>
            </a:r>
            <a:r>
              <a:rPr dirty="0" sz="2200">
                <a:latin typeface="Georgia"/>
                <a:cs typeface="Georgia"/>
              </a:rPr>
              <a:t>Cisma de</a:t>
            </a:r>
            <a:r>
              <a:rPr dirty="0" sz="2200" spc="-235">
                <a:latin typeface="Georgia"/>
                <a:cs typeface="Georgia"/>
              </a:rPr>
              <a:t> </a:t>
            </a:r>
            <a:r>
              <a:rPr dirty="0" sz="2200" spc="-5">
                <a:latin typeface="Georgia"/>
                <a:cs typeface="Georgia"/>
              </a:rPr>
              <a:t>Occidente  </a:t>
            </a:r>
            <a:r>
              <a:rPr dirty="0" sz="2200" spc="5">
                <a:latin typeface="Georgia"/>
                <a:cs typeface="Georgia"/>
              </a:rPr>
              <a:t>(1453) </a:t>
            </a:r>
            <a:r>
              <a:rPr dirty="0" sz="2200">
                <a:latin typeface="Georgia"/>
                <a:cs typeface="Georgia"/>
              </a:rPr>
              <a:t>o </a:t>
            </a:r>
            <a:r>
              <a:rPr dirty="0" sz="2200" spc="-5">
                <a:latin typeface="Georgia"/>
                <a:cs typeface="Georgia"/>
              </a:rPr>
              <a:t>el </a:t>
            </a:r>
            <a:r>
              <a:rPr dirty="0" sz="2200">
                <a:latin typeface="Georgia"/>
                <a:cs typeface="Georgia"/>
              </a:rPr>
              <a:t>descubrimiento de América (1492) hasta </a:t>
            </a:r>
            <a:r>
              <a:rPr dirty="0" sz="2200" spc="-5">
                <a:latin typeface="Georgia"/>
                <a:cs typeface="Georgia"/>
              </a:rPr>
              <a:t>la  </a:t>
            </a:r>
            <a:r>
              <a:rPr dirty="0" sz="2200">
                <a:latin typeface="Georgia"/>
                <a:cs typeface="Georgia"/>
              </a:rPr>
              <a:t>Revolución </a:t>
            </a:r>
            <a:r>
              <a:rPr dirty="0" sz="2200" spc="-5">
                <a:latin typeface="Georgia"/>
                <a:cs typeface="Georgia"/>
              </a:rPr>
              <a:t>Francesa</a:t>
            </a:r>
            <a:r>
              <a:rPr dirty="0" sz="2200" spc="-130">
                <a:latin typeface="Georgia"/>
                <a:cs typeface="Georgia"/>
              </a:rPr>
              <a:t> </a:t>
            </a:r>
            <a:r>
              <a:rPr dirty="0" sz="2200">
                <a:latin typeface="Georgia"/>
                <a:cs typeface="Georgia"/>
              </a:rPr>
              <a:t>(1789).</a:t>
            </a:r>
            <a:endParaRPr sz="2200">
              <a:latin typeface="Georgia"/>
              <a:cs typeface="Georgia"/>
            </a:endParaRPr>
          </a:p>
          <a:p>
            <a:pPr algn="just" marL="268605" indent="-256540">
              <a:lnSpc>
                <a:spcPts val="2160"/>
              </a:lnSpc>
              <a:buClr>
                <a:srgbClr val="9F4DA2"/>
              </a:buClr>
              <a:buChar char="•"/>
              <a:tabLst>
                <a:tab pos="269240" algn="l"/>
              </a:tabLst>
            </a:pPr>
            <a:r>
              <a:rPr dirty="0" sz="2200">
                <a:latin typeface="Georgia"/>
                <a:cs typeface="Georgia"/>
              </a:rPr>
              <a:t>EDAD CONTEMPORÁNEA: comienza </a:t>
            </a:r>
            <a:r>
              <a:rPr dirty="0" sz="2200" spc="5">
                <a:latin typeface="Georgia"/>
                <a:cs typeface="Georgia"/>
              </a:rPr>
              <a:t>con </a:t>
            </a:r>
            <a:r>
              <a:rPr dirty="0" sz="2200" spc="-5">
                <a:latin typeface="Georgia"/>
                <a:cs typeface="Georgia"/>
              </a:rPr>
              <a:t>la</a:t>
            </a:r>
            <a:r>
              <a:rPr dirty="0" sz="2200" spc="-225">
                <a:latin typeface="Georgia"/>
                <a:cs typeface="Georgia"/>
              </a:rPr>
              <a:t> </a:t>
            </a:r>
            <a:r>
              <a:rPr dirty="0" sz="2200">
                <a:latin typeface="Georgia"/>
                <a:cs typeface="Georgia"/>
              </a:rPr>
              <a:t>Revolución</a:t>
            </a:r>
            <a:endParaRPr sz="2200">
              <a:latin typeface="Georgia"/>
              <a:cs typeface="Georgia"/>
            </a:endParaRPr>
          </a:p>
          <a:p>
            <a:pPr algn="just" marL="268605">
              <a:lnSpc>
                <a:spcPts val="2375"/>
              </a:lnSpc>
            </a:pPr>
            <a:r>
              <a:rPr dirty="0" sz="2200" spc="-5">
                <a:latin typeface="Georgia"/>
                <a:cs typeface="Georgia"/>
              </a:rPr>
              <a:t>Francesa </a:t>
            </a:r>
            <a:r>
              <a:rPr dirty="0" sz="2200">
                <a:latin typeface="Georgia"/>
                <a:cs typeface="Georgia"/>
              </a:rPr>
              <a:t>(1789) </a:t>
            </a:r>
            <a:r>
              <a:rPr dirty="0" sz="2200" spc="5">
                <a:latin typeface="Georgia"/>
                <a:cs typeface="Georgia"/>
              </a:rPr>
              <a:t>y </a:t>
            </a:r>
            <a:r>
              <a:rPr dirty="0" sz="2200" spc="-5">
                <a:latin typeface="Georgia"/>
                <a:cs typeface="Georgia"/>
              </a:rPr>
              <a:t>llega </a:t>
            </a:r>
            <a:r>
              <a:rPr dirty="0" sz="2200">
                <a:latin typeface="Georgia"/>
                <a:cs typeface="Georgia"/>
              </a:rPr>
              <a:t>hasta nuestros</a:t>
            </a:r>
            <a:r>
              <a:rPr dirty="0" sz="2200" spc="-190">
                <a:latin typeface="Georgia"/>
                <a:cs typeface="Georgia"/>
              </a:rPr>
              <a:t> </a:t>
            </a:r>
            <a:r>
              <a:rPr dirty="0" sz="2200" spc="-5">
                <a:latin typeface="Georgia"/>
                <a:cs typeface="Georgia"/>
              </a:rPr>
              <a:t>días.</a:t>
            </a:r>
            <a:endParaRPr sz="22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4244"/>
            <a:ext cx="1654810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5" b="0">
                <a:latin typeface="Trebuchet MS"/>
                <a:cs typeface="Trebuchet MS"/>
              </a:rPr>
              <a:t>B</a:t>
            </a:r>
            <a:r>
              <a:rPr dirty="0" sz="4000" spc="15" b="0">
                <a:latin typeface="Trebuchet MS"/>
                <a:cs typeface="Trebuchet MS"/>
              </a:rPr>
              <a:t>i</a:t>
            </a:r>
            <a:r>
              <a:rPr dirty="0" sz="4000" b="0">
                <a:latin typeface="Trebuchet MS"/>
                <a:cs typeface="Trebuchet MS"/>
              </a:rPr>
              <a:t>fa</a:t>
            </a:r>
            <a:r>
              <a:rPr dirty="0" sz="4000" spc="15" b="0">
                <a:latin typeface="Trebuchet MS"/>
                <a:cs typeface="Trebuchet MS"/>
              </a:rPr>
              <a:t>c</a:t>
            </a:r>
            <a:r>
              <a:rPr dirty="0" sz="4000" spc="-5" b="0">
                <a:latin typeface="Trebuchet MS"/>
                <a:cs typeface="Trebuchet MS"/>
              </a:rPr>
              <a:t>es</a:t>
            </a:r>
            <a:endParaRPr sz="40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45972" y="2271217"/>
            <a:ext cx="4125595" cy="216154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268605" marR="5080" indent="-256540">
              <a:lnSpc>
                <a:spcPct val="100000"/>
              </a:lnSpc>
              <a:spcBef>
                <a:spcPts val="110"/>
              </a:spcBef>
              <a:buClr>
                <a:srgbClr val="9F4DA2"/>
              </a:buClr>
              <a:buChar char="•"/>
              <a:tabLst>
                <a:tab pos="269240" algn="l"/>
              </a:tabLst>
            </a:pPr>
            <a:r>
              <a:rPr dirty="0" sz="2800" spc="-5">
                <a:latin typeface="Georgia"/>
                <a:cs typeface="Georgia"/>
              </a:rPr>
              <a:t>El </a:t>
            </a:r>
            <a:r>
              <a:rPr dirty="0" sz="2800">
                <a:latin typeface="Georgia"/>
                <a:cs typeface="Georgia"/>
              </a:rPr>
              <a:t>bifaz supuso </a:t>
            </a:r>
            <a:r>
              <a:rPr dirty="0" sz="2800" spc="-5">
                <a:latin typeface="Georgia"/>
                <a:cs typeface="Georgia"/>
              </a:rPr>
              <a:t>una  autentica </a:t>
            </a:r>
            <a:r>
              <a:rPr dirty="0" sz="2800">
                <a:latin typeface="Georgia"/>
                <a:cs typeface="Georgia"/>
              </a:rPr>
              <a:t>revolución  </a:t>
            </a:r>
            <a:r>
              <a:rPr dirty="0" sz="2800" spc="-5">
                <a:latin typeface="Georgia"/>
                <a:cs typeface="Georgia"/>
              </a:rPr>
              <a:t>tecnológica, dando lugar  </a:t>
            </a:r>
            <a:r>
              <a:rPr dirty="0" sz="2800" spc="5">
                <a:latin typeface="Georgia"/>
                <a:cs typeface="Georgia"/>
              </a:rPr>
              <a:t>a </a:t>
            </a:r>
            <a:r>
              <a:rPr dirty="0" sz="2800" spc="-5">
                <a:latin typeface="Georgia"/>
                <a:cs typeface="Georgia"/>
              </a:rPr>
              <a:t>una cultura </a:t>
            </a:r>
            <a:r>
              <a:rPr dirty="0" sz="2800">
                <a:latin typeface="Georgia"/>
                <a:cs typeface="Georgia"/>
              </a:rPr>
              <a:t>propia, </a:t>
            </a:r>
            <a:r>
              <a:rPr dirty="0" sz="2800" spc="-5">
                <a:latin typeface="Georgia"/>
                <a:cs typeface="Georgia"/>
              </a:rPr>
              <a:t>la  </a:t>
            </a:r>
            <a:r>
              <a:rPr dirty="0" sz="2800" spc="-5" i="1">
                <a:latin typeface="Georgia"/>
                <a:cs typeface="Georgia"/>
              </a:rPr>
              <a:t>Achelense</a:t>
            </a:r>
            <a:r>
              <a:rPr dirty="0" sz="2800" spc="-5">
                <a:latin typeface="Georgia"/>
                <a:cs typeface="Georgia"/>
              </a:rPr>
              <a:t>.</a:t>
            </a:r>
            <a:endParaRPr sz="28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875276" y="2214626"/>
            <a:ext cx="3840099" cy="31003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357249" y="4500626"/>
            <a:ext cx="3055239" cy="21001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4244"/>
            <a:ext cx="7681595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5"/>
              <a:t>3. </a:t>
            </a:r>
            <a:r>
              <a:rPr dirty="0" sz="4000" spc="-5"/>
              <a:t>EVOLUCIÓN </a:t>
            </a:r>
            <a:r>
              <a:rPr dirty="0" sz="4000" spc="5"/>
              <a:t>DEL </a:t>
            </a:r>
            <a:r>
              <a:rPr dirty="0" sz="4000" spc="-5"/>
              <a:t>SER</a:t>
            </a:r>
            <a:r>
              <a:rPr dirty="0" sz="4000" spc="-240"/>
              <a:t> </a:t>
            </a:r>
            <a:r>
              <a:rPr dirty="0" sz="4000" spc="-5"/>
              <a:t>HUMANO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645972" y="2234641"/>
            <a:ext cx="4765675" cy="3988435"/>
          </a:xfrm>
          <a:prstGeom prst="rect">
            <a:avLst/>
          </a:prstGeom>
        </p:spPr>
        <p:txBody>
          <a:bodyPr wrap="square" lIns="0" tIns="56515" rIns="0" bIns="0" rtlCol="0" vert="horz">
            <a:spAutoFit/>
          </a:bodyPr>
          <a:lstStyle/>
          <a:p>
            <a:pPr marL="268605" marR="491490" indent="-256540">
              <a:lnSpc>
                <a:spcPts val="2810"/>
              </a:lnSpc>
              <a:spcBef>
                <a:spcPts val="445"/>
              </a:spcBef>
              <a:buClr>
                <a:srgbClr val="9F4DA2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2600" spc="-5" b="1" i="1">
                <a:latin typeface="Georgia"/>
                <a:cs typeface="Georgia"/>
              </a:rPr>
              <a:t>Homo Antecessor</a:t>
            </a:r>
            <a:r>
              <a:rPr dirty="0" sz="2600" spc="-5">
                <a:latin typeface="Georgia"/>
                <a:cs typeface="Georgia"/>
              </a:rPr>
              <a:t>. </a:t>
            </a:r>
            <a:r>
              <a:rPr dirty="0" sz="2600" spc="-10">
                <a:latin typeface="Georgia"/>
                <a:cs typeface="Georgia"/>
              </a:rPr>
              <a:t>Los  restos más antiguos son</a:t>
            </a:r>
            <a:r>
              <a:rPr dirty="0" sz="2600" spc="70">
                <a:latin typeface="Georgia"/>
                <a:cs typeface="Georgia"/>
              </a:rPr>
              <a:t> </a:t>
            </a:r>
            <a:r>
              <a:rPr dirty="0" sz="2600" spc="-10">
                <a:latin typeface="Georgia"/>
                <a:cs typeface="Georgia"/>
              </a:rPr>
              <a:t>del</a:t>
            </a:r>
            <a:endParaRPr sz="2600">
              <a:latin typeface="Georgia"/>
              <a:cs typeface="Georgia"/>
            </a:endParaRPr>
          </a:p>
          <a:p>
            <a:pPr marL="268605">
              <a:lnSpc>
                <a:spcPts val="2610"/>
              </a:lnSpc>
            </a:pPr>
            <a:r>
              <a:rPr dirty="0" sz="2600" spc="-15">
                <a:latin typeface="Georgia"/>
                <a:cs typeface="Georgia"/>
              </a:rPr>
              <a:t>1.200.000 </a:t>
            </a:r>
            <a:r>
              <a:rPr dirty="0" sz="2600" spc="-10">
                <a:latin typeface="Georgia"/>
                <a:cs typeface="Georgia"/>
              </a:rPr>
              <a:t>a.C. </a:t>
            </a:r>
            <a:r>
              <a:rPr dirty="0" sz="2600" spc="-5">
                <a:latin typeface="Georgia"/>
                <a:cs typeface="Georgia"/>
              </a:rPr>
              <a:t>Sólo </a:t>
            </a:r>
            <a:r>
              <a:rPr dirty="0" sz="2600" spc="-10">
                <a:latin typeface="Georgia"/>
                <a:cs typeface="Georgia"/>
              </a:rPr>
              <a:t>se</a:t>
            </a:r>
            <a:r>
              <a:rPr dirty="0" sz="2600" spc="125">
                <a:latin typeface="Georgia"/>
                <a:cs typeface="Georgia"/>
              </a:rPr>
              <a:t> </a:t>
            </a:r>
            <a:r>
              <a:rPr dirty="0" sz="2600" spc="-10">
                <a:latin typeface="Georgia"/>
                <a:cs typeface="Georgia"/>
              </a:rPr>
              <a:t>han</a:t>
            </a:r>
            <a:endParaRPr sz="2600">
              <a:latin typeface="Georgia"/>
              <a:cs typeface="Georgia"/>
            </a:endParaRPr>
          </a:p>
          <a:p>
            <a:pPr marL="268605" marR="5080">
              <a:lnSpc>
                <a:spcPct val="90000"/>
              </a:lnSpc>
              <a:spcBef>
                <a:spcPts val="155"/>
              </a:spcBef>
            </a:pPr>
            <a:r>
              <a:rPr dirty="0" sz="2600" spc="-10">
                <a:latin typeface="Georgia"/>
                <a:cs typeface="Georgia"/>
              </a:rPr>
              <a:t>encontrado restos en Europa  (Atapuerca, </a:t>
            </a:r>
            <a:r>
              <a:rPr dirty="0" sz="2600" spc="-5">
                <a:latin typeface="Georgia"/>
                <a:cs typeface="Georgia"/>
              </a:rPr>
              <a:t>Burgos). En su  </a:t>
            </a:r>
            <a:r>
              <a:rPr dirty="0" sz="2600" spc="-10">
                <a:latin typeface="Georgia"/>
                <a:cs typeface="Georgia"/>
              </a:rPr>
              <a:t>aspecto mezclaba </a:t>
            </a:r>
            <a:r>
              <a:rPr dirty="0" sz="2600" spc="-15">
                <a:latin typeface="Georgia"/>
                <a:cs typeface="Georgia"/>
              </a:rPr>
              <a:t>caracteres  </a:t>
            </a:r>
            <a:r>
              <a:rPr dirty="0" sz="2600" spc="-5">
                <a:latin typeface="Georgia"/>
                <a:cs typeface="Georgia"/>
              </a:rPr>
              <a:t>similares a </a:t>
            </a:r>
            <a:r>
              <a:rPr dirty="0" sz="2600" spc="-10">
                <a:latin typeface="Georgia"/>
                <a:cs typeface="Georgia"/>
              </a:rPr>
              <a:t>los del ser humano  </a:t>
            </a:r>
            <a:r>
              <a:rPr dirty="0" sz="2600" spc="-15">
                <a:latin typeface="Georgia"/>
                <a:cs typeface="Georgia"/>
              </a:rPr>
              <a:t>actual </a:t>
            </a:r>
            <a:r>
              <a:rPr dirty="0" sz="2600" spc="-5">
                <a:latin typeface="Georgia"/>
                <a:cs typeface="Georgia"/>
              </a:rPr>
              <a:t>y </a:t>
            </a:r>
            <a:r>
              <a:rPr dirty="0" sz="2600" spc="-15">
                <a:latin typeface="Georgia"/>
                <a:cs typeface="Georgia"/>
              </a:rPr>
              <a:t>otros </a:t>
            </a:r>
            <a:r>
              <a:rPr dirty="0" sz="2600" spc="-10">
                <a:latin typeface="Georgia"/>
                <a:cs typeface="Georgia"/>
              </a:rPr>
              <a:t>más </a:t>
            </a:r>
            <a:r>
              <a:rPr dirty="0" sz="2600" spc="-5">
                <a:latin typeface="Georgia"/>
                <a:cs typeface="Georgia"/>
              </a:rPr>
              <a:t>antiguos. Es  la </a:t>
            </a:r>
            <a:r>
              <a:rPr dirty="0" sz="2600" spc="-10">
                <a:latin typeface="Georgia"/>
                <a:cs typeface="Georgia"/>
              </a:rPr>
              <a:t>especie de </a:t>
            </a:r>
            <a:r>
              <a:rPr dirty="0" sz="2600" spc="-5">
                <a:latin typeface="Georgia"/>
                <a:cs typeface="Georgia"/>
              </a:rPr>
              <a:t>la </a:t>
            </a:r>
            <a:r>
              <a:rPr dirty="0" sz="2600" spc="-10">
                <a:latin typeface="Georgia"/>
                <a:cs typeface="Georgia"/>
              </a:rPr>
              <a:t>que proceden  los Neandertales </a:t>
            </a:r>
            <a:r>
              <a:rPr dirty="0" sz="2600" spc="-5">
                <a:latin typeface="Georgia"/>
                <a:cs typeface="Georgia"/>
              </a:rPr>
              <a:t>y </a:t>
            </a:r>
            <a:r>
              <a:rPr dirty="0" sz="2600" spc="-10">
                <a:latin typeface="Georgia"/>
                <a:cs typeface="Georgia"/>
              </a:rPr>
              <a:t>los Sapiens  </a:t>
            </a:r>
            <a:r>
              <a:rPr dirty="0" sz="2600" spc="-5">
                <a:latin typeface="Georgia"/>
                <a:cs typeface="Georgia"/>
              </a:rPr>
              <a:t>Sapiens.</a:t>
            </a:r>
            <a:endParaRPr sz="26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643626" y="2357373"/>
            <a:ext cx="3059176" cy="20400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143750" y="4500626"/>
            <a:ext cx="1547749" cy="19438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643626" y="4500626"/>
            <a:ext cx="1446656" cy="19287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4244"/>
            <a:ext cx="2799715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b="0">
                <a:latin typeface="Trebuchet MS"/>
                <a:cs typeface="Trebuchet MS"/>
              </a:rPr>
              <a:t>Sabías</a:t>
            </a:r>
            <a:r>
              <a:rPr dirty="0" sz="4000" spc="-125" b="0">
                <a:latin typeface="Trebuchet MS"/>
                <a:cs typeface="Trebuchet MS"/>
              </a:rPr>
              <a:t> </a:t>
            </a:r>
            <a:r>
              <a:rPr dirty="0" sz="4000" b="0">
                <a:latin typeface="Trebuchet MS"/>
                <a:cs typeface="Trebuchet MS"/>
              </a:rPr>
              <a:t>que…</a:t>
            </a:r>
            <a:endParaRPr sz="40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45972" y="2228544"/>
            <a:ext cx="5072380" cy="405892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268605" indent="-256540">
              <a:lnSpc>
                <a:spcPts val="3350"/>
              </a:lnSpc>
              <a:spcBef>
                <a:spcPts val="110"/>
              </a:spcBef>
              <a:buClr>
                <a:srgbClr val="9F4DA2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2800" spc="-5" b="1">
                <a:latin typeface="Georgia"/>
                <a:cs typeface="Georgia"/>
              </a:rPr>
              <a:t>El </a:t>
            </a:r>
            <a:r>
              <a:rPr dirty="0" sz="2800" b="1">
                <a:latin typeface="Georgia"/>
                <a:cs typeface="Georgia"/>
              </a:rPr>
              <a:t>Homo</a:t>
            </a:r>
            <a:r>
              <a:rPr dirty="0" sz="2800" spc="-45" b="1">
                <a:latin typeface="Georgia"/>
                <a:cs typeface="Georgia"/>
              </a:rPr>
              <a:t> </a:t>
            </a:r>
            <a:r>
              <a:rPr dirty="0" sz="2800" b="1">
                <a:latin typeface="Georgia"/>
                <a:cs typeface="Georgia"/>
              </a:rPr>
              <a:t>antecessor</a:t>
            </a:r>
            <a:endParaRPr sz="2800">
              <a:latin typeface="Georgia"/>
              <a:cs typeface="Georgia"/>
            </a:endParaRPr>
          </a:p>
          <a:p>
            <a:pPr marL="560705" marR="5080" indent="-247015">
              <a:lnSpc>
                <a:spcPct val="90000"/>
              </a:lnSpc>
              <a:spcBef>
                <a:spcPts val="305"/>
              </a:spcBef>
              <a:tabLst>
                <a:tab pos="560705" algn="l"/>
              </a:tabLst>
            </a:pP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▫	Uno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de los descubrimientos  arqueológicos </a:t>
            </a:r>
            <a:r>
              <a:rPr dirty="0" sz="2600" spc="-15">
                <a:solidFill>
                  <a:srgbClr val="438085"/>
                </a:solidFill>
                <a:latin typeface="Georgia"/>
                <a:cs typeface="Georgia"/>
              </a:rPr>
              <a:t>más 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importantes de los últimos  años es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el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realizado en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la sierra 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de </a:t>
            </a:r>
            <a:r>
              <a:rPr dirty="0" sz="2600" spc="-15">
                <a:solidFill>
                  <a:srgbClr val="438085"/>
                </a:solidFill>
                <a:latin typeface="Georgia"/>
                <a:cs typeface="Georgia"/>
              </a:rPr>
              <a:t>Atapuerca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(Burgos). </a:t>
            </a:r>
            <a:r>
              <a:rPr dirty="0" sz="2600" spc="-15">
                <a:solidFill>
                  <a:srgbClr val="438085"/>
                </a:solidFill>
                <a:latin typeface="Georgia"/>
                <a:cs typeface="Georgia"/>
              </a:rPr>
              <a:t>Allí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se 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han encontrado fósiles  humanos de hasta 1.200.000  años de antigüedad </a:t>
            </a:r>
            <a:r>
              <a:rPr dirty="0" sz="2600" spc="-15">
                <a:solidFill>
                  <a:srgbClr val="438085"/>
                </a:solidFill>
                <a:latin typeface="Georgia"/>
                <a:cs typeface="Georgia"/>
              </a:rPr>
              <a:t>que 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pertenecen </a:t>
            </a:r>
            <a:r>
              <a:rPr dirty="0" sz="2600" spc="-15">
                <a:solidFill>
                  <a:srgbClr val="438085"/>
                </a:solidFill>
                <a:latin typeface="Georgia"/>
                <a:cs typeface="Georgia"/>
              </a:rPr>
              <a:t>al </a:t>
            </a:r>
            <a:r>
              <a:rPr dirty="0" sz="2600" spc="-10" i="1">
                <a:solidFill>
                  <a:srgbClr val="438085"/>
                </a:solidFill>
                <a:latin typeface="Georgia"/>
                <a:cs typeface="Georgia"/>
              </a:rPr>
              <a:t>Homo  </a:t>
            </a:r>
            <a:r>
              <a:rPr dirty="0" sz="2600" spc="-5" i="1">
                <a:solidFill>
                  <a:srgbClr val="438085"/>
                </a:solidFill>
                <a:latin typeface="Georgia"/>
                <a:cs typeface="Georgia"/>
              </a:rPr>
              <a:t>antecessor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.</a:t>
            </a:r>
            <a:endParaRPr sz="26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857875" y="2295550"/>
            <a:ext cx="2857500" cy="42767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4244"/>
            <a:ext cx="7681595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5"/>
              <a:t>3. </a:t>
            </a:r>
            <a:r>
              <a:rPr dirty="0" sz="4000" spc="-5"/>
              <a:t>EVOLUCIÓN </a:t>
            </a:r>
            <a:r>
              <a:rPr dirty="0" sz="4000" spc="5"/>
              <a:t>DEL </a:t>
            </a:r>
            <a:r>
              <a:rPr dirty="0" sz="4000" spc="-5"/>
              <a:t>SER</a:t>
            </a:r>
            <a:r>
              <a:rPr dirty="0" sz="4000" spc="-240"/>
              <a:t> </a:t>
            </a:r>
            <a:r>
              <a:rPr dirty="0" sz="4000" spc="-5"/>
              <a:t>HUMANO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645972" y="2228544"/>
            <a:ext cx="5500370" cy="3912235"/>
          </a:xfrm>
          <a:prstGeom prst="rect">
            <a:avLst/>
          </a:prstGeom>
        </p:spPr>
        <p:txBody>
          <a:bodyPr wrap="square" lIns="0" tIns="62865" rIns="0" bIns="0" rtlCol="0" vert="horz">
            <a:spAutoFit/>
          </a:bodyPr>
          <a:lstStyle/>
          <a:p>
            <a:pPr marL="268605" marR="30480" indent="-256540">
              <a:lnSpc>
                <a:spcPts val="3020"/>
              </a:lnSpc>
              <a:spcBef>
                <a:spcPts val="495"/>
              </a:spcBef>
              <a:buClr>
                <a:srgbClr val="9F4DA2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2800" b="1" i="1">
                <a:latin typeface="Georgia"/>
                <a:cs typeface="Georgia"/>
              </a:rPr>
              <a:t>Homo </a:t>
            </a:r>
            <a:r>
              <a:rPr dirty="0" sz="2800" spc="-5" b="1" i="1">
                <a:latin typeface="Georgia"/>
                <a:cs typeface="Georgia"/>
              </a:rPr>
              <a:t>Sapiens  </a:t>
            </a:r>
            <a:r>
              <a:rPr dirty="0" sz="2800" b="1" i="1">
                <a:latin typeface="Georgia"/>
                <a:cs typeface="Georgia"/>
              </a:rPr>
              <a:t>Neanderthalensis</a:t>
            </a:r>
            <a:r>
              <a:rPr dirty="0" sz="2800">
                <a:latin typeface="Georgia"/>
                <a:cs typeface="Georgia"/>
              </a:rPr>
              <a:t>. Vivió</a:t>
            </a:r>
            <a:r>
              <a:rPr dirty="0" sz="2800" spc="-130">
                <a:latin typeface="Georgia"/>
                <a:cs typeface="Georgia"/>
              </a:rPr>
              <a:t> </a:t>
            </a:r>
            <a:r>
              <a:rPr dirty="0" sz="2800">
                <a:latin typeface="Georgia"/>
                <a:cs typeface="Georgia"/>
              </a:rPr>
              <a:t>entre</a:t>
            </a:r>
            <a:endParaRPr sz="2800">
              <a:latin typeface="Georgia"/>
              <a:cs typeface="Georgia"/>
            </a:endParaRPr>
          </a:p>
          <a:p>
            <a:pPr marL="268605" marR="5080">
              <a:lnSpc>
                <a:spcPts val="3020"/>
              </a:lnSpc>
              <a:spcBef>
                <a:spcPts val="10"/>
              </a:spcBef>
            </a:pPr>
            <a:r>
              <a:rPr dirty="0" sz="2800">
                <a:latin typeface="Georgia"/>
                <a:cs typeface="Georgia"/>
              </a:rPr>
              <a:t>120.000 a.C. </a:t>
            </a:r>
            <a:r>
              <a:rPr dirty="0" sz="2800" spc="5">
                <a:latin typeface="Georgia"/>
                <a:cs typeface="Georgia"/>
              </a:rPr>
              <a:t>y </a:t>
            </a:r>
            <a:r>
              <a:rPr dirty="0" sz="2800">
                <a:latin typeface="Georgia"/>
                <a:cs typeface="Georgia"/>
              </a:rPr>
              <a:t>el </a:t>
            </a:r>
            <a:r>
              <a:rPr dirty="0" sz="2800" spc="5">
                <a:latin typeface="Georgia"/>
                <a:cs typeface="Georgia"/>
              </a:rPr>
              <a:t>35.000 </a:t>
            </a:r>
            <a:r>
              <a:rPr dirty="0" sz="2800">
                <a:latin typeface="Georgia"/>
                <a:cs typeface="Georgia"/>
              </a:rPr>
              <a:t>a.C.  aprox. No </a:t>
            </a:r>
            <a:r>
              <a:rPr dirty="0" sz="2800" spc="-5">
                <a:latin typeface="Georgia"/>
                <a:cs typeface="Georgia"/>
              </a:rPr>
              <a:t>es nuestro</a:t>
            </a:r>
            <a:r>
              <a:rPr dirty="0" sz="2800" spc="-50">
                <a:latin typeface="Georgia"/>
                <a:cs typeface="Georgia"/>
              </a:rPr>
              <a:t> </a:t>
            </a:r>
            <a:r>
              <a:rPr dirty="0" sz="2800" spc="-5">
                <a:latin typeface="Georgia"/>
                <a:cs typeface="Georgia"/>
              </a:rPr>
              <a:t>antepasado.</a:t>
            </a:r>
            <a:endParaRPr sz="2800">
              <a:latin typeface="Georgia"/>
              <a:cs typeface="Georgia"/>
            </a:endParaRPr>
          </a:p>
          <a:p>
            <a:pPr marL="268605" marR="503555">
              <a:lnSpc>
                <a:spcPts val="3020"/>
              </a:lnSpc>
              <a:spcBef>
                <a:spcPts val="10"/>
              </a:spcBef>
            </a:pPr>
            <a:r>
              <a:rPr dirty="0" sz="2800" spc="5">
                <a:latin typeface="Georgia"/>
                <a:cs typeface="Georgia"/>
              </a:rPr>
              <a:t>Su </a:t>
            </a:r>
            <a:r>
              <a:rPr dirty="0" sz="2800">
                <a:latin typeface="Georgia"/>
                <a:cs typeface="Georgia"/>
              </a:rPr>
              <a:t>nombre procede del </a:t>
            </a:r>
            <a:r>
              <a:rPr dirty="0" sz="2800" spc="-10">
                <a:latin typeface="Georgia"/>
                <a:cs typeface="Georgia"/>
              </a:rPr>
              <a:t>valle  </a:t>
            </a:r>
            <a:r>
              <a:rPr dirty="0" sz="2800">
                <a:latin typeface="Georgia"/>
                <a:cs typeface="Georgia"/>
              </a:rPr>
              <a:t>alemán </a:t>
            </a:r>
            <a:r>
              <a:rPr dirty="0" sz="2800" spc="-5">
                <a:latin typeface="Georgia"/>
                <a:cs typeface="Georgia"/>
              </a:rPr>
              <a:t>donde </a:t>
            </a:r>
            <a:r>
              <a:rPr dirty="0" sz="2800" spc="5">
                <a:latin typeface="Georgia"/>
                <a:cs typeface="Georgia"/>
              </a:rPr>
              <a:t>se </a:t>
            </a:r>
            <a:r>
              <a:rPr dirty="0" sz="2800">
                <a:latin typeface="Georgia"/>
                <a:cs typeface="Georgia"/>
              </a:rPr>
              <a:t>encontró</a:t>
            </a:r>
            <a:r>
              <a:rPr dirty="0" sz="2800" spc="-170">
                <a:latin typeface="Georgia"/>
                <a:cs typeface="Georgia"/>
              </a:rPr>
              <a:t> </a:t>
            </a:r>
            <a:r>
              <a:rPr dirty="0" sz="2800">
                <a:latin typeface="Georgia"/>
                <a:cs typeface="Georgia"/>
              </a:rPr>
              <a:t>sus</a:t>
            </a:r>
            <a:endParaRPr sz="2800">
              <a:latin typeface="Georgia"/>
              <a:cs typeface="Georgia"/>
            </a:endParaRPr>
          </a:p>
          <a:p>
            <a:pPr marL="268605" marR="243204">
              <a:lnSpc>
                <a:spcPts val="3030"/>
              </a:lnSpc>
            </a:pPr>
            <a:r>
              <a:rPr dirty="0" sz="2800">
                <a:latin typeface="Georgia"/>
                <a:cs typeface="Georgia"/>
              </a:rPr>
              <a:t>restos </a:t>
            </a:r>
            <a:r>
              <a:rPr dirty="0" sz="2800" spc="5">
                <a:latin typeface="Georgia"/>
                <a:cs typeface="Georgia"/>
              </a:rPr>
              <a:t>(Neander). </a:t>
            </a:r>
            <a:r>
              <a:rPr dirty="0" sz="2800" spc="-5">
                <a:latin typeface="Georgia"/>
                <a:cs typeface="Georgia"/>
              </a:rPr>
              <a:t>Tenía un  </a:t>
            </a:r>
            <a:r>
              <a:rPr dirty="0" sz="2800">
                <a:latin typeface="Georgia"/>
                <a:cs typeface="Georgia"/>
              </a:rPr>
              <a:t>aspecto similar </a:t>
            </a:r>
            <a:r>
              <a:rPr dirty="0" sz="2800" spc="5">
                <a:latin typeface="Georgia"/>
                <a:cs typeface="Georgia"/>
              </a:rPr>
              <a:t>a </a:t>
            </a:r>
            <a:r>
              <a:rPr dirty="0" sz="2800">
                <a:latin typeface="Georgia"/>
                <a:cs typeface="Georgia"/>
              </a:rPr>
              <a:t>nosotros,</a:t>
            </a:r>
            <a:r>
              <a:rPr dirty="0" sz="2800" spc="-150">
                <a:latin typeface="Georgia"/>
                <a:cs typeface="Georgia"/>
              </a:rPr>
              <a:t> </a:t>
            </a:r>
            <a:r>
              <a:rPr dirty="0" sz="2800" spc="5">
                <a:latin typeface="Georgia"/>
                <a:cs typeface="Georgia"/>
              </a:rPr>
              <a:t>pero  era </a:t>
            </a:r>
            <a:r>
              <a:rPr dirty="0" sz="2800">
                <a:latin typeface="Georgia"/>
                <a:cs typeface="Georgia"/>
              </a:rPr>
              <a:t>más </a:t>
            </a:r>
            <a:r>
              <a:rPr dirty="0" sz="2800" spc="-5">
                <a:latin typeface="Georgia"/>
                <a:cs typeface="Georgia"/>
              </a:rPr>
              <a:t>fuerte </a:t>
            </a:r>
            <a:r>
              <a:rPr dirty="0" sz="2800">
                <a:latin typeface="Georgia"/>
                <a:cs typeface="Georgia"/>
              </a:rPr>
              <a:t>y su</a:t>
            </a:r>
            <a:r>
              <a:rPr dirty="0" sz="2800" spc="-135">
                <a:latin typeface="Georgia"/>
                <a:cs typeface="Georgia"/>
              </a:rPr>
              <a:t> </a:t>
            </a:r>
            <a:r>
              <a:rPr dirty="0" sz="2800" spc="5">
                <a:latin typeface="Georgia"/>
                <a:cs typeface="Georgia"/>
              </a:rPr>
              <a:t>cerebro</a:t>
            </a:r>
            <a:endParaRPr sz="2800">
              <a:latin typeface="Georgia"/>
              <a:cs typeface="Georgia"/>
            </a:endParaRPr>
          </a:p>
          <a:p>
            <a:pPr marL="268605">
              <a:lnSpc>
                <a:spcPts val="2970"/>
              </a:lnSpc>
            </a:pPr>
            <a:r>
              <a:rPr dirty="0" sz="2800" spc="5">
                <a:latin typeface="Georgia"/>
                <a:cs typeface="Georgia"/>
              </a:rPr>
              <a:t>estaba menos</a:t>
            </a:r>
            <a:r>
              <a:rPr dirty="0" sz="2800" spc="-145">
                <a:latin typeface="Georgia"/>
                <a:cs typeface="Georgia"/>
              </a:rPr>
              <a:t> </a:t>
            </a:r>
            <a:r>
              <a:rPr dirty="0" sz="2800">
                <a:latin typeface="Georgia"/>
                <a:cs typeface="Georgia"/>
              </a:rPr>
              <a:t>desarrollado.</a:t>
            </a:r>
            <a:endParaRPr sz="28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215126" y="2357424"/>
            <a:ext cx="2486025" cy="38844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4244"/>
            <a:ext cx="7681595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5"/>
              <a:t>3. </a:t>
            </a:r>
            <a:r>
              <a:rPr dirty="0" sz="4000" spc="-5"/>
              <a:t>EVOLUCIÓN </a:t>
            </a:r>
            <a:r>
              <a:rPr dirty="0" sz="4000" spc="5"/>
              <a:t>DEL </a:t>
            </a:r>
            <a:r>
              <a:rPr dirty="0" sz="4000" spc="-5"/>
              <a:t>SER</a:t>
            </a:r>
            <a:r>
              <a:rPr dirty="0" sz="4000" spc="-240"/>
              <a:t> </a:t>
            </a:r>
            <a:r>
              <a:rPr dirty="0" sz="4000" spc="-5"/>
              <a:t>HUMANO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645972" y="2228544"/>
            <a:ext cx="4204970" cy="3912235"/>
          </a:xfrm>
          <a:prstGeom prst="rect">
            <a:avLst/>
          </a:prstGeom>
        </p:spPr>
        <p:txBody>
          <a:bodyPr wrap="square" lIns="0" tIns="56515" rIns="0" bIns="0" rtlCol="0" vert="horz">
            <a:spAutoFit/>
          </a:bodyPr>
          <a:lstStyle/>
          <a:p>
            <a:pPr marL="268605" marR="5080" indent="-256540">
              <a:lnSpc>
                <a:spcPct val="90000"/>
              </a:lnSpc>
              <a:spcBef>
                <a:spcPts val="445"/>
              </a:spcBef>
              <a:buClr>
                <a:srgbClr val="9F4DA2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2800" b="1" i="1">
                <a:latin typeface="Georgia"/>
                <a:cs typeface="Georgia"/>
              </a:rPr>
              <a:t>Homo </a:t>
            </a:r>
            <a:r>
              <a:rPr dirty="0" sz="2800" spc="-5" b="1" i="1">
                <a:latin typeface="Georgia"/>
                <a:cs typeface="Georgia"/>
              </a:rPr>
              <a:t>Sapiens  </a:t>
            </a:r>
            <a:r>
              <a:rPr dirty="0" sz="2800" b="1" i="1">
                <a:latin typeface="Georgia"/>
                <a:cs typeface="Georgia"/>
              </a:rPr>
              <a:t>Neanderthalensis</a:t>
            </a:r>
            <a:r>
              <a:rPr dirty="0" sz="2800">
                <a:latin typeface="Georgia"/>
                <a:cs typeface="Georgia"/>
              </a:rPr>
              <a:t>.  Fabricaba herramientas  perfectas </a:t>
            </a:r>
            <a:r>
              <a:rPr dirty="0" sz="2800" spc="5">
                <a:latin typeface="Georgia"/>
                <a:cs typeface="Georgia"/>
              </a:rPr>
              <a:t>(pero</a:t>
            </a:r>
            <a:r>
              <a:rPr dirty="0" sz="2800" spc="-165">
                <a:latin typeface="Georgia"/>
                <a:cs typeface="Georgia"/>
              </a:rPr>
              <a:t> </a:t>
            </a:r>
            <a:r>
              <a:rPr dirty="0" sz="2800" spc="5">
                <a:latin typeface="Georgia"/>
                <a:cs typeface="Georgia"/>
              </a:rPr>
              <a:t>pesadas),  </a:t>
            </a:r>
            <a:r>
              <a:rPr dirty="0" sz="2800" spc="-5">
                <a:latin typeface="Georgia"/>
                <a:cs typeface="Georgia"/>
              </a:rPr>
              <a:t>conocía </a:t>
            </a:r>
            <a:r>
              <a:rPr dirty="0" sz="2800" spc="5">
                <a:latin typeface="Georgia"/>
                <a:cs typeface="Georgia"/>
              </a:rPr>
              <a:t>el </a:t>
            </a:r>
            <a:r>
              <a:rPr dirty="0" sz="2800">
                <a:latin typeface="Georgia"/>
                <a:cs typeface="Georgia"/>
              </a:rPr>
              <a:t>fuego y </a:t>
            </a:r>
            <a:r>
              <a:rPr dirty="0" sz="2800" spc="-5">
                <a:latin typeface="Georgia"/>
                <a:cs typeface="Georgia"/>
              </a:rPr>
              <a:t>fue </a:t>
            </a:r>
            <a:r>
              <a:rPr dirty="0" sz="2800" spc="5">
                <a:latin typeface="Georgia"/>
                <a:cs typeface="Georgia"/>
              </a:rPr>
              <a:t>el  </a:t>
            </a:r>
            <a:r>
              <a:rPr dirty="0" sz="2800">
                <a:latin typeface="Georgia"/>
                <a:cs typeface="Georgia"/>
              </a:rPr>
              <a:t>primero </a:t>
            </a:r>
            <a:r>
              <a:rPr dirty="0" sz="2800" spc="-5">
                <a:latin typeface="Georgia"/>
                <a:cs typeface="Georgia"/>
              </a:rPr>
              <a:t>que </a:t>
            </a:r>
            <a:r>
              <a:rPr dirty="0" sz="2800">
                <a:latin typeface="Georgia"/>
                <a:cs typeface="Georgia"/>
              </a:rPr>
              <a:t>comenzó </a:t>
            </a:r>
            <a:r>
              <a:rPr dirty="0" sz="2800" spc="5">
                <a:latin typeface="Georgia"/>
                <a:cs typeface="Georgia"/>
              </a:rPr>
              <a:t>a  </a:t>
            </a:r>
            <a:r>
              <a:rPr dirty="0" sz="2800">
                <a:latin typeface="Georgia"/>
                <a:cs typeface="Georgia"/>
              </a:rPr>
              <a:t>enterrar a sus muertos.  Surge </a:t>
            </a:r>
            <a:r>
              <a:rPr dirty="0" sz="2800" spc="5">
                <a:latin typeface="Georgia"/>
                <a:cs typeface="Georgia"/>
              </a:rPr>
              <a:t>en </a:t>
            </a:r>
            <a:r>
              <a:rPr dirty="0" sz="2800" spc="-5">
                <a:latin typeface="Georgia"/>
                <a:cs typeface="Georgia"/>
              </a:rPr>
              <a:t>Europa </a:t>
            </a:r>
            <a:r>
              <a:rPr dirty="0" sz="2800" spc="5">
                <a:latin typeface="Georgia"/>
                <a:cs typeface="Georgia"/>
              </a:rPr>
              <a:t>y </a:t>
            </a:r>
            <a:r>
              <a:rPr dirty="0" sz="2800" spc="-5">
                <a:latin typeface="Georgia"/>
                <a:cs typeface="Georgia"/>
              </a:rPr>
              <a:t>se  </a:t>
            </a:r>
            <a:r>
              <a:rPr dirty="0" sz="2800">
                <a:latin typeface="Georgia"/>
                <a:cs typeface="Georgia"/>
              </a:rPr>
              <a:t>desplazará </a:t>
            </a:r>
            <a:r>
              <a:rPr dirty="0" sz="2800" spc="-5">
                <a:latin typeface="Georgia"/>
                <a:cs typeface="Georgia"/>
              </a:rPr>
              <a:t>hacia África </a:t>
            </a:r>
            <a:r>
              <a:rPr dirty="0" sz="2800">
                <a:latin typeface="Georgia"/>
                <a:cs typeface="Georgia"/>
              </a:rPr>
              <a:t>y  Asia.</a:t>
            </a:r>
            <a:endParaRPr sz="28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500751" y="2357501"/>
            <a:ext cx="3173349" cy="25466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pc="-5" b="0">
                <a:latin typeface="Trebuchet MS"/>
                <a:cs typeface="Trebuchet MS"/>
              </a:rPr>
              <a:t>¿Cómo </a:t>
            </a:r>
            <a:r>
              <a:rPr dirty="0" b="0">
                <a:latin typeface="Trebuchet MS"/>
                <a:cs typeface="Trebuchet MS"/>
              </a:rPr>
              <a:t>se </a:t>
            </a:r>
            <a:r>
              <a:rPr dirty="0" spc="-10" b="0">
                <a:latin typeface="Trebuchet MS"/>
                <a:cs typeface="Trebuchet MS"/>
              </a:rPr>
              <a:t>extinguieron los  </a:t>
            </a:r>
            <a:r>
              <a:rPr dirty="0" spc="-5" b="0">
                <a:latin typeface="Trebuchet MS"/>
                <a:cs typeface="Trebuchet MS"/>
              </a:rPr>
              <a:t>Neandertales?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45972" y="2271217"/>
            <a:ext cx="5135245" cy="309181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268605" marR="57785" indent="-256540">
              <a:lnSpc>
                <a:spcPct val="100000"/>
              </a:lnSpc>
              <a:spcBef>
                <a:spcPts val="110"/>
              </a:spcBef>
              <a:buClr>
                <a:srgbClr val="9F4DA2"/>
              </a:buClr>
              <a:buChar char="•"/>
              <a:tabLst>
                <a:tab pos="269240" algn="l"/>
              </a:tabLst>
            </a:pPr>
            <a:r>
              <a:rPr dirty="0" sz="2800" spc="-5">
                <a:latin typeface="Georgia"/>
                <a:cs typeface="Georgia"/>
              </a:rPr>
              <a:t>Algunos científicos </a:t>
            </a:r>
            <a:r>
              <a:rPr dirty="0" sz="2800">
                <a:latin typeface="Georgia"/>
                <a:cs typeface="Georgia"/>
              </a:rPr>
              <a:t>sostienen  </a:t>
            </a:r>
            <a:r>
              <a:rPr dirty="0" sz="2800" spc="-5">
                <a:latin typeface="Georgia"/>
                <a:cs typeface="Georgia"/>
              </a:rPr>
              <a:t>que los Homo </a:t>
            </a:r>
            <a:r>
              <a:rPr dirty="0" sz="2800" spc="5">
                <a:latin typeface="Georgia"/>
                <a:cs typeface="Georgia"/>
              </a:rPr>
              <a:t>Sapiens</a:t>
            </a:r>
            <a:r>
              <a:rPr dirty="0" sz="2800" spc="-110">
                <a:latin typeface="Georgia"/>
                <a:cs typeface="Georgia"/>
              </a:rPr>
              <a:t> </a:t>
            </a:r>
            <a:r>
              <a:rPr dirty="0" sz="2800" spc="5">
                <a:latin typeface="Georgia"/>
                <a:cs typeface="Georgia"/>
              </a:rPr>
              <a:t>Sapiens  </a:t>
            </a:r>
            <a:r>
              <a:rPr dirty="0" sz="2800" spc="-5">
                <a:latin typeface="Georgia"/>
                <a:cs typeface="Georgia"/>
              </a:rPr>
              <a:t>les quitaron </a:t>
            </a:r>
            <a:r>
              <a:rPr dirty="0" sz="2800">
                <a:latin typeface="Georgia"/>
                <a:cs typeface="Georgia"/>
              </a:rPr>
              <a:t>sus terrenos </a:t>
            </a:r>
            <a:r>
              <a:rPr dirty="0" sz="2800" spc="-5">
                <a:latin typeface="Georgia"/>
                <a:cs typeface="Georgia"/>
              </a:rPr>
              <a:t>de  caza.</a:t>
            </a:r>
            <a:endParaRPr sz="2800">
              <a:latin typeface="Georgia"/>
              <a:cs typeface="Georgia"/>
            </a:endParaRPr>
          </a:p>
          <a:p>
            <a:pPr marL="268605" marR="5080" indent="-256540">
              <a:lnSpc>
                <a:spcPct val="100000"/>
              </a:lnSpc>
              <a:spcBef>
                <a:spcPts val="290"/>
              </a:spcBef>
              <a:buClr>
                <a:srgbClr val="9F4DA2"/>
              </a:buClr>
              <a:buChar char="•"/>
              <a:tabLst>
                <a:tab pos="269240" algn="l"/>
              </a:tabLst>
            </a:pPr>
            <a:r>
              <a:rPr dirty="0" sz="2800">
                <a:latin typeface="Georgia"/>
                <a:cs typeface="Georgia"/>
              </a:rPr>
              <a:t>Otros </a:t>
            </a:r>
            <a:r>
              <a:rPr dirty="0" sz="2800" spc="-5">
                <a:latin typeface="Georgia"/>
                <a:cs typeface="Georgia"/>
              </a:rPr>
              <a:t>dicen que </a:t>
            </a:r>
            <a:r>
              <a:rPr dirty="0" sz="2800">
                <a:latin typeface="Georgia"/>
                <a:cs typeface="Georgia"/>
              </a:rPr>
              <a:t>tuvieron</a:t>
            </a:r>
            <a:r>
              <a:rPr dirty="0" sz="2800" spc="-90">
                <a:latin typeface="Georgia"/>
                <a:cs typeface="Georgia"/>
              </a:rPr>
              <a:t> </a:t>
            </a:r>
            <a:r>
              <a:rPr dirty="0" sz="2800" spc="-5">
                <a:latin typeface="Georgia"/>
                <a:cs typeface="Georgia"/>
              </a:rPr>
              <a:t>algún  fallo </a:t>
            </a:r>
            <a:r>
              <a:rPr dirty="0" sz="2800">
                <a:latin typeface="Georgia"/>
                <a:cs typeface="Georgia"/>
              </a:rPr>
              <a:t>genético.</a:t>
            </a:r>
            <a:endParaRPr sz="2800">
              <a:latin typeface="Georgia"/>
              <a:cs typeface="Georgia"/>
            </a:endParaRPr>
          </a:p>
          <a:p>
            <a:pPr marL="268605" indent="-256540">
              <a:lnSpc>
                <a:spcPct val="100000"/>
              </a:lnSpc>
              <a:spcBef>
                <a:spcPts val="320"/>
              </a:spcBef>
              <a:buClr>
                <a:srgbClr val="9F4DA2"/>
              </a:buClr>
              <a:buChar char="•"/>
              <a:tabLst>
                <a:tab pos="269240" algn="l"/>
              </a:tabLst>
            </a:pPr>
            <a:r>
              <a:rPr dirty="0" u="heavy" sz="2800">
                <a:solidFill>
                  <a:srgbClr val="67AEBC"/>
                </a:solidFill>
                <a:uFill>
                  <a:solidFill>
                    <a:srgbClr val="67AEBC"/>
                  </a:solidFill>
                </a:uFill>
                <a:latin typeface="Georgia"/>
                <a:cs typeface="Georgia"/>
                <a:hlinkClick r:id="rId2"/>
              </a:rPr>
              <a:t>Video </a:t>
            </a:r>
            <a:r>
              <a:rPr dirty="0" u="heavy" sz="2800" spc="-5">
                <a:solidFill>
                  <a:srgbClr val="67AEBC"/>
                </a:solidFill>
                <a:uFill>
                  <a:solidFill>
                    <a:srgbClr val="67AEBC"/>
                  </a:solidFill>
                </a:uFill>
                <a:latin typeface="Georgia"/>
                <a:cs typeface="Georgia"/>
                <a:hlinkClick r:id="rId2"/>
              </a:rPr>
              <a:t>extinción</a:t>
            </a:r>
            <a:r>
              <a:rPr dirty="0" u="heavy" sz="2800" spc="-70">
                <a:solidFill>
                  <a:srgbClr val="67AEBC"/>
                </a:solidFill>
                <a:uFill>
                  <a:solidFill>
                    <a:srgbClr val="67AEBC"/>
                  </a:solidFill>
                </a:uFill>
                <a:latin typeface="Georgia"/>
                <a:cs typeface="Georgia"/>
                <a:hlinkClick r:id="rId2"/>
              </a:rPr>
              <a:t> </a:t>
            </a:r>
            <a:r>
              <a:rPr dirty="0" u="heavy" sz="2800">
                <a:solidFill>
                  <a:srgbClr val="67AEBC"/>
                </a:solidFill>
                <a:uFill>
                  <a:solidFill>
                    <a:srgbClr val="67AEBC"/>
                  </a:solidFill>
                </a:uFill>
                <a:latin typeface="Georgia"/>
                <a:cs typeface="Georgia"/>
                <a:hlinkClick r:id="rId2"/>
              </a:rPr>
              <a:t>Neandertal</a:t>
            </a:r>
            <a:r>
              <a:rPr dirty="0" sz="2800">
                <a:latin typeface="Georgia"/>
                <a:cs typeface="Georgia"/>
              </a:rPr>
              <a:t>.</a:t>
            </a:r>
            <a:endParaRPr sz="28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000750" y="2339720"/>
            <a:ext cx="2714625" cy="43087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pc="-5" b="0">
                <a:latin typeface="Trebuchet MS"/>
                <a:cs typeface="Trebuchet MS"/>
              </a:rPr>
              <a:t>¿Se mezclaron </a:t>
            </a:r>
            <a:r>
              <a:rPr dirty="0" spc="-10" b="0">
                <a:latin typeface="Trebuchet MS"/>
                <a:cs typeface="Trebuchet MS"/>
              </a:rPr>
              <a:t>los </a:t>
            </a:r>
            <a:r>
              <a:rPr dirty="0" spc="-5" b="0">
                <a:latin typeface="Trebuchet MS"/>
                <a:cs typeface="Trebuchet MS"/>
              </a:rPr>
              <a:t>Neandertales </a:t>
            </a:r>
            <a:r>
              <a:rPr dirty="0" spc="-10" b="0">
                <a:latin typeface="Trebuchet MS"/>
                <a:cs typeface="Trebuchet MS"/>
              </a:rPr>
              <a:t>con los  </a:t>
            </a:r>
            <a:r>
              <a:rPr dirty="0" b="0">
                <a:latin typeface="Trebuchet MS"/>
                <a:cs typeface="Trebuchet MS"/>
              </a:rPr>
              <a:t>Sapiens</a:t>
            </a:r>
            <a:r>
              <a:rPr dirty="0" spc="-45" b="0">
                <a:latin typeface="Trebuchet MS"/>
                <a:cs typeface="Trebuchet MS"/>
              </a:rPr>
              <a:t> </a:t>
            </a:r>
            <a:r>
              <a:rPr dirty="0" b="0">
                <a:latin typeface="Trebuchet MS"/>
                <a:cs typeface="Trebuchet MS"/>
              </a:rPr>
              <a:t>Sapiens?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45972" y="2271217"/>
            <a:ext cx="4754245" cy="3478529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268605" marR="570865" indent="-256540">
              <a:lnSpc>
                <a:spcPct val="100000"/>
              </a:lnSpc>
              <a:spcBef>
                <a:spcPts val="110"/>
              </a:spcBef>
              <a:buClr>
                <a:srgbClr val="9F4DA2"/>
              </a:buClr>
              <a:buChar char="•"/>
              <a:tabLst>
                <a:tab pos="269240" algn="l"/>
              </a:tabLst>
            </a:pPr>
            <a:r>
              <a:rPr dirty="0" sz="2800" spc="-5">
                <a:latin typeface="Georgia"/>
                <a:cs typeface="Georgia"/>
              </a:rPr>
              <a:t>Algunos científicos dicen  que</a:t>
            </a:r>
            <a:r>
              <a:rPr dirty="0" sz="2800" spc="-30">
                <a:latin typeface="Georgia"/>
                <a:cs typeface="Georgia"/>
              </a:rPr>
              <a:t> </a:t>
            </a:r>
            <a:r>
              <a:rPr dirty="0" sz="2800">
                <a:latin typeface="Georgia"/>
                <a:cs typeface="Georgia"/>
              </a:rPr>
              <a:t>no.</a:t>
            </a:r>
            <a:endParaRPr sz="2800">
              <a:latin typeface="Georgia"/>
              <a:cs typeface="Georgia"/>
            </a:endParaRPr>
          </a:p>
          <a:p>
            <a:pPr marL="268605" marR="5080" indent="-256540">
              <a:lnSpc>
                <a:spcPct val="100000"/>
              </a:lnSpc>
              <a:spcBef>
                <a:spcPts val="290"/>
              </a:spcBef>
              <a:buClr>
                <a:srgbClr val="9F4DA2"/>
              </a:buClr>
              <a:buChar char="•"/>
              <a:tabLst>
                <a:tab pos="269240" algn="l"/>
              </a:tabLst>
            </a:pPr>
            <a:r>
              <a:rPr dirty="0" sz="2800">
                <a:latin typeface="Georgia"/>
                <a:cs typeface="Georgia"/>
              </a:rPr>
              <a:t>Otros </a:t>
            </a:r>
            <a:r>
              <a:rPr dirty="0" sz="2800" spc="-5">
                <a:latin typeface="Georgia"/>
                <a:cs typeface="Georgia"/>
              </a:rPr>
              <a:t>dicen que </a:t>
            </a:r>
            <a:r>
              <a:rPr dirty="0" sz="2800">
                <a:latin typeface="Georgia"/>
                <a:cs typeface="Georgia"/>
              </a:rPr>
              <a:t>dos </a:t>
            </a:r>
            <a:r>
              <a:rPr dirty="0" sz="2800" spc="5">
                <a:latin typeface="Georgia"/>
                <a:cs typeface="Georgia"/>
              </a:rPr>
              <a:t>genes  </a:t>
            </a:r>
            <a:r>
              <a:rPr dirty="0" sz="2800">
                <a:latin typeface="Georgia"/>
                <a:cs typeface="Georgia"/>
              </a:rPr>
              <a:t>(FOXP² </a:t>
            </a:r>
            <a:r>
              <a:rPr dirty="0" sz="2800" spc="5">
                <a:latin typeface="Georgia"/>
                <a:cs typeface="Georgia"/>
              </a:rPr>
              <a:t>Y </a:t>
            </a:r>
            <a:r>
              <a:rPr dirty="0" sz="2800" spc="-5">
                <a:latin typeface="Georgia"/>
                <a:cs typeface="Georgia"/>
              </a:rPr>
              <a:t>EL </a:t>
            </a:r>
            <a:r>
              <a:rPr dirty="0" sz="2800">
                <a:latin typeface="Georgia"/>
                <a:cs typeface="Georgia"/>
              </a:rPr>
              <a:t>MCR¹),  </a:t>
            </a:r>
            <a:r>
              <a:rPr dirty="0" sz="2800" spc="-5">
                <a:latin typeface="Georgia"/>
                <a:cs typeface="Georgia"/>
              </a:rPr>
              <a:t>relacionados </a:t>
            </a:r>
            <a:r>
              <a:rPr dirty="0" sz="2800">
                <a:latin typeface="Georgia"/>
                <a:cs typeface="Georgia"/>
              </a:rPr>
              <a:t>con </a:t>
            </a:r>
            <a:r>
              <a:rPr dirty="0" sz="2800" spc="5">
                <a:latin typeface="Georgia"/>
                <a:cs typeface="Georgia"/>
              </a:rPr>
              <a:t>el  </a:t>
            </a:r>
            <a:r>
              <a:rPr dirty="0" sz="2800">
                <a:latin typeface="Georgia"/>
                <a:cs typeface="Georgia"/>
              </a:rPr>
              <a:t>lenguaje, </a:t>
            </a:r>
            <a:r>
              <a:rPr dirty="0" sz="2800" spc="5">
                <a:latin typeface="Georgia"/>
                <a:cs typeface="Georgia"/>
              </a:rPr>
              <a:t>el </a:t>
            </a:r>
            <a:r>
              <a:rPr dirty="0" sz="2800" spc="-5">
                <a:latin typeface="Georgia"/>
                <a:cs typeface="Georgia"/>
              </a:rPr>
              <a:t>pelo </a:t>
            </a:r>
            <a:r>
              <a:rPr dirty="0" sz="2800">
                <a:latin typeface="Georgia"/>
                <a:cs typeface="Georgia"/>
              </a:rPr>
              <a:t>rojo </a:t>
            </a:r>
            <a:r>
              <a:rPr dirty="0" sz="2800" spc="5">
                <a:latin typeface="Georgia"/>
                <a:cs typeface="Georgia"/>
              </a:rPr>
              <a:t>y </a:t>
            </a:r>
            <a:r>
              <a:rPr dirty="0" sz="2800" spc="-5">
                <a:latin typeface="Georgia"/>
                <a:cs typeface="Georgia"/>
              </a:rPr>
              <a:t>la  </a:t>
            </a:r>
            <a:r>
              <a:rPr dirty="0" sz="2800">
                <a:latin typeface="Georgia"/>
                <a:cs typeface="Georgia"/>
              </a:rPr>
              <a:t>piel sonrosada </a:t>
            </a:r>
            <a:r>
              <a:rPr dirty="0" sz="2800" spc="5">
                <a:latin typeface="Georgia"/>
                <a:cs typeface="Georgia"/>
              </a:rPr>
              <a:t>son </a:t>
            </a:r>
            <a:r>
              <a:rPr dirty="0" sz="2800">
                <a:latin typeface="Georgia"/>
                <a:cs typeface="Georgia"/>
              </a:rPr>
              <a:t>de</a:t>
            </a:r>
            <a:r>
              <a:rPr dirty="0" sz="2800" spc="-165">
                <a:latin typeface="Georgia"/>
                <a:cs typeface="Georgia"/>
              </a:rPr>
              <a:t> </a:t>
            </a:r>
            <a:r>
              <a:rPr dirty="0" sz="2800">
                <a:latin typeface="Georgia"/>
                <a:cs typeface="Georgia"/>
              </a:rPr>
              <a:t>origen  neandertal.</a:t>
            </a:r>
            <a:endParaRPr sz="28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500751" y="2286000"/>
            <a:ext cx="3190875" cy="434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4244"/>
            <a:ext cx="7681595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5"/>
              <a:t>3. </a:t>
            </a:r>
            <a:r>
              <a:rPr dirty="0" sz="4000" spc="-5"/>
              <a:t>EVOLUCIÓN </a:t>
            </a:r>
            <a:r>
              <a:rPr dirty="0" sz="4000" spc="5"/>
              <a:t>DEL </a:t>
            </a:r>
            <a:r>
              <a:rPr dirty="0" sz="4000" spc="-5"/>
              <a:t>SER</a:t>
            </a:r>
            <a:r>
              <a:rPr dirty="0" sz="4000" spc="-240"/>
              <a:t> </a:t>
            </a:r>
            <a:r>
              <a:rPr dirty="0" sz="4000" spc="-5"/>
              <a:t>HUMANO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645972" y="2228544"/>
            <a:ext cx="5356860" cy="4295775"/>
          </a:xfrm>
          <a:prstGeom prst="rect">
            <a:avLst/>
          </a:prstGeom>
        </p:spPr>
        <p:txBody>
          <a:bodyPr wrap="square" lIns="0" tIns="56515" rIns="0" bIns="0" rtlCol="0" vert="horz">
            <a:spAutoFit/>
          </a:bodyPr>
          <a:lstStyle/>
          <a:p>
            <a:pPr marL="268605" marR="5080" indent="-256540">
              <a:lnSpc>
                <a:spcPct val="90000"/>
              </a:lnSpc>
              <a:spcBef>
                <a:spcPts val="445"/>
              </a:spcBef>
              <a:buClr>
                <a:srgbClr val="9F4DA2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2800" b="1" i="1">
                <a:latin typeface="Georgia"/>
                <a:cs typeface="Georgia"/>
              </a:rPr>
              <a:t>Homo Sapiens Sapiens</a:t>
            </a:r>
            <a:r>
              <a:rPr dirty="0" sz="2800">
                <a:latin typeface="Georgia"/>
                <a:cs typeface="Georgia"/>
              </a:rPr>
              <a:t>. </a:t>
            </a:r>
            <a:r>
              <a:rPr dirty="0" sz="2800" spc="-5">
                <a:latin typeface="Georgia"/>
                <a:cs typeface="Georgia"/>
              </a:rPr>
              <a:t>Es  </a:t>
            </a:r>
            <a:r>
              <a:rPr dirty="0" sz="2800" spc="5">
                <a:latin typeface="Georgia"/>
                <a:cs typeface="Georgia"/>
              </a:rPr>
              <a:t>el ser </a:t>
            </a:r>
            <a:r>
              <a:rPr dirty="0" sz="2800">
                <a:latin typeface="Georgia"/>
                <a:cs typeface="Georgia"/>
              </a:rPr>
              <a:t>humano </a:t>
            </a:r>
            <a:r>
              <a:rPr dirty="0" sz="2800" spc="-5">
                <a:latin typeface="Georgia"/>
                <a:cs typeface="Georgia"/>
              </a:rPr>
              <a:t>actual, </a:t>
            </a:r>
            <a:r>
              <a:rPr dirty="0" sz="2800">
                <a:latin typeface="Georgia"/>
                <a:cs typeface="Georgia"/>
              </a:rPr>
              <a:t>poblamos  </a:t>
            </a:r>
            <a:r>
              <a:rPr dirty="0" sz="2800" spc="-5">
                <a:latin typeface="Georgia"/>
                <a:cs typeface="Georgia"/>
              </a:rPr>
              <a:t>la </a:t>
            </a:r>
            <a:r>
              <a:rPr dirty="0" sz="2800">
                <a:latin typeface="Georgia"/>
                <a:cs typeface="Georgia"/>
              </a:rPr>
              <a:t>Tierra desde </a:t>
            </a:r>
            <a:r>
              <a:rPr dirty="0" sz="2800" spc="5">
                <a:latin typeface="Georgia"/>
                <a:cs typeface="Georgia"/>
              </a:rPr>
              <a:t>el 40.000 </a:t>
            </a:r>
            <a:r>
              <a:rPr dirty="0" sz="2800">
                <a:latin typeface="Georgia"/>
                <a:cs typeface="Georgia"/>
              </a:rPr>
              <a:t>a.C.  </a:t>
            </a:r>
            <a:r>
              <a:rPr dirty="0" sz="2800" spc="-5">
                <a:latin typeface="Georgia"/>
                <a:cs typeface="Georgia"/>
              </a:rPr>
              <a:t>Convivió </a:t>
            </a:r>
            <a:r>
              <a:rPr dirty="0" sz="2800">
                <a:latin typeface="Georgia"/>
                <a:cs typeface="Georgia"/>
              </a:rPr>
              <a:t>con </a:t>
            </a:r>
            <a:r>
              <a:rPr dirty="0" sz="2800" spc="5">
                <a:latin typeface="Georgia"/>
                <a:cs typeface="Georgia"/>
              </a:rPr>
              <a:t>el </a:t>
            </a:r>
            <a:r>
              <a:rPr dirty="0" sz="2800">
                <a:latin typeface="Georgia"/>
                <a:cs typeface="Georgia"/>
              </a:rPr>
              <a:t>Neandertal y  ayudó a </a:t>
            </a:r>
            <a:r>
              <a:rPr dirty="0" sz="2800" spc="-5">
                <a:latin typeface="Georgia"/>
                <a:cs typeface="Georgia"/>
              </a:rPr>
              <a:t>la extinción </a:t>
            </a:r>
            <a:r>
              <a:rPr dirty="0" sz="2800">
                <a:latin typeface="Georgia"/>
                <a:cs typeface="Georgia"/>
              </a:rPr>
              <a:t>del mismo.  </a:t>
            </a:r>
            <a:r>
              <a:rPr dirty="0" sz="2800" spc="-5">
                <a:latin typeface="Georgia"/>
                <a:cs typeface="Georgia"/>
              </a:rPr>
              <a:t>Es </a:t>
            </a:r>
            <a:r>
              <a:rPr dirty="0" sz="2800" spc="5">
                <a:latin typeface="Georgia"/>
                <a:cs typeface="Georgia"/>
              </a:rPr>
              <a:t>el </a:t>
            </a:r>
            <a:r>
              <a:rPr dirty="0" sz="2800" spc="-5">
                <a:latin typeface="Georgia"/>
                <a:cs typeface="Georgia"/>
              </a:rPr>
              <a:t>que </a:t>
            </a:r>
            <a:r>
              <a:rPr dirty="0" sz="2800">
                <a:latin typeface="Georgia"/>
                <a:cs typeface="Georgia"/>
              </a:rPr>
              <a:t>tiene </a:t>
            </a:r>
            <a:r>
              <a:rPr dirty="0" sz="2800" spc="-5">
                <a:latin typeface="Georgia"/>
                <a:cs typeface="Georgia"/>
              </a:rPr>
              <a:t>la </a:t>
            </a:r>
            <a:r>
              <a:rPr dirty="0" sz="2800">
                <a:latin typeface="Georgia"/>
                <a:cs typeface="Georgia"/>
              </a:rPr>
              <a:t>mayor  </a:t>
            </a:r>
            <a:r>
              <a:rPr dirty="0" sz="2800" spc="-5">
                <a:latin typeface="Georgia"/>
                <a:cs typeface="Georgia"/>
              </a:rPr>
              <a:t>capacidad craneal </a:t>
            </a:r>
            <a:r>
              <a:rPr dirty="0" sz="2800">
                <a:latin typeface="Georgia"/>
                <a:cs typeface="Georgia"/>
              </a:rPr>
              <a:t>e inteligencia.  Elaboraba </a:t>
            </a:r>
            <a:r>
              <a:rPr dirty="0" sz="2800" spc="-5">
                <a:latin typeface="Georgia"/>
                <a:cs typeface="Georgia"/>
              </a:rPr>
              <a:t>útiles sofisticados,  </a:t>
            </a:r>
            <a:r>
              <a:rPr dirty="0" sz="2800" spc="5">
                <a:latin typeface="Georgia"/>
                <a:cs typeface="Georgia"/>
              </a:rPr>
              <a:t>sabía encender </a:t>
            </a:r>
            <a:r>
              <a:rPr dirty="0" sz="2800">
                <a:latin typeface="Georgia"/>
                <a:cs typeface="Georgia"/>
              </a:rPr>
              <a:t>fuego y realizó  obras de arte. </a:t>
            </a:r>
            <a:r>
              <a:rPr dirty="0" sz="2800" spc="-5">
                <a:latin typeface="Georgia"/>
                <a:cs typeface="Georgia"/>
              </a:rPr>
              <a:t>Pobló todos </a:t>
            </a:r>
            <a:r>
              <a:rPr dirty="0" sz="2800" spc="-10">
                <a:latin typeface="Georgia"/>
                <a:cs typeface="Georgia"/>
              </a:rPr>
              <a:t>los  </a:t>
            </a:r>
            <a:r>
              <a:rPr dirty="0" sz="2800" spc="-5">
                <a:latin typeface="Georgia"/>
                <a:cs typeface="Georgia"/>
              </a:rPr>
              <a:t>continentes.</a:t>
            </a:r>
            <a:endParaRPr sz="28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135751" y="2357501"/>
            <a:ext cx="2579624" cy="28218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5768"/>
            <a:ext cx="5922010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b="0">
                <a:latin typeface="Trebuchet MS"/>
                <a:cs typeface="Trebuchet MS"/>
              </a:rPr>
              <a:t>Expansión del ser</a:t>
            </a:r>
            <a:r>
              <a:rPr dirty="0" sz="4000" spc="-165" b="0">
                <a:latin typeface="Trebuchet MS"/>
                <a:cs typeface="Trebuchet MS"/>
              </a:rPr>
              <a:t> </a:t>
            </a:r>
            <a:r>
              <a:rPr dirty="0" sz="4000" b="0">
                <a:latin typeface="Trebuchet MS"/>
                <a:cs typeface="Trebuchet MS"/>
              </a:rPr>
              <a:t>humano</a:t>
            </a:r>
            <a:endParaRPr sz="400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14412" y="2000258"/>
            <a:ext cx="6786626" cy="47753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5768"/>
            <a:ext cx="5922010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b="0">
                <a:latin typeface="Trebuchet MS"/>
                <a:cs typeface="Trebuchet MS"/>
              </a:rPr>
              <a:t>Expansión del ser</a:t>
            </a:r>
            <a:r>
              <a:rPr dirty="0" sz="4000" spc="-165" b="0">
                <a:latin typeface="Trebuchet MS"/>
                <a:cs typeface="Trebuchet MS"/>
              </a:rPr>
              <a:t> </a:t>
            </a:r>
            <a:r>
              <a:rPr dirty="0" sz="4000" b="0">
                <a:latin typeface="Trebuchet MS"/>
                <a:cs typeface="Trebuchet MS"/>
              </a:rPr>
              <a:t>humano</a:t>
            </a:r>
            <a:endParaRPr sz="400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6727" y="2047392"/>
            <a:ext cx="9077784" cy="46677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5768"/>
            <a:ext cx="7861934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5"/>
              <a:t>1. </a:t>
            </a:r>
            <a:r>
              <a:rPr dirty="0" sz="4000" spc="-5"/>
              <a:t>LOS </a:t>
            </a:r>
            <a:r>
              <a:rPr dirty="0" sz="4000"/>
              <a:t>PERIODOS </a:t>
            </a:r>
            <a:r>
              <a:rPr dirty="0" sz="4000" spc="5"/>
              <a:t>DE LA</a:t>
            </a:r>
            <a:r>
              <a:rPr dirty="0" sz="4000" spc="-340"/>
              <a:t> </a:t>
            </a:r>
            <a:r>
              <a:rPr dirty="0" sz="4000" spc="-35"/>
              <a:t>HISTORIA</a:t>
            </a:r>
            <a:endParaRPr sz="4000"/>
          </a:p>
        </p:txBody>
      </p:sp>
      <p:sp>
        <p:nvSpPr>
          <p:cNvPr id="3" name="object 3"/>
          <p:cNvSpPr/>
          <p:nvPr/>
        </p:nvSpPr>
        <p:spPr>
          <a:xfrm>
            <a:off x="357162" y="2000275"/>
            <a:ext cx="8430641" cy="47148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4244"/>
            <a:ext cx="4417695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5"/>
              <a:t>4. EL</a:t>
            </a:r>
            <a:r>
              <a:rPr dirty="0" sz="4000" spc="-275"/>
              <a:t> </a:t>
            </a:r>
            <a:r>
              <a:rPr dirty="0" sz="4000" spc="-30"/>
              <a:t>PALEOLÍTICO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645972" y="2229642"/>
            <a:ext cx="5540375" cy="929005"/>
          </a:xfrm>
          <a:prstGeom prst="rect">
            <a:avLst/>
          </a:prstGeom>
        </p:spPr>
        <p:txBody>
          <a:bodyPr wrap="square" lIns="0" tIns="55244" rIns="0" bIns="0" rtlCol="0" vert="horz">
            <a:spAutoFit/>
          </a:bodyPr>
          <a:lstStyle/>
          <a:p>
            <a:pPr marL="268605" indent="-256540">
              <a:lnSpc>
                <a:spcPct val="100000"/>
              </a:lnSpc>
              <a:spcBef>
                <a:spcPts val="434"/>
              </a:spcBef>
              <a:buClr>
                <a:srgbClr val="9F4DA2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2800" b="1">
                <a:latin typeface="Georgia"/>
                <a:cs typeface="Georgia"/>
              </a:rPr>
              <a:t>¿Cómo </a:t>
            </a:r>
            <a:r>
              <a:rPr dirty="0" sz="2800" spc="5" b="1">
                <a:latin typeface="Georgia"/>
                <a:cs typeface="Georgia"/>
              </a:rPr>
              <a:t>era </a:t>
            </a:r>
            <a:r>
              <a:rPr dirty="0" sz="2800" b="1">
                <a:latin typeface="Georgia"/>
                <a:cs typeface="Georgia"/>
              </a:rPr>
              <a:t>el </a:t>
            </a:r>
            <a:r>
              <a:rPr dirty="0" sz="2800" spc="5" b="1">
                <a:latin typeface="Georgia"/>
                <a:cs typeface="Georgia"/>
              </a:rPr>
              <a:t>medio</a:t>
            </a:r>
            <a:r>
              <a:rPr dirty="0" sz="2800" spc="-185" b="1">
                <a:latin typeface="Georgia"/>
                <a:cs typeface="Georgia"/>
              </a:rPr>
              <a:t> </a:t>
            </a:r>
            <a:r>
              <a:rPr dirty="0" sz="2800" spc="5" b="1">
                <a:latin typeface="Georgia"/>
                <a:cs typeface="Georgia"/>
              </a:rPr>
              <a:t>natural?</a:t>
            </a:r>
            <a:endParaRPr sz="2800">
              <a:latin typeface="Georgia"/>
              <a:cs typeface="Georgia"/>
            </a:endParaRPr>
          </a:p>
          <a:p>
            <a:pPr marL="314325">
              <a:lnSpc>
                <a:spcPct val="100000"/>
              </a:lnSpc>
              <a:spcBef>
                <a:spcPts val="295"/>
              </a:spcBef>
              <a:tabLst>
                <a:tab pos="560705" algn="l"/>
              </a:tabLst>
            </a:pP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▫	El </a:t>
            </a:r>
            <a:r>
              <a:rPr dirty="0" sz="2600" spc="-15" b="1">
                <a:solidFill>
                  <a:srgbClr val="438085"/>
                </a:solidFill>
                <a:latin typeface="Georgia"/>
                <a:cs typeface="Georgia"/>
              </a:rPr>
              <a:t>clima </a:t>
            </a:r>
            <a:r>
              <a:rPr dirty="0" sz="2600" spc="-5" b="1">
                <a:solidFill>
                  <a:srgbClr val="438085"/>
                </a:solidFill>
                <a:latin typeface="Georgia"/>
                <a:cs typeface="Georgia"/>
              </a:rPr>
              <a:t>era muy</a:t>
            </a:r>
            <a:r>
              <a:rPr dirty="0" sz="2600" spc="60" b="1">
                <a:solidFill>
                  <a:srgbClr val="438085"/>
                </a:solidFill>
                <a:latin typeface="Georgia"/>
                <a:cs typeface="Georgia"/>
              </a:rPr>
              <a:t> </a:t>
            </a:r>
            <a:r>
              <a:rPr dirty="0" sz="2600" spc="-10" b="1">
                <a:solidFill>
                  <a:srgbClr val="438085"/>
                </a:solidFill>
                <a:latin typeface="Georgia"/>
                <a:cs typeface="Georgia"/>
              </a:rPr>
              <a:t>frío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.</a:t>
            </a:r>
            <a:endParaRPr sz="26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4244"/>
            <a:ext cx="4417695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5"/>
              <a:t>4. EL</a:t>
            </a:r>
            <a:r>
              <a:rPr dirty="0" sz="4000" spc="-275"/>
              <a:t> </a:t>
            </a:r>
            <a:r>
              <a:rPr dirty="0" sz="4000" spc="-30"/>
              <a:t>PALEOLÍTICO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645972" y="2229642"/>
            <a:ext cx="7314565" cy="1722120"/>
          </a:xfrm>
          <a:prstGeom prst="rect">
            <a:avLst/>
          </a:prstGeom>
        </p:spPr>
        <p:txBody>
          <a:bodyPr wrap="square" lIns="0" tIns="55244" rIns="0" bIns="0" rtlCol="0" vert="horz">
            <a:spAutoFit/>
          </a:bodyPr>
          <a:lstStyle/>
          <a:p>
            <a:pPr marL="268605" indent="-256540">
              <a:lnSpc>
                <a:spcPct val="100000"/>
              </a:lnSpc>
              <a:spcBef>
                <a:spcPts val="434"/>
              </a:spcBef>
              <a:buClr>
                <a:srgbClr val="9F4DA2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2800" b="1">
                <a:latin typeface="Georgia"/>
                <a:cs typeface="Georgia"/>
              </a:rPr>
              <a:t>¿De qué</a:t>
            </a:r>
            <a:r>
              <a:rPr dirty="0" sz="2800" spc="-70" b="1">
                <a:latin typeface="Georgia"/>
                <a:cs typeface="Georgia"/>
              </a:rPr>
              <a:t> </a:t>
            </a:r>
            <a:r>
              <a:rPr dirty="0" sz="2800" b="1">
                <a:latin typeface="Georgia"/>
                <a:cs typeface="Georgia"/>
              </a:rPr>
              <a:t>vivían?</a:t>
            </a:r>
            <a:endParaRPr sz="2800">
              <a:latin typeface="Georgia"/>
              <a:cs typeface="Georgia"/>
            </a:endParaRPr>
          </a:p>
          <a:p>
            <a:pPr marL="560705" marR="5080" indent="-247015">
              <a:lnSpc>
                <a:spcPct val="100000"/>
              </a:lnSpc>
              <a:spcBef>
                <a:spcPts val="295"/>
              </a:spcBef>
              <a:tabLst>
                <a:tab pos="560705" algn="l"/>
              </a:tabLst>
            </a:pP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▫	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De la </a:t>
            </a:r>
            <a:r>
              <a:rPr dirty="0" sz="2600" spc="-15" b="1">
                <a:solidFill>
                  <a:srgbClr val="438085"/>
                </a:solidFill>
                <a:latin typeface="Georgia"/>
                <a:cs typeface="Georgia"/>
              </a:rPr>
              <a:t>caza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y </a:t>
            </a:r>
            <a:r>
              <a:rPr dirty="0" sz="2600" spc="-10" b="1">
                <a:solidFill>
                  <a:srgbClr val="438085"/>
                </a:solidFill>
                <a:latin typeface="Georgia"/>
                <a:cs typeface="Georgia"/>
              </a:rPr>
              <a:t>recolección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de </a:t>
            </a:r>
            <a:r>
              <a:rPr dirty="0" sz="2600" spc="-15">
                <a:solidFill>
                  <a:srgbClr val="438085"/>
                </a:solidFill>
                <a:latin typeface="Georgia"/>
                <a:cs typeface="Georgia"/>
              </a:rPr>
              <a:t>frutos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silvestres.  Eran </a:t>
            </a:r>
            <a:r>
              <a:rPr dirty="0" sz="2600" spc="-5" b="1">
                <a:solidFill>
                  <a:srgbClr val="438085"/>
                </a:solidFill>
                <a:latin typeface="Georgia"/>
                <a:cs typeface="Georgia"/>
              </a:rPr>
              <a:t>depredadores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,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es decir, consumen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sin 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reponer los recursos de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la</a:t>
            </a:r>
            <a:r>
              <a:rPr dirty="0" sz="2600" spc="95">
                <a:solidFill>
                  <a:srgbClr val="438085"/>
                </a:solidFill>
                <a:latin typeface="Georgia"/>
                <a:cs typeface="Georgia"/>
              </a:rPr>
              <a:t> </a:t>
            </a:r>
            <a:r>
              <a:rPr dirty="0" sz="2600" spc="-15">
                <a:solidFill>
                  <a:srgbClr val="438085"/>
                </a:solidFill>
                <a:latin typeface="Georgia"/>
                <a:cs typeface="Georgia"/>
              </a:rPr>
              <a:t>naturaleza.</a:t>
            </a:r>
            <a:endParaRPr sz="26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00498" y="3957663"/>
            <a:ext cx="3810000" cy="25431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472057" y="4000462"/>
            <a:ext cx="2814193" cy="25003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4244"/>
            <a:ext cx="4417695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5"/>
              <a:t>4. EL</a:t>
            </a:r>
            <a:r>
              <a:rPr dirty="0" sz="4000" spc="-275"/>
              <a:t> </a:t>
            </a:r>
            <a:r>
              <a:rPr dirty="0" sz="4000" spc="-30"/>
              <a:t>PALEOLÍTICO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645972" y="2229642"/>
            <a:ext cx="7025005" cy="1722120"/>
          </a:xfrm>
          <a:prstGeom prst="rect">
            <a:avLst/>
          </a:prstGeom>
        </p:spPr>
        <p:txBody>
          <a:bodyPr wrap="square" lIns="0" tIns="55244" rIns="0" bIns="0" rtlCol="0" vert="horz">
            <a:spAutoFit/>
          </a:bodyPr>
          <a:lstStyle/>
          <a:p>
            <a:pPr marL="268605" indent="-256540">
              <a:lnSpc>
                <a:spcPct val="100000"/>
              </a:lnSpc>
              <a:spcBef>
                <a:spcPts val="434"/>
              </a:spcBef>
              <a:buClr>
                <a:srgbClr val="9F4DA2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2800" b="1">
                <a:latin typeface="Georgia"/>
                <a:cs typeface="Georgia"/>
              </a:rPr>
              <a:t>¿Dónde</a:t>
            </a:r>
            <a:r>
              <a:rPr dirty="0" sz="2800" spc="-65" b="1">
                <a:latin typeface="Georgia"/>
                <a:cs typeface="Georgia"/>
              </a:rPr>
              <a:t> </a:t>
            </a:r>
            <a:r>
              <a:rPr dirty="0" sz="2800" b="1">
                <a:latin typeface="Georgia"/>
                <a:cs typeface="Georgia"/>
              </a:rPr>
              <a:t>vivían?</a:t>
            </a:r>
            <a:endParaRPr sz="2800">
              <a:latin typeface="Georgia"/>
              <a:cs typeface="Georgia"/>
            </a:endParaRPr>
          </a:p>
          <a:p>
            <a:pPr marL="560705" marR="5080" indent="-247015">
              <a:lnSpc>
                <a:spcPct val="100000"/>
              </a:lnSpc>
              <a:spcBef>
                <a:spcPts val="295"/>
              </a:spcBef>
              <a:tabLst>
                <a:tab pos="560705" algn="l"/>
              </a:tabLst>
            </a:pP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▫	Se </a:t>
            </a:r>
            <a:r>
              <a:rPr dirty="0" sz="2600" spc="-15">
                <a:solidFill>
                  <a:srgbClr val="438085"/>
                </a:solidFill>
                <a:latin typeface="Georgia"/>
                <a:cs typeface="Georgia"/>
              </a:rPr>
              <a:t>desplazaban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en busca del alimento (eran  </a:t>
            </a:r>
            <a:r>
              <a:rPr dirty="0" sz="2600" spc="-5" b="1">
                <a:solidFill>
                  <a:srgbClr val="438085"/>
                </a:solidFill>
                <a:latin typeface="Georgia"/>
                <a:cs typeface="Georgia"/>
              </a:rPr>
              <a:t>nómadas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). </a:t>
            </a:r>
            <a:r>
              <a:rPr dirty="0" sz="2600" spc="-15">
                <a:solidFill>
                  <a:srgbClr val="438085"/>
                </a:solidFill>
                <a:latin typeface="Georgia"/>
                <a:cs typeface="Georgia"/>
              </a:rPr>
              <a:t>Habitaban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en </a:t>
            </a:r>
            <a:r>
              <a:rPr dirty="0" sz="2600" spc="-10" b="1">
                <a:solidFill>
                  <a:srgbClr val="438085"/>
                </a:solidFill>
                <a:latin typeface="Georgia"/>
                <a:cs typeface="Georgia"/>
              </a:rPr>
              <a:t>cuevas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o </a:t>
            </a:r>
            <a:r>
              <a:rPr dirty="0" sz="2600" spc="-10" b="1">
                <a:solidFill>
                  <a:srgbClr val="438085"/>
                </a:solidFill>
                <a:latin typeface="Georgia"/>
                <a:cs typeface="Georgia"/>
              </a:rPr>
              <a:t>al aire  </a:t>
            </a:r>
            <a:r>
              <a:rPr dirty="0" sz="2600" spc="-5" b="1">
                <a:solidFill>
                  <a:srgbClr val="438085"/>
                </a:solidFill>
                <a:latin typeface="Georgia"/>
                <a:cs typeface="Georgia"/>
              </a:rPr>
              <a:t>libre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.</a:t>
            </a:r>
            <a:endParaRPr sz="26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369050" y="3571875"/>
            <a:ext cx="6417825" cy="30697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4244"/>
            <a:ext cx="4417695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5"/>
              <a:t>4. EL</a:t>
            </a:r>
            <a:r>
              <a:rPr dirty="0" sz="4000" spc="-275"/>
              <a:t> </a:t>
            </a:r>
            <a:r>
              <a:rPr dirty="0" sz="4000" spc="-30"/>
              <a:t>PALEOLÍTICO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645972" y="2229642"/>
            <a:ext cx="5596890" cy="3307715"/>
          </a:xfrm>
          <a:prstGeom prst="rect">
            <a:avLst/>
          </a:prstGeom>
        </p:spPr>
        <p:txBody>
          <a:bodyPr wrap="square" lIns="0" tIns="55244" rIns="0" bIns="0" rtlCol="0" vert="horz">
            <a:spAutoFit/>
          </a:bodyPr>
          <a:lstStyle/>
          <a:p>
            <a:pPr marL="268605" indent="-256540">
              <a:lnSpc>
                <a:spcPct val="100000"/>
              </a:lnSpc>
              <a:spcBef>
                <a:spcPts val="434"/>
              </a:spcBef>
              <a:buClr>
                <a:srgbClr val="9F4DA2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2800" b="1">
                <a:latin typeface="Georgia"/>
                <a:cs typeface="Georgia"/>
              </a:rPr>
              <a:t>¿Cómo </a:t>
            </a:r>
            <a:r>
              <a:rPr dirty="0" sz="2800" spc="5" b="1">
                <a:latin typeface="Georgia"/>
                <a:cs typeface="Georgia"/>
              </a:rPr>
              <a:t>era </a:t>
            </a:r>
            <a:r>
              <a:rPr dirty="0" sz="2800" b="1">
                <a:latin typeface="Georgia"/>
                <a:cs typeface="Georgia"/>
              </a:rPr>
              <a:t>la</a:t>
            </a:r>
            <a:r>
              <a:rPr dirty="0" sz="2800" spc="-114" b="1">
                <a:latin typeface="Georgia"/>
                <a:cs typeface="Georgia"/>
              </a:rPr>
              <a:t> </a:t>
            </a:r>
            <a:r>
              <a:rPr dirty="0" sz="2800" b="1">
                <a:latin typeface="Georgia"/>
                <a:cs typeface="Georgia"/>
              </a:rPr>
              <a:t>sociedad?</a:t>
            </a:r>
            <a:endParaRPr sz="2800">
              <a:latin typeface="Georgia"/>
              <a:cs typeface="Georgia"/>
            </a:endParaRPr>
          </a:p>
          <a:p>
            <a:pPr marL="560705" marR="5080" indent="-247015">
              <a:lnSpc>
                <a:spcPct val="100000"/>
              </a:lnSpc>
              <a:spcBef>
                <a:spcPts val="295"/>
              </a:spcBef>
              <a:tabLst>
                <a:tab pos="560705" algn="l"/>
              </a:tabLst>
            </a:pP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▫	Vivían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en pequeños grupos con  lazos familiares </a:t>
            </a:r>
            <a:r>
              <a:rPr dirty="0" sz="2600" spc="-15">
                <a:solidFill>
                  <a:srgbClr val="438085"/>
                </a:solidFill>
                <a:latin typeface="Georgia"/>
                <a:cs typeface="Georgia"/>
              </a:rPr>
              <a:t>llamados </a:t>
            </a:r>
            <a:r>
              <a:rPr dirty="0" sz="2600" spc="-10" b="1">
                <a:solidFill>
                  <a:srgbClr val="438085"/>
                </a:solidFill>
                <a:latin typeface="Georgia"/>
                <a:cs typeface="Georgia"/>
              </a:rPr>
              <a:t>hordas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,  varias de ellas </a:t>
            </a:r>
            <a:r>
              <a:rPr dirty="0" sz="2600" spc="-15">
                <a:solidFill>
                  <a:srgbClr val="438085"/>
                </a:solidFill>
                <a:latin typeface="Georgia"/>
                <a:cs typeface="Georgia"/>
              </a:rPr>
              <a:t>conformaban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una  </a:t>
            </a:r>
            <a:r>
              <a:rPr dirty="0" sz="2600" spc="-10" b="1">
                <a:solidFill>
                  <a:srgbClr val="438085"/>
                </a:solidFill>
                <a:latin typeface="Georgia"/>
                <a:cs typeface="Georgia"/>
              </a:rPr>
              <a:t>tribu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. </a:t>
            </a:r>
            <a:r>
              <a:rPr dirty="0" sz="2600" spc="-15">
                <a:solidFill>
                  <a:srgbClr val="438085"/>
                </a:solidFill>
                <a:latin typeface="Georgia"/>
                <a:cs typeface="Georgia"/>
              </a:rPr>
              <a:t>Ocupaban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un lugar  importante los </a:t>
            </a:r>
            <a:r>
              <a:rPr dirty="0" sz="2600" spc="-10" b="1">
                <a:solidFill>
                  <a:srgbClr val="438085"/>
                </a:solidFill>
                <a:latin typeface="Georgia"/>
                <a:cs typeface="Georgia"/>
              </a:rPr>
              <a:t>guerreros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, el  </a:t>
            </a:r>
            <a:r>
              <a:rPr dirty="0" sz="2600" spc="-10" b="1">
                <a:solidFill>
                  <a:srgbClr val="438085"/>
                </a:solidFill>
                <a:latin typeface="Georgia"/>
                <a:cs typeface="Georgia"/>
              </a:rPr>
              <a:t>sabio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(el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más anciano)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y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el  </a:t>
            </a:r>
            <a:r>
              <a:rPr dirty="0" sz="2600" spc="-10" b="1">
                <a:solidFill>
                  <a:srgbClr val="438085"/>
                </a:solidFill>
                <a:latin typeface="Georgia"/>
                <a:cs typeface="Georgia"/>
              </a:rPr>
              <a:t>hechicero</a:t>
            </a:r>
            <a:r>
              <a:rPr dirty="0" sz="2600" spc="10" b="1">
                <a:solidFill>
                  <a:srgbClr val="438085"/>
                </a:solidFill>
                <a:latin typeface="Georgia"/>
                <a:cs typeface="Georgia"/>
              </a:rPr>
              <a:t>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(curandero).</a:t>
            </a:r>
            <a:endParaRPr sz="26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500876" y="2714612"/>
            <a:ext cx="2164460" cy="3219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4244"/>
            <a:ext cx="4417695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5"/>
              <a:t>4. EL</a:t>
            </a:r>
            <a:r>
              <a:rPr dirty="0" sz="4000" spc="-275"/>
              <a:t> </a:t>
            </a:r>
            <a:r>
              <a:rPr dirty="0" sz="4000" spc="-30"/>
              <a:t>PALEOLÍTICO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645972" y="2229642"/>
            <a:ext cx="5175250" cy="3307715"/>
          </a:xfrm>
          <a:prstGeom prst="rect">
            <a:avLst/>
          </a:prstGeom>
        </p:spPr>
        <p:txBody>
          <a:bodyPr wrap="square" lIns="0" tIns="55244" rIns="0" bIns="0" rtlCol="0" vert="horz">
            <a:spAutoFit/>
          </a:bodyPr>
          <a:lstStyle/>
          <a:p>
            <a:pPr marL="268605" indent="-256540">
              <a:lnSpc>
                <a:spcPct val="100000"/>
              </a:lnSpc>
              <a:spcBef>
                <a:spcPts val="434"/>
              </a:spcBef>
              <a:buClr>
                <a:srgbClr val="9F4DA2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2800" b="1">
                <a:latin typeface="Georgia"/>
                <a:cs typeface="Georgia"/>
              </a:rPr>
              <a:t>¿Cómo </a:t>
            </a:r>
            <a:r>
              <a:rPr dirty="0" sz="2800" spc="5" b="1">
                <a:latin typeface="Georgia"/>
                <a:cs typeface="Georgia"/>
              </a:rPr>
              <a:t>era </a:t>
            </a:r>
            <a:r>
              <a:rPr dirty="0" sz="2800" b="1">
                <a:latin typeface="Georgia"/>
                <a:cs typeface="Georgia"/>
              </a:rPr>
              <a:t>la</a:t>
            </a:r>
            <a:r>
              <a:rPr dirty="0" sz="2800" spc="-120" b="1">
                <a:latin typeface="Georgia"/>
                <a:cs typeface="Georgia"/>
              </a:rPr>
              <a:t> </a:t>
            </a:r>
            <a:r>
              <a:rPr dirty="0" sz="2800" b="1">
                <a:latin typeface="Georgia"/>
                <a:cs typeface="Georgia"/>
              </a:rPr>
              <a:t>sociedad?</a:t>
            </a:r>
            <a:endParaRPr sz="2800">
              <a:latin typeface="Georgia"/>
              <a:cs typeface="Georgia"/>
            </a:endParaRPr>
          </a:p>
          <a:p>
            <a:pPr marL="560705" marR="5080" indent="-247015">
              <a:lnSpc>
                <a:spcPct val="100000"/>
              </a:lnSpc>
              <a:spcBef>
                <a:spcPts val="295"/>
              </a:spcBef>
              <a:tabLst>
                <a:tab pos="560705" algn="l"/>
              </a:tabLst>
            </a:pP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▫	La </a:t>
            </a:r>
            <a:r>
              <a:rPr dirty="0" sz="2600" spc="-5" b="1">
                <a:solidFill>
                  <a:srgbClr val="438085"/>
                </a:solidFill>
                <a:latin typeface="Georgia"/>
                <a:cs typeface="Georgia"/>
              </a:rPr>
              <a:t>mujer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y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el </a:t>
            </a:r>
            <a:r>
              <a:rPr dirty="0" sz="2600" spc="-10" b="1">
                <a:solidFill>
                  <a:srgbClr val="438085"/>
                </a:solidFill>
                <a:latin typeface="Georgia"/>
                <a:cs typeface="Georgia"/>
              </a:rPr>
              <a:t>hombre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tenían  papeles diferentes, las primeras  permanecían en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la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cueva,  </a:t>
            </a:r>
            <a:r>
              <a:rPr dirty="0" sz="2600" spc="-15">
                <a:solidFill>
                  <a:srgbClr val="438085"/>
                </a:solidFill>
                <a:latin typeface="Georgia"/>
                <a:cs typeface="Georgia"/>
              </a:rPr>
              <a:t>recolectaban frutos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y </a:t>
            </a:r>
            <a:r>
              <a:rPr dirty="0" sz="2600" spc="-15">
                <a:solidFill>
                  <a:srgbClr val="438085"/>
                </a:solidFill>
                <a:latin typeface="Georgia"/>
                <a:cs typeface="Georgia"/>
              </a:rPr>
              <a:t>cuidaban 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de los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hijos;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los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segundos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se  </a:t>
            </a:r>
            <a:r>
              <a:rPr dirty="0" sz="2600" spc="-15">
                <a:solidFill>
                  <a:srgbClr val="438085"/>
                </a:solidFill>
                <a:latin typeface="Georgia"/>
                <a:cs typeface="Georgia"/>
              </a:rPr>
              <a:t>ocupaban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de la defensa de la  tribu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y la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caza de</a:t>
            </a:r>
            <a:r>
              <a:rPr dirty="0" sz="2600" spc="20">
                <a:solidFill>
                  <a:srgbClr val="438085"/>
                </a:solidFill>
                <a:latin typeface="Georgia"/>
                <a:cs typeface="Georgia"/>
              </a:rPr>
              <a:t>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animales.</a:t>
            </a:r>
            <a:endParaRPr sz="26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072378" y="2786126"/>
            <a:ext cx="2642997" cy="25717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2974" y="714374"/>
            <a:ext cx="6749033" cy="61436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4244"/>
            <a:ext cx="4417695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5"/>
              <a:t>4. EL</a:t>
            </a:r>
            <a:r>
              <a:rPr dirty="0" sz="4000" spc="-275"/>
              <a:t> </a:t>
            </a:r>
            <a:r>
              <a:rPr dirty="0" sz="4000" spc="-30"/>
              <a:t>PALEOLÍTICO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645972" y="2228544"/>
            <a:ext cx="4528185" cy="4024629"/>
          </a:xfrm>
          <a:prstGeom prst="rect">
            <a:avLst/>
          </a:prstGeom>
        </p:spPr>
        <p:txBody>
          <a:bodyPr wrap="square" lIns="0" tIns="56515" rIns="0" bIns="0" rtlCol="0" vert="horz">
            <a:spAutoFit/>
          </a:bodyPr>
          <a:lstStyle/>
          <a:p>
            <a:pPr marL="268605" marR="5080" indent="-256540">
              <a:lnSpc>
                <a:spcPct val="90000"/>
              </a:lnSpc>
              <a:spcBef>
                <a:spcPts val="445"/>
              </a:spcBef>
              <a:buClr>
                <a:srgbClr val="9F4DA2"/>
              </a:buClr>
              <a:buChar char="•"/>
              <a:tabLst>
                <a:tab pos="269240" algn="l"/>
              </a:tabLst>
            </a:pPr>
            <a:r>
              <a:rPr dirty="0" sz="2800">
                <a:latin typeface="Georgia"/>
                <a:cs typeface="Georgia"/>
              </a:rPr>
              <a:t>Cuando </a:t>
            </a:r>
            <a:r>
              <a:rPr dirty="0" sz="2800" spc="5">
                <a:latin typeface="Georgia"/>
                <a:cs typeface="Georgia"/>
              </a:rPr>
              <a:t>el ser </a:t>
            </a:r>
            <a:r>
              <a:rPr dirty="0" sz="2800">
                <a:latin typeface="Georgia"/>
                <a:cs typeface="Georgia"/>
              </a:rPr>
              <a:t>humano  </a:t>
            </a:r>
            <a:r>
              <a:rPr dirty="0" sz="2800" spc="-5">
                <a:latin typeface="Georgia"/>
                <a:cs typeface="Georgia"/>
              </a:rPr>
              <a:t>llegó </a:t>
            </a:r>
            <a:r>
              <a:rPr dirty="0" sz="2800">
                <a:latin typeface="Georgia"/>
                <a:cs typeface="Georgia"/>
              </a:rPr>
              <a:t>a zonas </a:t>
            </a:r>
            <a:r>
              <a:rPr dirty="0" sz="2800" spc="-5">
                <a:latin typeface="Georgia"/>
                <a:cs typeface="Georgia"/>
              </a:rPr>
              <a:t>frías</a:t>
            </a:r>
            <a:r>
              <a:rPr dirty="0" sz="2800" spc="-95">
                <a:latin typeface="Georgia"/>
                <a:cs typeface="Georgia"/>
              </a:rPr>
              <a:t> </a:t>
            </a:r>
            <a:r>
              <a:rPr dirty="0" sz="2800">
                <a:latin typeface="Georgia"/>
                <a:cs typeface="Georgia"/>
              </a:rPr>
              <a:t>(Europa,  Asia), comenzó </a:t>
            </a:r>
            <a:r>
              <a:rPr dirty="0" sz="2800" spc="5">
                <a:latin typeface="Georgia"/>
                <a:cs typeface="Georgia"/>
              </a:rPr>
              <a:t>a </a:t>
            </a:r>
            <a:r>
              <a:rPr dirty="0" sz="2800">
                <a:latin typeface="Georgia"/>
                <a:cs typeface="Georgia"/>
              </a:rPr>
              <a:t>coser  pieles de</a:t>
            </a:r>
            <a:r>
              <a:rPr dirty="0" sz="2800" spc="-75">
                <a:latin typeface="Georgia"/>
                <a:cs typeface="Georgia"/>
              </a:rPr>
              <a:t> </a:t>
            </a:r>
            <a:r>
              <a:rPr dirty="0" sz="2800">
                <a:latin typeface="Georgia"/>
                <a:cs typeface="Georgia"/>
              </a:rPr>
              <a:t>animales.</a:t>
            </a:r>
            <a:endParaRPr sz="2800">
              <a:latin typeface="Georgia"/>
              <a:cs typeface="Georgia"/>
            </a:endParaRPr>
          </a:p>
          <a:p>
            <a:pPr marL="268605" marR="243840" indent="-256540">
              <a:lnSpc>
                <a:spcPts val="3030"/>
              </a:lnSpc>
              <a:spcBef>
                <a:spcPts val="330"/>
              </a:spcBef>
              <a:buClr>
                <a:srgbClr val="9F4DA2"/>
              </a:buClr>
              <a:buChar char="•"/>
              <a:tabLst>
                <a:tab pos="269240" algn="l"/>
              </a:tabLst>
            </a:pPr>
            <a:r>
              <a:rPr dirty="0" sz="2800">
                <a:latin typeface="Georgia"/>
                <a:cs typeface="Georgia"/>
              </a:rPr>
              <a:t>Usaban agujas de hueso</a:t>
            </a:r>
            <a:r>
              <a:rPr dirty="0" sz="2800" spc="-204">
                <a:latin typeface="Georgia"/>
                <a:cs typeface="Georgia"/>
              </a:rPr>
              <a:t> </a:t>
            </a:r>
            <a:r>
              <a:rPr dirty="0" sz="2800">
                <a:latin typeface="Georgia"/>
                <a:cs typeface="Georgia"/>
              </a:rPr>
              <a:t>y  tendones de</a:t>
            </a:r>
            <a:r>
              <a:rPr dirty="0" sz="2800" spc="-90">
                <a:latin typeface="Georgia"/>
                <a:cs typeface="Georgia"/>
              </a:rPr>
              <a:t> </a:t>
            </a:r>
            <a:r>
              <a:rPr dirty="0" sz="2800">
                <a:latin typeface="Georgia"/>
                <a:cs typeface="Georgia"/>
              </a:rPr>
              <a:t>animales.</a:t>
            </a:r>
            <a:endParaRPr sz="2800">
              <a:latin typeface="Georgia"/>
              <a:cs typeface="Georgia"/>
            </a:endParaRPr>
          </a:p>
          <a:p>
            <a:pPr marL="268605" marR="1325245" indent="-256540">
              <a:lnSpc>
                <a:spcPts val="3030"/>
              </a:lnSpc>
              <a:spcBef>
                <a:spcPts val="305"/>
              </a:spcBef>
              <a:buClr>
                <a:srgbClr val="9F4DA2"/>
              </a:buClr>
              <a:buChar char="•"/>
              <a:tabLst>
                <a:tab pos="269240" algn="l"/>
              </a:tabLst>
            </a:pPr>
            <a:r>
              <a:rPr dirty="0" sz="2800" spc="5">
                <a:latin typeface="Georgia"/>
                <a:cs typeface="Georgia"/>
              </a:rPr>
              <a:t>Se </a:t>
            </a:r>
            <a:r>
              <a:rPr dirty="0" sz="2800">
                <a:latin typeface="Georgia"/>
                <a:cs typeface="Georgia"/>
              </a:rPr>
              <a:t>han</a:t>
            </a:r>
            <a:r>
              <a:rPr dirty="0" sz="2800" spc="-160">
                <a:latin typeface="Georgia"/>
                <a:cs typeface="Georgia"/>
              </a:rPr>
              <a:t> </a:t>
            </a:r>
            <a:r>
              <a:rPr dirty="0" sz="2800">
                <a:latin typeface="Georgia"/>
                <a:cs typeface="Georgia"/>
              </a:rPr>
              <a:t>encontrado  collares.</a:t>
            </a:r>
            <a:endParaRPr sz="2800">
              <a:latin typeface="Georgia"/>
              <a:cs typeface="Georgia"/>
            </a:endParaRPr>
          </a:p>
          <a:p>
            <a:pPr marL="268605" marR="215900" indent="-256540">
              <a:lnSpc>
                <a:spcPts val="3030"/>
              </a:lnSpc>
              <a:spcBef>
                <a:spcPts val="275"/>
              </a:spcBef>
              <a:buClr>
                <a:srgbClr val="9F4DA2"/>
              </a:buClr>
              <a:buChar char="•"/>
              <a:tabLst>
                <a:tab pos="269240" algn="l"/>
              </a:tabLst>
            </a:pPr>
            <a:r>
              <a:rPr dirty="0" sz="2800" spc="5">
                <a:latin typeface="Georgia"/>
                <a:cs typeface="Georgia"/>
              </a:rPr>
              <a:t>Se </a:t>
            </a:r>
            <a:r>
              <a:rPr dirty="0" sz="2800">
                <a:latin typeface="Georgia"/>
                <a:cs typeface="Georgia"/>
              </a:rPr>
              <a:t>pintaban </a:t>
            </a:r>
            <a:r>
              <a:rPr dirty="0" sz="2800" spc="5">
                <a:latin typeface="Georgia"/>
                <a:cs typeface="Georgia"/>
              </a:rPr>
              <a:t>el </a:t>
            </a:r>
            <a:r>
              <a:rPr dirty="0" sz="2800">
                <a:latin typeface="Georgia"/>
                <a:cs typeface="Georgia"/>
              </a:rPr>
              <a:t>cuerpo</a:t>
            </a:r>
            <a:r>
              <a:rPr dirty="0" sz="2800" spc="-190">
                <a:latin typeface="Georgia"/>
                <a:cs typeface="Georgia"/>
              </a:rPr>
              <a:t> </a:t>
            </a:r>
            <a:r>
              <a:rPr dirty="0" sz="2800" spc="-5">
                <a:latin typeface="Georgia"/>
                <a:cs typeface="Georgia"/>
              </a:rPr>
              <a:t>con  </a:t>
            </a:r>
            <a:r>
              <a:rPr dirty="0" sz="2800">
                <a:latin typeface="Georgia"/>
                <a:cs typeface="Georgia"/>
              </a:rPr>
              <a:t>tierra</a:t>
            </a:r>
            <a:r>
              <a:rPr dirty="0" sz="2800" spc="-35">
                <a:latin typeface="Georgia"/>
                <a:cs typeface="Georgia"/>
              </a:rPr>
              <a:t> </a:t>
            </a:r>
            <a:r>
              <a:rPr dirty="0" sz="2800">
                <a:latin typeface="Georgia"/>
                <a:cs typeface="Georgia"/>
              </a:rPr>
              <a:t>roja.</a:t>
            </a:r>
            <a:endParaRPr sz="28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286375" y="2286000"/>
            <a:ext cx="3405124" cy="42433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286375" y="2286000"/>
            <a:ext cx="3405504" cy="4243705"/>
          </a:xfrm>
          <a:custGeom>
            <a:avLst/>
            <a:gdLst/>
            <a:ahLst/>
            <a:cxnLst/>
            <a:rect l="l" t="t" r="r" b="b"/>
            <a:pathLst>
              <a:path w="3405504" h="4243705">
                <a:moveTo>
                  <a:pt x="0" y="567563"/>
                </a:moveTo>
                <a:lnTo>
                  <a:pt x="2083" y="518594"/>
                </a:lnTo>
                <a:lnTo>
                  <a:pt x="8220" y="470781"/>
                </a:lnTo>
                <a:lnTo>
                  <a:pt x="18239" y="424296"/>
                </a:lnTo>
                <a:lnTo>
                  <a:pt x="31971" y="379307"/>
                </a:lnTo>
                <a:lnTo>
                  <a:pt x="49246" y="335985"/>
                </a:lnTo>
                <a:lnTo>
                  <a:pt x="69891" y="294502"/>
                </a:lnTo>
                <a:lnTo>
                  <a:pt x="93738" y="255026"/>
                </a:lnTo>
                <a:lnTo>
                  <a:pt x="120616" y="217730"/>
                </a:lnTo>
                <a:lnTo>
                  <a:pt x="150354" y="182782"/>
                </a:lnTo>
                <a:lnTo>
                  <a:pt x="182782" y="150354"/>
                </a:lnTo>
                <a:lnTo>
                  <a:pt x="217730" y="120616"/>
                </a:lnTo>
                <a:lnTo>
                  <a:pt x="255026" y="93738"/>
                </a:lnTo>
                <a:lnTo>
                  <a:pt x="294502" y="69891"/>
                </a:lnTo>
                <a:lnTo>
                  <a:pt x="335985" y="49246"/>
                </a:lnTo>
                <a:lnTo>
                  <a:pt x="379307" y="31971"/>
                </a:lnTo>
                <a:lnTo>
                  <a:pt x="424296" y="18239"/>
                </a:lnTo>
                <a:lnTo>
                  <a:pt x="470781" y="8220"/>
                </a:lnTo>
                <a:lnTo>
                  <a:pt x="518594" y="2083"/>
                </a:lnTo>
                <a:lnTo>
                  <a:pt x="567563" y="0"/>
                </a:lnTo>
                <a:lnTo>
                  <a:pt x="2837688" y="0"/>
                </a:lnTo>
                <a:lnTo>
                  <a:pt x="2886655" y="2083"/>
                </a:lnTo>
                <a:lnTo>
                  <a:pt x="2934465" y="8220"/>
                </a:lnTo>
                <a:lnTo>
                  <a:pt x="2980946" y="18239"/>
                </a:lnTo>
                <a:lnTo>
                  <a:pt x="3025929" y="31971"/>
                </a:lnTo>
                <a:lnTo>
                  <a:pt x="3069243" y="49246"/>
                </a:lnTo>
                <a:lnTo>
                  <a:pt x="3110718" y="69891"/>
                </a:lnTo>
                <a:lnTo>
                  <a:pt x="3150185" y="93738"/>
                </a:lnTo>
                <a:lnTo>
                  <a:pt x="3187472" y="120616"/>
                </a:lnTo>
                <a:lnTo>
                  <a:pt x="3222409" y="150354"/>
                </a:lnTo>
                <a:lnTo>
                  <a:pt x="3254827" y="182782"/>
                </a:lnTo>
                <a:lnTo>
                  <a:pt x="3284556" y="217730"/>
                </a:lnTo>
                <a:lnTo>
                  <a:pt x="3311424" y="255026"/>
                </a:lnTo>
                <a:lnTo>
                  <a:pt x="3335262" y="294502"/>
                </a:lnTo>
                <a:lnTo>
                  <a:pt x="3355899" y="335985"/>
                </a:lnTo>
                <a:lnTo>
                  <a:pt x="3373166" y="379307"/>
                </a:lnTo>
                <a:lnTo>
                  <a:pt x="3386892" y="424296"/>
                </a:lnTo>
                <a:lnTo>
                  <a:pt x="3396907" y="470781"/>
                </a:lnTo>
                <a:lnTo>
                  <a:pt x="3403041" y="518594"/>
                </a:lnTo>
                <a:lnTo>
                  <a:pt x="3405124" y="567563"/>
                </a:lnTo>
                <a:lnTo>
                  <a:pt x="3405124" y="3675837"/>
                </a:lnTo>
                <a:lnTo>
                  <a:pt x="3403041" y="3724805"/>
                </a:lnTo>
                <a:lnTo>
                  <a:pt x="3396907" y="3772617"/>
                </a:lnTo>
                <a:lnTo>
                  <a:pt x="3386892" y="3819102"/>
                </a:lnTo>
                <a:lnTo>
                  <a:pt x="3373166" y="3864090"/>
                </a:lnTo>
                <a:lnTo>
                  <a:pt x="3355899" y="3907410"/>
                </a:lnTo>
                <a:lnTo>
                  <a:pt x="3335262" y="3948892"/>
                </a:lnTo>
                <a:lnTo>
                  <a:pt x="3311424" y="3988365"/>
                </a:lnTo>
                <a:lnTo>
                  <a:pt x="3284556" y="4025660"/>
                </a:lnTo>
                <a:lnTo>
                  <a:pt x="3254827" y="4060605"/>
                </a:lnTo>
                <a:lnTo>
                  <a:pt x="3222409" y="4093031"/>
                </a:lnTo>
                <a:lnTo>
                  <a:pt x="3187472" y="4122768"/>
                </a:lnTo>
                <a:lnTo>
                  <a:pt x="3150185" y="4149643"/>
                </a:lnTo>
                <a:lnTo>
                  <a:pt x="3110718" y="4173488"/>
                </a:lnTo>
                <a:lnTo>
                  <a:pt x="3069243" y="4194133"/>
                </a:lnTo>
                <a:lnTo>
                  <a:pt x="3025929" y="4211405"/>
                </a:lnTo>
                <a:lnTo>
                  <a:pt x="2980946" y="4225136"/>
                </a:lnTo>
                <a:lnTo>
                  <a:pt x="2934465" y="4235155"/>
                </a:lnTo>
                <a:lnTo>
                  <a:pt x="2886655" y="4241291"/>
                </a:lnTo>
                <a:lnTo>
                  <a:pt x="2837688" y="4243374"/>
                </a:lnTo>
                <a:lnTo>
                  <a:pt x="567563" y="4243374"/>
                </a:lnTo>
                <a:lnTo>
                  <a:pt x="518594" y="4241291"/>
                </a:lnTo>
                <a:lnTo>
                  <a:pt x="470781" y="4235155"/>
                </a:lnTo>
                <a:lnTo>
                  <a:pt x="424296" y="4225136"/>
                </a:lnTo>
                <a:lnTo>
                  <a:pt x="379307" y="4211405"/>
                </a:lnTo>
                <a:lnTo>
                  <a:pt x="335985" y="4194133"/>
                </a:lnTo>
                <a:lnTo>
                  <a:pt x="294502" y="4173488"/>
                </a:lnTo>
                <a:lnTo>
                  <a:pt x="255026" y="4149643"/>
                </a:lnTo>
                <a:lnTo>
                  <a:pt x="217730" y="4122768"/>
                </a:lnTo>
                <a:lnTo>
                  <a:pt x="182782" y="4093031"/>
                </a:lnTo>
                <a:lnTo>
                  <a:pt x="150354" y="4060605"/>
                </a:lnTo>
                <a:lnTo>
                  <a:pt x="120616" y="4025660"/>
                </a:lnTo>
                <a:lnTo>
                  <a:pt x="93738" y="3988365"/>
                </a:lnTo>
                <a:lnTo>
                  <a:pt x="69891" y="3948892"/>
                </a:lnTo>
                <a:lnTo>
                  <a:pt x="49246" y="3907410"/>
                </a:lnTo>
                <a:lnTo>
                  <a:pt x="31971" y="3864090"/>
                </a:lnTo>
                <a:lnTo>
                  <a:pt x="18239" y="3819102"/>
                </a:lnTo>
                <a:lnTo>
                  <a:pt x="8220" y="3772617"/>
                </a:lnTo>
                <a:lnTo>
                  <a:pt x="2083" y="3724805"/>
                </a:lnTo>
                <a:lnTo>
                  <a:pt x="0" y="3675837"/>
                </a:lnTo>
                <a:lnTo>
                  <a:pt x="0" y="567563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4244"/>
            <a:ext cx="4417695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5"/>
              <a:t>4. EL</a:t>
            </a:r>
            <a:r>
              <a:rPr dirty="0" sz="4000" spc="-275"/>
              <a:t> </a:t>
            </a:r>
            <a:r>
              <a:rPr dirty="0" sz="4000" spc="-30"/>
              <a:t>PALEOLÍTICO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645972" y="2271217"/>
            <a:ext cx="7388859" cy="177101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268605" marR="5080" indent="-256540">
              <a:lnSpc>
                <a:spcPct val="100000"/>
              </a:lnSpc>
              <a:spcBef>
                <a:spcPts val="110"/>
              </a:spcBef>
              <a:buClr>
                <a:srgbClr val="9F4DA2"/>
              </a:buClr>
              <a:buChar char="•"/>
              <a:tabLst>
                <a:tab pos="269240" algn="l"/>
              </a:tabLst>
            </a:pPr>
            <a:r>
              <a:rPr dirty="0" sz="2800" spc="5">
                <a:latin typeface="Georgia"/>
                <a:cs typeface="Georgia"/>
              </a:rPr>
              <a:t>La esperanza </a:t>
            </a:r>
            <a:r>
              <a:rPr dirty="0" sz="2800">
                <a:latin typeface="Georgia"/>
                <a:cs typeface="Georgia"/>
              </a:rPr>
              <a:t>de </a:t>
            </a:r>
            <a:r>
              <a:rPr dirty="0" sz="2800" spc="-5">
                <a:latin typeface="Georgia"/>
                <a:cs typeface="Georgia"/>
              </a:rPr>
              <a:t>vida </a:t>
            </a:r>
            <a:r>
              <a:rPr dirty="0" sz="2800">
                <a:latin typeface="Georgia"/>
                <a:cs typeface="Georgia"/>
              </a:rPr>
              <a:t>del </a:t>
            </a:r>
            <a:r>
              <a:rPr dirty="0" sz="2800" spc="-5">
                <a:latin typeface="Georgia"/>
                <a:cs typeface="Georgia"/>
              </a:rPr>
              <a:t>Paleolítico </a:t>
            </a:r>
            <a:r>
              <a:rPr dirty="0" sz="2800" spc="5">
                <a:latin typeface="Georgia"/>
                <a:cs typeface="Georgia"/>
              </a:rPr>
              <a:t>era </a:t>
            </a:r>
            <a:r>
              <a:rPr dirty="0" sz="2800">
                <a:latin typeface="Georgia"/>
                <a:cs typeface="Georgia"/>
              </a:rPr>
              <a:t>de</a:t>
            </a:r>
            <a:r>
              <a:rPr dirty="0" sz="2800" spc="-195">
                <a:latin typeface="Georgia"/>
                <a:cs typeface="Georgia"/>
              </a:rPr>
              <a:t> </a:t>
            </a:r>
            <a:r>
              <a:rPr dirty="0" sz="2800" spc="-5">
                <a:latin typeface="Georgia"/>
                <a:cs typeface="Georgia"/>
              </a:rPr>
              <a:t>20  </a:t>
            </a:r>
            <a:r>
              <a:rPr dirty="0" sz="2800">
                <a:latin typeface="Georgia"/>
                <a:cs typeface="Georgia"/>
              </a:rPr>
              <a:t>años.</a:t>
            </a:r>
            <a:endParaRPr sz="2800">
              <a:latin typeface="Georgia"/>
              <a:cs typeface="Georgia"/>
            </a:endParaRPr>
          </a:p>
          <a:p>
            <a:pPr marL="268605" marR="283845" indent="-256540">
              <a:lnSpc>
                <a:spcPct val="100000"/>
              </a:lnSpc>
              <a:spcBef>
                <a:spcPts val="290"/>
              </a:spcBef>
              <a:buClr>
                <a:srgbClr val="9F4DA2"/>
              </a:buClr>
              <a:buChar char="•"/>
              <a:tabLst>
                <a:tab pos="269240" algn="l"/>
              </a:tabLst>
            </a:pPr>
            <a:r>
              <a:rPr dirty="0" sz="2800" spc="-5">
                <a:latin typeface="Georgia"/>
                <a:cs typeface="Georgia"/>
              </a:rPr>
              <a:t>Cualquier infección </a:t>
            </a:r>
            <a:r>
              <a:rPr dirty="0" sz="2800">
                <a:latin typeface="Georgia"/>
                <a:cs typeface="Georgia"/>
              </a:rPr>
              <a:t>o enfermedad grave</a:t>
            </a:r>
            <a:r>
              <a:rPr dirty="0" sz="2800" spc="-120">
                <a:latin typeface="Georgia"/>
                <a:cs typeface="Georgia"/>
              </a:rPr>
              <a:t> </a:t>
            </a:r>
            <a:r>
              <a:rPr dirty="0" sz="2800" spc="5">
                <a:latin typeface="Georgia"/>
                <a:cs typeface="Georgia"/>
              </a:rPr>
              <a:t>era  </a:t>
            </a:r>
            <a:r>
              <a:rPr dirty="0" sz="2800" spc="-5">
                <a:latin typeface="Georgia"/>
                <a:cs typeface="Georgia"/>
              </a:rPr>
              <a:t>mortal.</a:t>
            </a:r>
            <a:endParaRPr sz="28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4244"/>
            <a:ext cx="4417695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5"/>
              <a:t>4. EL</a:t>
            </a:r>
            <a:r>
              <a:rPr dirty="0" sz="4000" spc="-275"/>
              <a:t> </a:t>
            </a:r>
            <a:r>
              <a:rPr dirty="0" sz="4000" spc="-30"/>
              <a:t>PALEOLÍTICO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645972" y="2229642"/>
            <a:ext cx="6946900" cy="929005"/>
          </a:xfrm>
          <a:prstGeom prst="rect">
            <a:avLst/>
          </a:prstGeom>
        </p:spPr>
        <p:txBody>
          <a:bodyPr wrap="square" lIns="0" tIns="55244" rIns="0" bIns="0" rtlCol="0" vert="horz">
            <a:spAutoFit/>
          </a:bodyPr>
          <a:lstStyle/>
          <a:p>
            <a:pPr marL="268605" indent="-256540">
              <a:lnSpc>
                <a:spcPct val="100000"/>
              </a:lnSpc>
              <a:spcBef>
                <a:spcPts val="434"/>
              </a:spcBef>
              <a:buClr>
                <a:srgbClr val="9F4DA2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2800" b="1">
                <a:latin typeface="Georgia"/>
                <a:cs typeface="Georgia"/>
              </a:rPr>
              <a:t>¿En qué</a:t>
            </a:r>
            <a:r>
              <a:rPr dirty="0" sz="2800" spc="-45" b="1">
                <a:latin typeface="Georgia"/>
                <a:cs typeface="Georgia"/>
              </a:rPr>
              <a:t> </a:t>
            </a:r>
            <a:r>
              <a:rPr dirty="0" sz="2800" b="1">
                <a:latin typeface="Georgia"/>
                <a:cs typeface="Georgia"/>
              </a:rPr>
              <a:t>creían?</a:t>
            </a:r>
            <a:endParaRPr sz="2800">
              <a:latin typeface="Georgia"/>
              <a:cs typeface="Georgia"/>
            </a:endParaRPr>
          </a:p>
          <a:p>
            <a:pPr marL="314325">
              <a:lnSpc>
                <a:spcPct val="100000"/>
              </a:lnSpc>
              <a:spcBef>
                <a:spcPts val="295"/>
              </a:spcBef>
              <a:tabLst>
                <a:tab pos="560705" algn="l"/>
              </a:tabLst>
            </a:pP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▫	</a:t>
            </a:r>
            <a:r>
              <a:rPr dirty="0" sz="2600" spc="-15">
                <a:solidFill>
                  <a:srgbClr val="438085"/>
                </a:solidFill>
                <a:latin typeface="Georgia"/>
                <a:cs typeface="Georgia"/>
              </a:rPr>
              <a:t>Adoraban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a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las </a:t>
            </a:r>
            <a:r>
              <a:rPr dirty="0" sz="2600" spc="-10" b="1">
                <a:solidFill>
                  <a:srgbClr val="438085"/>
                </a:solidFill>
                <a:latin typeface="Georgia"/>
                <a:cs typeface="Georgia"/>
              </a:rPr>
              <a:t>fuerzas </a:t>
            </a:r>
            <a:r>
              <a:rPr dirty="0" sz="2600" spc="-5" b="1">
                <a:solidFill>
                  <a:srgbClr val="438085"/>
                </a:solidFill>
                <a:latin typeface="Georgia"/>
                <a:cs typeface="Georgia"/>
              </a:rPr>
              <a:t>de </a:t>
            </a:r>
            <a:r>
              <a:rPr dirty="0" sz="2600" spc="-10" b="1">
                <a:solidFill>
                  <a:srgbClr val="438085"/>
                </a:solidFill>
                <a:latin typeface="Georgia"/>
                <a:cs typeface="Georgia"/>
              </a:rPr>
              <a:t>la</a:t>
            </a:r>
            <a:r>
              <a:rPr dirty="0" sz="2600" spc="160" b="1">
                <a:solidFill>
                  <a:srgbClr val="438085"/>
                </a:solidFill>
                <a:latin typeface="Georgia"/>
                <a:cs typeface="Georgia"/>
              </a:rPr>
              <a:t> </a:t>
            </a:r>
            <a:r>
              <a:rPr dirty="0" sz="2600" spc="-10" b="1">
                <a:solidFill>
                  <a:srgbClr val="438085"/>
                </a:solidFill>
                <a:latin typeface="Georgia"/>
                <a:cs typeface="Georgia"/>
              </a:rPr>
              <a:t>naturaleza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.</a:t>
            </a:r>
            <a:endParaRPr sz="26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429000" y="3428962"/>
            <a:ext cx="4316349" cy="29290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4244"/>
            <a:ext cx="4417695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5"/>
              <a:t>4. EL</a:t>
            </a:r>
            <a:r>
              <a:rPr dirty="0" sz="4000" spc="-275"/>
              <a:t> </a:t>
            </a:r>
            <a:r>
              <a:rPr dirty="0" sz="4000" spc="-30"/>
              <a:t>PALEOLÍTICO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645972" y="2271217"/>
            <a:ext cx="7736205" cy="333629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268605" marR="725805" indent="-256540">
              <a:lnSpc>
                <a:spcPct val="100000"/>
              </a:lnSpc>
              <a:spcBef>
                <a:spcPts val="110"/>
              </a:spcBef>
              <a:buClr>
                <a:srgbClr val="9F4DA2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2800" b="1">
                <a:latin typeface="Georgia"/>
                <a:cs typeface="Georgia"/>
              </a:rPr>
              <a:t>¿Qué conocimientos técnicos </a:t>
            </a:r>
            <a:r>
              <a:rPr dirty="0" sz="2800" spc="5" b="1">
                <a:latin typeface="Georgia"/>
                <a:cs typeface="Georgia"/>
              </a:rPr>
              <a:t>se  </a:t>
            </a:r>
            <a:r>
              <a:rPr dirty="0" sz="2800" spc="-5" b="1">
                <a:latin typeface="Georgia"/>
                <a:cs typeface="Georgia"/>
              </a:rPr>
              <a:t>desarrollaron </a:t>
            </a:r>
            <a:r>
              <a:rPr dirty="0" sz="2800" spc="5" b="1">
                <a:latin typeface="Georgia"/>
                <a:cs typeface="Georgia"/>
              </a:rPr>
              <a:t>durante </a:t>
            </a:r>
            <a:r>
              <a:rPr dirty="0" sz="2800" b="1">
                <a:latin typeface="Georgia"/>
                <a:cs typeface="Georgia"/>
              </a:rPr>
              <a:t>el</a:t>
            </a:r>
            <a:r>
              <a:rPr dirty="0" sz="2800" spc="-155" b="1">
                <a:latin typeface="Georgia"/>
                <a:cs typeface="Georgia"/>
              </a:rPr>
              <a:t> </a:t>
            </a:r>
            <a:r>
              <a:rPr dirty="0" sz="2800" spc="-5" b="1">
                <a:latin typeface="Georgia"/>
                <a:cs typeface="Georgia"/>
              </a:rPr>
              <a:t>Paleolítico?</a:t>
            </a:r>
            <a:endParaRPr sz="2800">
              <a:latin typeface="Georgia"/>
              <a:cs typeface="Georgia"/>
            </a:endParaRPr>
          </a:p>
          <a:p>
            <a:pPr marL="560705" marR="147955" indent="-247015">
              <a:lnSpc>
                <a:spcPct val="100000"/>
              </a:lnSpc>
              <a:spcBef>
                <a:spcPts val="295"/>
              </a:spcBef>
              <a:tabLst>
                <a:tab pos="560705" algn="l"/>
              </a:tabLst>
            </a:pP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▫	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Los conocimientos técnicos que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se </a:t>
            </a:r>
            <a:r>
              <a:rPr dirty="0" sz="2600" spc="-15">
                <a:solidFill>
                  <a:srgbClr val="438085"/>
                </a:solidFill>
                <a:latin typeface="Georgia"/>
                <a:cs typeface="Georgia"/>
              </a:rPr>
              <a:t>desarrollaron 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durante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el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Paleolítico</a:t>
            </a:r>
            <a:r>
              <a:rPr dirty="0" sz="2600" spc="80">
                <a:solidFill>
                  <a:srgbClr val="438085"/>
                </a:solidFill>
                <a:latin typeface="Georgia"/>
                <a:cs typeface="Georgia"/>
              </a:rPr>
              <a:t>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fueron:</a:t>
            </a:r>
            <a:endParaRPr sz="2600">
              <a:latin typeface="Georgia"/>
              <a:cs typeface="Georgia"/>
            </a:endParaRPr>
          </a:p>
          <a:p>
            <a:pPr marL="560705" marR="5080" indent="-247015">
              <a:lnSpc>
                <a:spcPct val="100000"/>
              </a:lnSpc>
              <a:spcBef>
                <a:spcPts val="315"/>
              </a:spcBef>
              <a:tabLst>
                <a:tab pos="560705" algn="l"/>
              </a:tabLst>
            </a:pP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▫	El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manejo de los diferentes materiales que tenían 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a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su alcance como </a:t>
            </a:r>
            <a:r>
              <a:rPr dirty="0" sz="2600" spc="-15">
                <a:solidFill>
                  <a:srgbClr val="438085"/>
                </a:solidFill>
                <a:latin typeface="Georgia"/>
                <a:cs typeface="Georgia"/>
              </a:rPr>
              <a:t>maderas,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huesos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y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piedras </a:t>
            </a:r>
            <a:r>
              <a:rPr dirty="0" sz="2600" spc="-15">
                <a:solidFill>
                  <a:srgbClr val="438085"/>
                </a:solidFill>
                <a:latin typeface="Georgia"/>
                <a:cs typeface="Georgia"/>
              </a:rPr>
              <a:t>que 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aprendieron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a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tallar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(bifaces)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para hacer útiles  </a:t>
            </a:r>
            <a:r>
              <a:rPr dirty="0" sz="2600" spc="-15">
                <a:solidFill>
                  <a:srgbClr val="438085"/>
                </a:solidFill>
                <a:latin typeface="Georgia"/>
                <a:cs typeface="Georgia"/>
              </a:rPr>
              <a:t>armas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y</a:t>
            </a:r>
            <a:r>
              <a:rPr dirty="0" sz="2600" spc="30">
                <a:solidFill>
                  <a:srgbClr val="438085"/>
                </a:solidFill>
                <a:latin typeface="Georgia"/>
                <a:cs typeface="Georgia"/>
              </a:rPr>
              <a:t>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herramientas.</a:t>
            </a:r>
            <a:endParaRPr sz="26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4244"/>
            <a:ext cx="4446905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5"/>
              <a:t>2. LA</a:t>
            </a:r>
            <a:r>
              <a:rPr dirty="0" sz="4000" spc="-340"/>
              <a:t> </a:t>
            </a:r>
            <a:r>
              <a:rPr dirty="0" sz="4000" spc="-25"/>
              <a:t>PREHISTORIA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645972" y="2229642"/>
            <a:ext cx="6999605" cy="2118360"/>
          </a:xfrm>
          <a:prstGeom prst="rect">
            <a:avLst/>
          </a:prstGeom>
        </p:spPr>
        <p:txBody>
          <a:bodyPr wrap="square" lIns="0" tIns="55244" rIns="0" bIns="0" rtlCol="0" vert="horz">
            <a:spAutoFit/>
          </a:bodyPr>
          <a:lstStyle/>
          <a:p>
            <a:pPr marL="268605" indent="-256540">
              <a:lnSpc>
                <a:spcPct val="100000"/>
              </a:lnSpc>
              <a:spcBef>
                <a:spcPts val="434"/>
              </a:spcBef>
              <a:buClr>
                <a:srgbClr val="9F4DA2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2800" b="1">
                <a:latin typeface="Georgia"/>
                <a:cs typeface="Georgia"/>
              </a:rPr>
              <a:t>¿Qué </a:t>
            </a:r>
            <a:r>
              <a:rPr dirty="0" sz="2800" spc="5" b="1">
                <a:latin typeface="Georgia"/>
                <a:cs typeface="Georgia"/>
              </a:rPr>
              <a:t>es </a:t>
            </a:r>
            <a:r>
              <a:rPr dirty="0" sz="2800" b="1">
                <a:latin typeface="Georgia"/>
                <a:cs typeface="Georgia"/>
              </a:rPr>
              <a:t>la</a:t>
            </a:r>
            <a:r>
              <a:rPr dirty="0" sz="2800" spc="-70" b="1">
                <a:latin typeface="Georgia"/>
                <a:cs typeface="Georgia"/>
              </a:rPr>
              <a:t> </a:t>
            </a:r>
            <a:r>
              <a:rPr dirty="0" sz="2800" b="1">
                <a:latin typeface="Georgia"/>
                <a:cs typeface="Georgia"/>
              </a:rPr>
              <a:t>Prehistoria?</a:t>
            </a:r>
            <a:endParaRPr sz="2800">
              <a:latin typeface="Georgia"/>
              <a:cs typeface="Georgia"/>
            </a:endParaRPr>
          </a:p>
          <a:p>
            <a:pPr marL="560705" marR="5080" indent="-247015">
              <a:lnSpc>
                <a:spcPct val="100000"/>
              </a:lnSpc>
              <a:spcBef>
                <a:spcPts val="295"/>
              </a:spcBef>
              <a:tabLst>
                <a:tab pos="560705" algn="l"/>
              </a:tabLst>
            </a:pP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▫	Es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el período de tiempo que </a:t>
            </a:r>
            <a:r>
              <a:rPr dirty="0" sz="2600" spc="-5" b="1">
                <a:solidFill>
                  <a:srgbClr val="438085"/>
                </a:solidFill>
                <a:latin typeface="Georgia"/>
                <a:cs typeface="Georgia"/>
              </a:rPr>
              <a:t>va desde </a:t>
            </a:r>
            <a:r>
              <a:rPr dirty="0" sz="2600" spc="-10" b="1">
                <a:solidFill>
                  <a:srgbClr val="438085"/>
                </a:solidFill>
                <a:latin typeface="Georgia"/>
                <a:cs typeface="Georgia"/>
              </a:rPr>
              <a:t>la  aparición </a:t>
            </a:r>
            <a:r>
              <a:rPr dirty="0" sz="2600" spc="-5" b="1">
                <a:solidFill>
                  <a:srgbClr val="438085"/>
                </a:solidFill>
                <a:latin typeface="Georgia"/>
                <a:cs typeface="Georgia"/>
              </a:rPr>
              <a:t>del </a:t>
            </a:r>
            <a:r>
              <a:rPr dirty="0" sz="2600" spc="-10" b="1">
                <a:solidFill>
                  <a:srgbClr val="438085"/>
                </a:solidFill>
                <a:latin typeface="Georgia"/>
                <a:cs typeface="Georgia"/>
              </a:rPr>
              <a:t>hombre (5.000.000 </a:t>
            </a:r>
            <a:r>
              <a:rPr dirty="0" sz="2600" spc="-15" b="1">
                <a:solidFill>
                  <a:srgbClr val="438085"/>
                </a:solidFill>
                <a:latin typeface="Georgia"/>
                <a:cs typeface="Georgia"/>
              </a:rPr>
              <a:t>a.C.  </a:t>
            </a:r>
            <a:r>
              <a:rPr dirty="0" sz="2600" spc="-10" b="1">
                <a:solidFill>
                  <a:srgbClr val="438085"/>
                </a:solidFill>
                <a:latin typeface="Georgia"/>
                <a:cs typeface="Georgia"/>
              </a:rPr>
              <a:t>aprox.) </a:t>
            </a:r>
            <a:r>
              <a:rPr dirty="0" sz="2600" spc="-15" b="1">
                <a:solidFill>
                  <a:srgbClr val="438085"/>
                </a:solidFill>
                <a:latin typeface="Georgia"/>
                <a:cs typeface="Georgia"/>
              </a:rPr>
              <a:t>hasta </a:t>
            </a:r>
            <a:r>
              <a:rPr dirty="0" sz="2600" spc="-5" b="1">
                <a:solidFill>
                  <a:srgbClr val="438085"/>
                </a:solidFill>
                <a:latin typeface="Georgia"/>
                <a:cs typeface="Georgia"/>
              </a:rPr>
              <a:t>el descubrimiento de </a:t>
            </a:r>
            <a:r>
              <a:rPr dirty="0" sz="2600" spc="-15" b="1">
                <a:solidFill>
                  <a:srgbClr val="438085"/>
                </a:solidFill>
                <a:latin typeface="Georgia"/>
                <a:cs typeface="Georgia"/>
              </a:rPr>
              <a:t>la  </a:t>
            </a:r>
            <a:r>
              <a:rPr dirty="0" sz="2600" spc="-10" b="1">
                <a:solidFill>
                  <a:srgbClr val="438085"/>
                </a:solidFill>
                <a:latin typeface="Georgia"/>
                <a:cs typeface="Georgia"/>
              </a:rPr>
              <a:t>escritura </a:t>
            </a:r>
            <a:r>
              <a:rPr dirty="0" sz="2600" spc="-15" b="1">
                <a:solidFill>
                  <a:srgbClr val="438085"/>
                </a:solidFill>
                <a:latin typeface="Georgia"/>
                <a:cs typeface="Georgia"/>
              </a:rPr>
              <a:t>(3300 a.C.</a:t>
            </a:r>
            <a:r>
              <a:rPr dirty="0" sz="2600" spc="160" b="1">
                <a:solidFill>
                  <a:srgbClr val="438085"/>
                </a:solidFill>
                <a:latin typeface="Georgia"/>
                <a:cs typeface="Georgia"/>
              </a:rPr>
              <a:t> </a:t>
            </a:r>
            <a:r>
              <a:rPr dirty="0" sz="2600" spc="-10" b="1">
                <a:solidFill>
                  <a:srgbClr val="438085"/>
                </a:solidFill>
                <a:latin typeface="Georgia"/>
                <a:cs typeface="Georgia"/>
              </a:rPr>
              <a:t>aprox.)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.</a:t>
            </a:r>
            <a:endParaRPr sz="26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09826" y="4502086"/>
            <a:ext cx="1110863" cy="21670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521964" y="5533644"/>
            <a:ext cx="2235708" cy="1645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563873" y="5541898"/>
            <a:ext cx="2160905" cy="95885"/>
          </a:xfrm>
          <a:custGeom>
            <a:avLst/>
            <a:gdLst/>
            <a:ahLst/>
            <a:cxnLst/>
            <a:rect l="l" t="t" r="r" b="b"/>
            <a:pathLst>
              <a:path w="2160904" h="95885">
                <a:moveTo>
                  <a:pt x="2065401" y="0"/>
                </a:moveTo>
                <a:lnTo>
                  <a:pt x="2065401" y="95313"/>
                </a:lnTo>
                <a:lnTo>
                  <a:pt x="2128901" y="63563"/>
                </a:lnTo>
                <a:lnTo>
                  <a:pt x="2081276" y="63563"/>
                </a:lnTo>
                <a:lnTo>
                  <a:pt x="2081276" y="31750"/>
                </a:lnTo>
                <a:lnTo>
                  <a:pt x="2128816" y="31750"/>
                </a:lnTo>
                <a:lnTo>
                  <a:pt x="2065401" y="0"/>
                </a:lnTo>
                <a:close/>
              </a:path>
              <a:path w="2160904" h="95885">
                <a:moveTo>
                  <a:pt x="2065401" y="31750"/>
                </a:moveTo>
                <a:lnTo>
                  <a:pt x="0" y="31750"/>
                </a:lnTo>
                <a:lnTo>
                  <a:pt x="0" y="63563"/>
                </a:lnTo>
                <a:lnTo>
                  <a:pt x="2065401" y="63563"/>
                </a:lnTo>
                <a:lnTo>
                  <a:pt x="2065401" y="31750"/>
                </a:lnTo>
                <a:close/>
              </a:path>
              <a:path w="2160904" h="95885">
                <a:moveTo>
                  <a:pt x="2128816" y="31750"/>
                </a:moveTo>
                <a:lnTo>
                  <a:pt x="2081276" y="31750"/>
                </a:lnTo>
                <a:lnTo>
                  <a:pt x="2081276" y="63563"/>
                </a:lnTo>
                <a:lnTo>
                  <a:pt x="2128901" y="63563"/>
                </a:lnTo>
                <a:lnTo>
                  <a:pt x="2160651" y="47688"/>
                </a:lnTo>
                <a:lnTo>
                  <a:pt x="2128816" y="317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156325" y="4616386"/>
            <a:ext cx="2447925" cy="19066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72389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0"/>
              </a:spcBef>
            </a:pPr>
            <a:r>
              <a:rPr dirty="0" sz="3200" spc="-10" b="0">
                <a:latin typeface="Trebuchet MS"/>
                <a:cs typeface="Trebuchet MS"/>
              </a:rPr>
              <a:t>Fabricación de </a:t>
            </a:r>
            <a:r>
              <a:rPr dirty="0" sz="3200" spc="-5" b="0">
                <a:latin typeface="Trebuchet MS"/>
                <a:cs typeface="Trebuchet MS"/>
              </a:rPr>
              <a:t>herramientas en </a:t>
            </a:r>
            <a:r>
              <a:rPr dirty="0" sz="3200" b="0">
                <a:latin typeface="Trebuchet MS"/>
                <a:cs typeface="Trebuchet MS"/>
              </a:rPr>
              <a:t>el  </a:t>
            </a:r>
            <a:r>
              <a:rPr dirty="0" sz="3200" spc="-25" b="0">
                <a:latin typeface="Trebuchet MS"/>
                <a:cs typeface="Trebuchet MS"/>
              </a:rPr>
              <a:t>Paleolítico</a:t>
            </a:r>
            <a:endParaRPr sz="320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1827" y="2285961"/>
            <a:ext cx="8192134" cy="4332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pc="-5" b="0">
                <a:latin typeface="Trebuchet MS"/>
                <a:cs typeface="Trebuchet MS"/>
              </a:rPr>
              <a:t>Fabricación </a:t>
            </a:r>
            <a:r>
              <a:rPr dirty="0" b="0">
                <a:latin typeface="Trebuchet MS"/>
                <a:cs typeface="Trebuchet MS"/>
              </a:rPr>
              <a:t>de </a:t>
            </a:r>
            <a:r>
              <a:rPr dirty="0" spc="-5" b="0">
                <a:latin typeface="Trebuchet MS"/>
                <a:cs typeface="Trebuchet MS"/>
              </a:rPr>
              <a:t>herramientas en</a:t>
            </a:r>
            <a:r>
              <a:rPr dirty="0" spc="-105" b="0">
                <a:latin typeface="Trebuchet MS"/>
                <a:cs typeface="Trebuchet MS"/>
              </a:rPr>
              <a:t> </a:t>
            </a:r>
            <a:r>
              <a:rPr dirty="0" spc="-5" b="0">
                <a:latin typeface="Trebuchet MS"/>
                <a:cs typeface="Trebuchet MS"/>
              </a:rPr>
              <a:t>el  </a:t>
            </a:r>
            <a:r>
              <a:rPr dirty="0" spc="-20" b="0">
                <a:latin typeface="Trebuchet MS"/>
                <a:cs typeface="Trebuchet MS"/>
              </a:rPr>
              <a:t>Paleolítico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45972" y="2271217"/>
            <a:ext cx="3900170" cy="393001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268605" marR="5080" indent="-256540">
              <a:lnSpc>
                <a:spcPct val="100000"/>
              </a:lnSpc>
              <a:spcBef>
                <a:spcPts val="110"/>
              </a:spcBef>
              <a:buClr>
                <a:srgbClr val="9F4DA2"/>
              </a:buClr>
              <a:buChar char="•"/>
              <a:tabLst>
                <a:tab pos="269240" algn="l"/>
              </a:tabLst>
            </a:pPr>
            <a:r>
              <a:rPr dirty="0" sz="2800" spc="-5">
                <a:latin typeface="Georgia"/>
                <a:cs typeface="Georgia"/>
              </a:rPr>
              <a:t>Al principio </a:t>
            </a:r>
            <a:r>
              <a:rPr dirty="0" sz="2800">
                <a:latin typeface="Georgia"/>
                <a:cs typeface="Georgia"/>
              </a:rPr>
              <a:t>fabricaban  herramientas </a:t>
            </a:r>
            <a:r>
              <a:rPr dirty="0" sz="2800" spc="-5">
                <a:latin typeface="Georgia"/>
                <a:cs typeface="Georgia"/>
              </a:rPr>
              <a:t>de  piedra:</a:t>
            </a:r>
            <a:endParaRPr sz="2800">
              <a:latin typeface="Georgia"/>
              <a:cs typeface="Georgia"/>
            </a:endParaRPr>
          </a:p>
          <a:p>
            <a:pPr marL="314325">
              <a:lnSpc>
                <a:spcPct val="100000"/>
              </a:lnSpc>
              <a:spcBef>
                <a:spcPts val="300"/>
              </a:spcBef>
              <a:tabLst>
                <a:tab pos="560705" algn="l"/>
              </a:tabLst>
            </a:pP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▫	Bifaces.</a:t>
            </a:r>
            <a:endParaRPr sz="2600">
              <a:latin typeface="Georgia"/>
              <a:cs typeface="Georgia"/>
            </a:endParaRPr>
          </a:p>
          <a:p>
            <a:pPr marL="314325">
              <a:lnSpc>
                <a:spcPct val="100000"/>
              </a:lnSpc>
              <a:spcBef>
                <a:spcPts val="310"/>
              </a:spcBef>
              <a:tabLst>
                <a:tab pos="560705" algn="l"/>
              </a:tabLst>
            </a:pP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▫	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Cuchillos.</a:t>
            </a:r>
            <a:endParaRPr sz="2600">
              <a:latin typeface="Georgia"/>
              <a:cs typeface="Georgia"/>
            </a:endParaRPr>
          </a:p>
          <a:p>
            <a:pPr marL="314325">
              <a:lnSpc>
                <a:spcPct val="100000"/>
              </a:lnSpc>
              <a:spcBef>
                <a:spcPts val="290"/>
              </a:spcBef>
              <a:tabLst>
                <a:tab pos="560705" algn="l"/>
              </a:tabLst>
            </a:pP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▫	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Puntas de</a:t>
            </a:r>
            <a:r>
              <a:rPr dirty="0" sz="2600" spc="20">
                <a:solidFill>
                  <a:srgbClr val="438085"/>
                </a:solidFill>
                <a:latin typeface="Georgia"/>
                <a:cs typeface="Georgia"/>
              </a:rPr>
              <a:t> </a:t>
            </a:r>
            <a:r>
              <a:rPr dirty="0" sz="2600" spc="-15">
                <a:solidFill>
                  <a:srgbClr val="438085"/>
                </a:solidFill>
                <a:latin typeface="Georgia"/>
                <a:cs typeface="Georgia"/>
              </a:rPr>
              <a:t>flecha.</a:t>
            </a:r>
            <a:endParaRPr sz="2600">
              <a:latin typeface="Georgia"/>
              <a:cs typeface="Georgia"/>
            </a:endParaRPr>
          </a:p>
          <a:p>
            <a:pPr marL="268605" marR="325120" indent="-256540">
              <a:lnSpc>
                <a:spcPct val="100000"/>
              </a:lnSpc>
              <a:spcBef>
                <a:spcPts val="309"/>
              </a:spcBef>
              <a:buClr>
                <a:srgbClr val="9F4DA2"/>
              </a:buClr>
              <a:buChar char="•"/>
              <a:tabLst>
                <a:tab pos="269240" algn="l"/>
              </a:tabLst>
            </a:pPr>
            <a:r>
              <a:rPr dirty="0" sz="2800" spc="5">
                <a:latin typeface="Georgia"/>
                <a:cs typeface="Georgia"/>
              </a:rPr>
              <a:t>Luego, </a:t>
            </a:r>
            <a:r>
              <a:rPr dirty="0" sz="2800" spc="-5">
                <a:latin typeface="Georgia"/>
                <a:cs typeface="Georgia"/>
              </a:rPr>
              <a:t>las</a:t>
            </a:r>
            <a:r>
              <a:rPr dirty="0" sz="2800" spc="-140">
                <a:latin typeface="Georgia"/>
                <a:cs typeface="Georgia"/>
              </a:rPr>
              <a:t> </a:t>
            </a:r>
            <a:r>
              <a:rPr dirty="0" sz="2800" spc="-5">
                <a:latin typeface="Georgia"/>
                <a:cs typeface="Georgia"/>
              </a:rPr>
              <a:t>fabricaron  </a:t>
            </a:r>
            <a:r>
              <a:rPr dirty="0" sz="2800" spc="5">
                <a:latin typeface="Georgia"/>
                <a:cs typeface="Georgia"/>
              </a:rPr>
              <a:t>en </a:t>
            </a:r>
            <a:r>
              <a:rPr dirty="0" sz="2800">
                <a:latin typeface="Georgia"/>
                <a:cs typeface="Georgia"/>
              </a:rPr>
              <a:t>hueso: </a:t>
            </a:r>
            <a:r>
              <a:rPr dirty="0" sz="2800" spc="5">
                <a:latin typeface="Georgia"/>
                <a:cs typeface="Georgia"/>
              </a:rPr>
              <a:t>arpones </a:t>
            </a:r>
            <a:r>
              <a:rPr dirty="0" sz="2800">
                <a:latin typeface="Georgia"/>
                <a:cs typeface="Georgia"/>
              </a:rPr>
              <a:t>y  </a:t>
            </a:r>
            <a:r>
              <a:rPr dirty="0" sz="2800" spc="5">
                <a:latin typeface="Georgia"/>
                <a:cs typeface="Georgia"/>
              </a:rPr>
              <a:t>azagayas.</a:t>
            </a:r>
            <a:endParaRPr sz="28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643501" y="2286000"/>
            <a:ext cx="1771523" cy="22146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643501" y="2286000"/>
            <a:ext cx="1771650" cy="2214880"/>
          </a:xfrm>
          <a:custGeom>
            <a:avLst/>
            <a:gdLst/>
            <a:ahLst/>
            <a:cxnLst/>
            <a:rect l="l" t="t" r="r" b="b"/>
            <a:pathLst>
              <a:path w="1771650" h="2214879">
                <a:moveTo>
                  <a:pt x="0" y="295275"/>
                </a:moveTo>
                <a:lnTo>
                  <a:pt x="3861" y="247381"/>
                </a:lnTo>
                <a:lnTo>
                  <a:pt x="15041" y="201948"/>
                </a:lnTo>
                <a:lnTo>
                  <a:pt x="32935" y="159582"/>
                </a:lnTo>
                <a:lnTo>
                  <a:pt x="56936" y="120892"/>
                </a:lnTo>
                <a:lnTo>
                  <a:pt x="86439" y="86487"/>
                </a:lnTo>
                <a:lnTo>
                  <a:pt x="120837" y="56973"/>
                </a:lnTo>
                <a:lnTo>
                  <a:pt x="159526" y="32959"/>
                </a:lnTo>
                <a:lnTo>
                  <a:pt x="201899" y="15054"/>
                </a:lnTo>
                <a:lnTo>
                  <a:pt x="247350" y="3864"/>
                </a:lnTo>
                <a:lnTo>
                  <a:pt x="295275" y="0"/>
                </a:lnTo>
                <a:lnTo>
                  <a:pt x="1476248" y="0"/>
                </a:lnTo>
                <a:lnTo>
                  <a:pt x="1524172" y="3864"/>
                </a:lnTo>
                <a:lnTo>
                  <a:pt x="1569623" y="15054"/>
                </a:lnTo>
                <a:lnTo>
                  <a:pt x="1611996" y="32959"/>
                </a:lnTo>
                <a:lnTo>
                  <a:pt x="1650685" y="56973"/>
                </a:lnTo>
                <a:lnTo>
                  <a:pt x="1685083" y="86487"/>
                </a:lnTo>
                <a:lnTo>
                  <a:pt x="1714586" y="120892"/>
                </a:lnTo>
                <a:lnTo>
                  <a:pt x="1738587" y="159582"/>
                </a:lnTo>
                <a:lnTo>
                  <a:pt x="1756481" y="201948"/>
                </a:lnTo>
                <a:lnTo>
                  <a:pt x="1767661" y="247381"/>
                </a:lnTo>
                <a:lnTo>
                  <a:pt x="1771523" y="295275"/>
                </a:lnTo>
                <a:lnTo>
                  <a:pt x="1771523" y="1919351"/>
                </a:lnTo>
                <a:lnTo>
                  <a:pt x="1767661" y="1967244"/>
                </a:lnTo>
                <a:lnTo>
                  <a:pt x="1756481" y="2012677"/>
                </a:lnTo>
                <a:lnTo>
                  <a:pt x="1738587" y="2055043"/>
                </a:lnTo>
                <a:lnTo>
                  <a:pt x="1714586" y="2093733"/>
                </a:lnTo>
                <a:lnTo>
                  <a:pt x="1685083" y="2128139"/>
                </a:lnTo>
                <a:lnTo>
                  <a:pt x="1650685" y="2157652"/>
                </a:lnTo>
                <a:lnTo>
                  <a:pt x="1611996" y="2181666"/>
                </a:lnTo>
                <a:lnTo>
                  <a:pt x="1569623" y="2199571"/>
                </a:lnTo>
                <a:lnTo>
                  <a:pt x="1524172" y="2210761"/>
                </a:lnTo>
                <a:lnTo>
                  <a:pt x="1476248" y="2214626"/>
                </a:lnTo>
                <a:lnTo>
                  <a:pt x="295275" y="2214626"/>
                </a:lnTo>
                <a:lnTo>
                  <a:pt x="247350" y="2210761"/>
                </a:lnTo>
                <a:lnTo>
                  <a:pt x="201899" y="2199571"/>
                </a:lnTo>
                <a:lnTo>
                  <a:pt x="159526" y="2181666"/>
                </a:lnTo>
                <a:lnTo>
                  <a:pt x="120837" y="2157652"/>
                </a:lnTo>
                <a:lnTo>
                  <a:pt x="86439" y="2128139"/>
                </a:lnTo>
                <a:lnTo>
                  <a:pt x="56936" y="2093733"/>
                </a:lnTo>
                <a:lnTo>
                  <a:pt x="32935" y="2055043"/>
                </a:lnTo>
                <a:lnTo>
                  <a:pt x="15041" y="2012677"/>
                </a:lnTo>
                <a:lnTo>
                  <a:pt x="3861" y="1967244"/>
                </a:lnTo>
                <a:lnTo>
                  <a:pt x="0" y="1919351"/>
                </a:lnTo>
                <a:lnTo>
                  <a:pt x="0" y="295275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500876" y="2357373"/>
            <a:ext cx="2166874" cy="21432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500876" y="2357373"/>
            <a:ext cx="2167255" cy="2143760"/>
          </a:xfrm>
          <a:custGeom>
            <a:avLst/>
            <a:gdLst/>
            <a:ahLst/>
            <a:cxnLst/>
            <a:rect l="l" t="t" r="r" b="b"/>
            <a:pathLst>
              <a:path w="2167254" h="2143760">
                <a:moveTo>
                  <a:pt x="0" y="357250"/>
                </a:moveTo>
                <a:lnTo>
                  <a:pt x="3260" y="308789"/>
                </a:lnTo>
                <a:lnTo>
                  <a:pt x="12757" y="262304"/>
                </a:lnTo>
                <a:lnTo>
                  <a:pt x="28065" y="218223"/>
                </a:lnTo>
                <a:lnTo>
                  <a:pt x="48758" y="176972"/>
                </a:lnTo>
                <a:lnTo>
                  <a:pt x="74412" y="138976"/>
                </a:lnTo>
                <a:lnTo>
                  <a:pt x="104600" y="104663"/>
                </a:lnTo>
                <a:lnTo>
                  <a:pt x="138897" y="74459"/>
                </a:lnTo>
                <a:lnTo>
                  <a:pt x="176878" y="48791"/>
                </a:lnTo>
                <a:lnTo>
                  <a:pt x="218116" y="28084"/>
                </a:lnTo>
                <a:lnTo>
                  <a:pt x="262187" y="12766"/>
                </a:lnTo>
                <a:lnTo>
                  <a:pt x="308665" y="3262"/>
                </a:lnTo>
                <a:lnTo>
                  <a:pt x="357124" y="0"/>
                </a:lnTo>
                <a:lnTo>
                  <a:pt x="1809750" y="0"/>
                </a:lnTo>
                <a:lnTo>
                  <a:pt x="1858111" y="3262"/>
                </a:lnTo>
                <a:lnTo>
                  <a:pt x="1904613" y="12766"/>
                </a:lnTo>
                <a:lnTo>
                  <a:pt x="1948703" y="28084"/>
                </a:lnTo>
                <a:lnTo>
                  <a:pt x="1989958" y="48791"/>
                </a:lnTo>
                <a:lnTo>
                  <a:pt x="2027951" y="74459"/>
                </a:lnTo>
                <a:lnTo>
                  <a:pt x="2062257" y="104663"/>
                </a:lnTo>
                <a:lnTo>
                  <a:pt x="2092452" y="138976"/>
                </a:lnTo>
                <a:lnTo>
                  <a:pt x="2118110" y="176972"/>
                </a:lnTo>
                <a:lnTo>
                  <a:pt x="2138807" y="218223"/>
                </a:lnTo>
                <a:lnTo>
                  <a:pt x="2154116" y="262304"/>
                </a:lnTo>
                <a:lnTo>
                  <a:pt x="2163613" y="308789"/>
                </a:lnTo>
                <a:lnTo>
                  <a:pt x="2166874" y="357250"/>
                </a:lnTo>
                <a:lnTo>
                  <a:pt x="2166874" y="1786001"/>
                </a:lnTo>
                <a:lnTo>
                  <a:pt x="2163613" y="1834462"/>
                </a:lnTo>
                <a:lnTo>
                  <a:pt x="2154116" y="1880947"/>
                </a:lnTo>
                <a:lnTo>
                  <a:pt x="2138808" y="1925028"/>
                </a:lnTo>
                <a:lnTo>
                  <a:pt x="2118115" y="1966279"/>
                </a:lnTo>
                <a:lnTo>
                  <a:pt x="2092461" y="2004275"/>
                </a:lnTo>
                <a:lnTo>
                  <a:pt x="2062273" y="2038588"/>
                </a:lnTo>
                <a:lnTo>
                  <a:pt x="2027976" y="2068792"/>
                </a:lnTo>
                <a:lnTo>
                  <a:pt x="1989995" y="2094460"/>
                </a:lnTo>
                <a:lnTo>
                  <a:pt x="1948757" y="2115167"/>
                </a:lnTo>
                <a:lnTo>
                  <a:pt x="1904686" y="2130485"/>
                </a:lnTo>
                <a:lnTo>
                  <a:pt x="1858208" y="2139989"/>
                </a:lnTo>
                <a:lnTo>
                  <a:pt x="1809750" y="2143252"/>
                </a:lnTo>
                <a:lnTo>
                  <a:pt x="357124" y="2143252"/>
                </a:lnTo>
                <a:lnTo>
                  <a:pt x="308665" y="2139989"/>
                </a:lnTo>
                <a:lnTo>
                  <a:pt x="262187" y="2130485"/>
                </a:lnTo>
                <a:lnTo>
                  <a:pt x="218116" y="2115167"/>
                </a:lnTo>
                <a:lnTo>
                  <a:pt x="176878" y="2094460"/>
                </a:lnTo>
                <a:lnTo>
                  <a:pt x="138897" y="2068792"/>
                </a:lnTo>
                <a:lnTo>
                  <a:pt x="104600" y="2038588"/>
                </a:lnTo>
                <a:lnTo>
                  <a:pt x="74412" y="2004275"/>
                </a:lnTo>
                <a:lnTo>
                  <a:pt x="48758" y="1966279"/>
                </a:lnTo>
                <a:lnTo>
                  <a:pt x="28065" y="1925028"/>
                </a:lnTo>
                <a:lnTo>
                  <a:pt x="12757" y="1880947"/>
                </a:lnTo>
                <a:lnTo>
                  <a:pt x="3260" y="1834462"/>
                </a:lnTo>
                <a:lnTo>
                  <a:pt x="0" y="1786001"/>
                </a:lnTo>
                <a:lnTo>
                  <a:pt x="0" y="35725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643501" y="4714875"/>
            <a:ext cx="4024249" cy="14287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643501" y="4714875"/>
            <a:ext cx="4024629" cy="1429385"/>
          </a:xfrm>
          <a:custGeom>
            <a:avLst/>
            <a:gdLst/>
            <a:ahLst/>
            <a:cxnLst/>
            <a:rect l="l" t="t" r="r" b="b"/>
            <a:pathLst>
              <a:path w="4024629" h="1429385">
                <a:moveTo>
                  <a:pt x="0" y="238125"/>
                </a:moveTo>
                <a:lnTo>
                  <a:pt x="4835" y="190153"/>
                </a:lnTo>
                <a:lnTo>
                  <a:pt x="18704" y="145464"/>
                </a:lnTo>
                <a:lnTo>
                  <a:pt x="40652" y="105016"/>
                </a:lnTo>
                <a:lnTo>
                  <a:pt x="69723" y="69770"/>
                </a:lnTo>
                <a:lnTo>
                  <a:pt x="104961" y="40685"/>
                </a:lnTo>
                <a:lnTo>
                  <a:pt x="145411" y="18722"/>
                </a:lnTo>
                <a:lnTo>
                  <a:pt x="190117" y="4840"/>
                </a:lnTo>
                <a:lnTo>
                  <a:pt x="238125" y="0"/>
                </a:lnTo>
                <a:lnTo>
                  <a:pt x="3786124" y="0"/>
                </a:lnTo>
                <a:lnTo>
                  <a:pt x="3834095" y="4840"/>
                </a:lnTo>
                <a:lnTo>
                  <a:pt x="3878784" y="18722"/>
                </a:lnTo>
                <a:lnTo>
                  <a:pt x="3919232" y="40685"/>
                </a:lnTo>
                <a:lnTo>
                  <a:pt x="3954478" y="69770"/>
                </a:lnTo>
                <a:lnTo>
                  <a:pt x="3983563" y="105016"/>
                </a:lnTo>
                <a:lnTo>
                  <a:pt x="4005526" y="145464"/>
                </a:lnTo>
                <a:lnTo>
                  <a:pt x="4019408" y="190153"/>
                </a:lnTo>
                <a:lnTo>
                  <a:pt x="4024249" y="238125"/>
                </a:lnTo>
                <a:lnTo>
                  <a:pt x="4024249" y="1190637"/>
                </a:lnTo>
                <a:lnTo>
                  <a:pt x="4019408" y="1238630"/>
                </a:lnTo>
                <a:lnTo>
                  <a:pt x="4005526" y="1283330"/>
                </a:lnTo>
                <a:lnTo>
                  <a:pt x="3983563" y="1323779"/>
                </a:lnTo>
                <a:lnTo>
                  <a:pt x="3954478" y="1359020"/>
                </a:lnTo>
                <a:lnTo>
                  <a:pt x="3919232" y="1388096"/>
                </a:lnTo>
                <a:lnTo>
                  <a:pt x="3878784" y="1410050"/>
                </a:lnTo>
                <a:lnTo>
                  <a:pt x="3834095" y="1423925"/>
                </a:lnTo>
                <a:lnTo>
                  <a:pt x="3786124" y="1428762"/>
                </a:lnTo>
                <a:lnTo>
                  <a:pt x="238125" y="1428762"/>
                </a:lnTo>
                <a:lnTo>
                  <a:pt x="190117" y="1423925"/>
                </a:lnTo>
                <a:lnTo>
                  <a:pt x="145411" y="1410050"/>
                </a:lnTo>
                <a:lnTo>
                  <a:pt x="104961" y="1388096"/>
                </a:lnTo>
                <a:lnTo>
                  <a:pt x="69723" y="1359020"/>
                </a:lnTo>
                <a:lnTo>
                  <a:pt x="40652" y="1323779"/>
                </a:lnTo>
                <a:lnTo>
                  <a:pt x="18704" y="1283330"/>
                </a:lnTo>
                <a:lnTo>
                  <a:pt x="4835" y="1238630"/>
                </a:lnTo>
                <a:lnTo>
                  <a:pt x="0" y="1190637"/>
                </a:lnTo>
                <a:lnTo>
                  <a:pt x="0" y="238125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4244"/>
            <a:ext cx="4417695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5"/>
              <a:t>4. EL</a:t>
            </a:r>
            <a:r>
              <a:rPr dirty="0" sz="4000" spc="-275"/>
              <a:t> </a:t>
            </a:r>
            <a:r>
              <a:rPr dirty="0" sz="4000" spc="-30"/>
              <a:t>PALEOLÍTICO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645972" y="2271217"/>
            <a:ext cx="7391400" cy="210693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algn="just" marL="268605" marR="380365" indent="-256540">
              <a:lnSpc>
                <a:spcPct val="100000"/>
              </a:lnSpc>
              <a:spcBef>
                <a:spcPts val="110"/>
              </a:spcBef>
              <a:buClr>
                <a:srgbClr val="9F4DA2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2800" b="1">
                <a:latin typeface="Georgia"/>
                <a:cs typeface="Georgia"/>
              </a:rPr>
              <a:t>¿Qué conocimientos técnicos </a:t>
            </a:r>
            <a:r>
              <a:rPr dirty="0" sz="2800" spc="5" b="1">
                <a:latin typeface="Georgia"/>
                <a:cs typeface="Georgia"/>
              </a:rPr>
              <a:t>se  </a:t>
            </a:r>
            <a:r>
              <a:rPr dirty="0" sz="2800" spc="-5" b="1">
                <a:latin typeface="Georgia"/>
                <a:cs typeface="Georgia"/>
              </a:rPr>
              <a:t>desarrollaron </a:t>
            </a:r>
            <a:r>
              <a:rPr dirty="0" sz="2800" spc="5" b="1">
                <a:latin typeface="Georgia"/>
                <a:cs typeface="Georgia"/>
              </a:rPr>
              <a:t>durante </a:t>
            </a:r>
            <a:r>
              <a:rPr dirty="0" sz="2800" b="1">
                <a:latin typeface="Georgia"/>
                <a:cs typeface="Georgia"/>
              </a:rPr>
              <a:t>el</a:t>
            </a:r>
            <a:r>
              <a:rPr dirty="0" sz="2800" spc="-155" b="1">
                <a:latin typeface="Georgia"/>
                <a:cs typeface="Georgia"/>
              </a:rPr>
              <a:t> </a:t>
            </a:r>
            <a:r>
              <a:rPr dirty="0" sz="2800" spc="-5" b="1">
                <a:latin typeface="Georgia"/>
                <a:cs typeface="Georgia"/>
              </a:rPr>
              <a:t>Paleolítico?</a:t>
            </a:r>
            <a:endParaRPr sz="2800">
              <a:latin typeface="Georgia"/>
              <a:cs typeface="Georgia"/>
            </a:endParaRPr>
          </a:p>
          <a:p>
            <a:pPr algn="just" marL="560705" marR="5080" indent="-247015">
              <a:lnSpc>
                <a:spcPct val="100000"/>
              </a:lnSpc>
              <a:spcBef>
                <a:spcPts val="295"/>
              </a:spcBef>
            </a:pP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▫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Manejo, uso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y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producción del fuego.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Lo </a:t>
            </a:r>
            <a:r>
              <a:rPr dirty="0" sz="2600" spc="-15">
                <a:solidFill>
                  <a:srgbClr val="438085"/>
                </a:solidFill>
                <a:latin typeface="Georgia"/>
                <a:cs typeface="Georgia"/>
              </a:rPr>
              <a:t>usaban 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para calentarse, luz, cocinar, ahuyentar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y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cazar  animales.</a:t>
            </a:r>
            <a:endParaRPr sz="26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4244"/>
            <a:ext cx="4699635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-5" b="0">
                <a:latin typeface="Trebuchet MS"/>
                <a:cs typeface="Trebuchet MS"/>
              </a:rPr>
              <a:t>El </a:t>
            </a:r>
            <a:r>
              <a:rPr dirty="0" sz="4000" b="0">
                <a:latin typeface="Trebuchet MS"/>
                <a:cs typeface="Trebuchet MS"/>
              </a:rPr>
              <a:t>dominio del</a:t>
            </a:r>
            <a:r>
              <a:rPr dirty="0" sz="4000" spc="-185" b="0">
                <a:latin typeface="Trebuchet MS"/>
                <a:cs typeface="Trebuchet MS"/>
              </a:rPr>
              <a:t> </a:t>
            </a:r>
            <a:r>
              <a:rPr dirty="0" sz="4000" spc="5" b="0">
                <a:latin typeface="Trebuchet MS"/>
                <a:cs typeface="Trebuchet MS"/>
              </a:rPr>
              <a:t>fuego</a:t>
            </a:r>
            <a:endParaRPr sz="40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45972" y="2207209"/>
            <a:ext cx="5083810" cy="3851275"/>
          </a:xfrm>
          <a:prstGeom prst="rect">
            <a:avLst/>
          </a:prstGeom>
        </p:spPr>
        <p:txBody>
          <a:bodyPr wrap="square" lIns="0" tIns="80645" rIns="0" bIns="0" rtlCol="0" vert="horz">
            <a:spAutoFit/>
          </a:bodyPr>
          <a:lstStyle/>
          <a:p>
            <a:pPr marL="268605" marR="5080" indent="-256540">
              <a:lnSpc>
                <a:spcPct val="80000"/>
              </a:lnSpc>
              <a:spcBef>
                <a:spcPts val="635"/>
              </a:spcBef>
              <a:buClr>
                <a:srgbClr val="9F4DA2"/>
              </a:buClr>
              <a:buChar char="•"/>
              <a:tabLst>
                <a:tab pos="268605" algn="l"/>
                <a:tab pos="269240" algn="l"/>
              </a:tabLst>
            </a:pPr>
            <a:r>
              <a:rPr dirty="0" sz="2200">
                <a:latin typeface="Georgia"/>
                <a:cs typeface="Georgia"/>
              </a:rPr>
              <a:t>Hace </a:t>
            </a:r>
            <a:r>
              <a:rPr dirty="0" sz="2200" spc="-5">
                <a:latin typeface="Georgia"/>
                <a:cs typeface="Georgia"/>
              </a:rPr>
              <a:t>aproximadamente medio </a:t>
            </a:r>
            <a:r>
              <a:rPr dirty="0" sz="2200">
                <a:latin typeface="Georgia"/>
                <a:cs typeface="Georgia"/>
              </a:rPr>
              <a:t>millón  de </a:t>
            </a:r>
            <a:r>
              <a:rPr dirty="0" sz="2200" spc="-5">
                <a:latin typeface="Georgia"/>
                <a:cs typeface="Georgia"/>
              </a:rPr>
              <a:t>años, </a:t>
            </a:r>
            <a:r>
              <a:rPr dirty="0" sz="2200">
                <a:latin typeface="Georgia"/>
                <a:cs typeface="Georgia"/>
              </a:rPr>
              <a:t>los </a:t>
            </a:r>
            <a:r>
              <a:rPr dirty="0" sz="2200" spc="-5">
                <a:latin typeface="Georgia"/>
                <a:cs typeface="Georgia"/>
              </a:rPr>
              <a:t>seres </a:t>
            </a:r>
            <a:r>
              <a:rPr dirty="0" sz="2200">
                <a:latin typeface="Georgia"/>
                <a:cs typeface="Georgia"/>
              </a:rPr>
              <a:t>humanos lograron  controlar </a:t>
            </a:r>
            <a:r>
              <a:rPr dirty="0" sz="2200" spc="-5">
                <a:latin typeface="Georgia"/>
                <a:cs typeface="Georgia"/>
              </a:rPr>
              <a:t>el </a:t>
            </a:r>
            <a:r>
              <a:rPr dirty="0" sz="2200">
                <a:latin typeface="Georgia"/>
                <a:cs typeface="Georgia"/>
              </a:rPr>
              <a:t>fuego, </a:t>
            </a:r>
            <a:r>
              <a:rPr dirty="0" sz="2200" spc="-5">
                <a:latin typeface="Georgia"/>
                <a:cs typeface="Georgia"/>
              </a:rPr>
              <a:t>lo que </a:t>
            </a:r>
            <a:r>
              <a:rPr dirty="0" sz="2200" spc="5">
                <a:latin typeface="Georgia"/>
                <a:cs typeface="Georgia"/>
              </a:rPr>
              <a:t>supuso </a:t>
            </a:r>
            <a:r>
              <a:rPr dirty="0" sz="2200" spc="-5">
                <a:latin typeface="Georgia"/>
                <a:cs typeface="Georgia"/>
              </a:rPr>
              <a:t>un  </a:t>
            </a:r>
            <a:r>
              <a:rPr dirty="0" sz="2200">
                <a:latin typeface="Georgia"/>
                <a:cs typeface="Georgia"/>
              </a:rPr>
              <a:t>cambio </a:t>
            </a:r>
            <a:r>
              <a:rPr dirty="0" sz="2200" spc="-5">
                <a:latin typeface="Georgia"/>
                <a:cs typeface="Georgia"/>
              </a:rPr>
              <a:t>fundamental </a:t>
            </a:r>
            <a:r>
              <a:rPr dirty="0" sz="2200">
                <a:latin typeface="Georgia"/>
                <a:cs typeface="Georgia"/>
              </a:rPr>
              <a:t>para su </a:t>
            </a:r>
            <a:r>
              <a:rPr dirty="0" sz="2200" spc="5">
                <a:latin typeface="Georgia"/>
                <a:cs typeface="Georgia"/>
              </a:rPr>
              <a:t>forma </a:t>
            </a:r>
            <a:r>
              <a:rPr dirty="0" sz="2200">
                <a:latin typeface="Georgia"/>
                <a:cs typeface="Georgia"/>
              </a:rPr>
              <a:t>de  vida. Gracias </a:t>
            </a:r>
            <a:r>
              <a:rPr dirty="0" sz="2200" spc="-5">
                <a:latin typeface="Georgia"/>
                <a:cs typeface="Georgia"/>
              </a:rPr>
              <a:t>al </a:t>
            </a:r>
            <a:r>
              <a:rPr dirty="0" sz="2200">
                <a:latin typeface="Georgia"/>
                <a:cs typeface="Georgia"/>
              </a:rPr>
              <a:t>fuego, consiguieron  adaptarse mejor </a:t>
            </a:r>
            <a:r>
              <a:rPr dirty="0" sz="2200" spc="5">
                <a:latin typeface="Georgia"/>
                <a:cs typeface="Georgia"/>
              </a:rPr>
              <a:t>a </a:t>
            </a:r>
            <a:r>
              <a:rPr dirty="0" sz="2200">
                <a:latin typeface="Georgia"/>
                <a:cs typeface="Georgia"/>
              </a:rPr>
              <a:t>los </a:t>
            </a:r>
            <a:r>
              <a:rPr dirty="0" sz="2200" spc="-5">
                <a:latin typeface="Georgia"/>
                <a:cs typeface="Georgia"/>
              </a:rPr>
              <a:t>climas </a:t>
            </a:r>
            <a:r>
              <a:rPr dirty="0" sz="2200">
                <a:latin typeface="Georgia"/>
                <a:cs typeface="Georgia"/>
              </a:rPr>
              <a:t>fríos </a:t>
            </a:r>
            <a:r>
              <a:rPr dirty="0" sz="2200" spc="5">
                <a:latin typeface="Georgia"/>
                <a:cs typeface="Georgia"/>
              </a:rPr>
              <a:t>y  </a:t>
            </a:r>
            <a:r>
              <a:rPr dirty="0" sz="2200">
                <a:latin typeface="Georgia"/>
                <a:cs typeface="Georgia"/>
              </a:rPr>
              <a:t>comenzaron a cocinar los </a:t>
            </a:r>
            <a:r>
              <a:rPr dirty="0" sz="2200" spc="-5">
                <a:latin typeface="Georgia"/>
                <a:cs typeface="Georgia"/>
              </a:rPr>
              <a:t>alimentos.</a:t>
            </a:r>
            <a:r>
              <a:rPr dirty="0" sz="2200" spc="-180">
                <a:latin typeface="Georgia"/>
                <a:cs typeface="Georgia"/>
              </a:rPr>
              <a:t> </a:t>
            </a:r>
            <a:r>
              <a:rPr dirty="0" sz="2200" spc="-5">
                <a:latin typeface="Georgia"/>
                <a:cs typeface="Georgia"/>
              </a:rPr>
              <a:t>El  </a:t>
            </a:r>
            <a:r>
              <a:rPr dirty="0" sz="2200">
                <a:latin typeface="Georgia"/>
                <a:cs typeface="Georgia"/>
              </a:rPr>
              <a:t>control del </a:t>
            </a:r>
            <a:r>
              <a:rPr dirty="0" sz="2200" spc="-5">
                <a:latin typeface="Georgia"/>
                <a:cs typeface="Georgia"/>
              </a:rPr>
              <a:t>fuego </a:t>
            </a:r>
            <a:r>
              <a:rPr dirty="0" sz="2200">
                <a:latin typeface="Georgia"/>
                <a:cs typeface="Georgia"/>
              </a:rPr>
              <a:t>también </a:t>
            </a:r>
            <a:r>
              <a:rPr dirty="0" sz="2200" spc="-10">
                <a:latin typeface="Georgia"/>
                <a:cs typeface="Georgia"/>
              </a:rPr>
              <a:t>les </a:t>
            </a:r>
            <a:r>
              <a:rPr dirty="0" sz="2200">
                <a:latin typeface="Georgia"/>
                <a:cs typeface="Georgia"/>
              </a:rPr>
              <a:t>permitió  </a:t>
            </a:r>
            <a:r>
              <a:rPr dirty="0" sz="2200" spc="-5">
                <a:latin typeface="Georgia"/>
                <a:cs typeface="Georgia"/>
              </a:rPr>
              <a:t>aumentar </a:t>
            </a:r>
            <a:r>
              <a:rPr dirty="0" sz="2200">
                <a:latin typeface="Georgia"/>
                <a:cs typeface="Georgia"/>
              </a:rPr>
              <a:t>su poder </a:t>
            </a:r>
            <a:r>
              <a:rPr dirty="0" sz="2200" spc="5">
                <a:latin typeface="Georgia"/>
                <a:cs typeface="Georgia"/>
              </a:rPr>
              <a:t>sobre otros  </a:t>
            </a:r>
            <a:r>
              <a:rPr dirty="0" sz="2200" spc="-5">
                <a:latin typeface="Georgia"/>
                <a:cs typeface="Georgia"/>
              </a:rPr>
              <a:t>animales. </a:t>
            </a:r>
            <a:r>
              <a:rPr dirty="0" sz="2200">
                <a:latin typeface="Georgia"/>
                <a:cs typeface="Georgia"/>
              </a:rPr>
              <a:t>Con </a:t>
            </a:r>
            <a:r>
              <a:rPr dirty="0" sz="2200" spc="-5">
                <a:latin typeface="Georgia"/>
                <a:cs typeface="Georgia"/>
              </a:rPr>
              <a:t>él ahuyentaban </a:t>
            </a:r>
            <a:r>
              <a:rPr dirty="0" sz="2200">
                <a:latin typeface="Georgia"/>
                <a:cs typeface="Georgia"/>
              </a:rPr>
              <a:t>a </a:t>
            </a:r>
            <a:r>
              <a:rPr dirty="0" sz="2200" spc="-5">
                <a:latin typeface="Georgia"/>
                <a:cs typeface="Georgia"/>
              </a:rPr>
              <a:t>las  </a:t>
            </a:r>
            <a:r>
              <a:rPr dirty="0" sz="2200">
                <a:latin typeface="Georgia"/>
                <a:cs typeface="Georgia"/>
              </a:rPr>
              <a:t>fieras peligrosas </a:t>
            </a:r>
            <a:r>
              <a:rPr dirty="0" sz="2200" spc="5">
                <a:latin typeface="Georgia"/>
                <a:cs typeface="Georgia"/>
              </a:rPr>
              <a:t>y </a:t>
            </a:r>
            <a:r>
              <a:rPr dirty="0" sz="2200">
                <a:latin typeface="Georgia"/>
                <a:cs typeface="Georgia"/>
              </a:rPr>
              <a:t>podían </a:t>
            </a:r>
            <a:r>
              <a:rPr dirty="0" sz="2200" spc="-5">
                <a:latin typeface="Georgia"/>
                <a:cs typeface="Georgia"/>
              </a:rPr>
              <a:t>cazar  grandes animales, </a:t>
            </a:r>
            <a:r>
              <a:rPr dirty="0" sz="2200">
                <a:latin typeface="Georgia"/>
                <a:cs typeface="Georgia"/>
              </a:rPr>
              <a:t>como los </a:t>
            </a:r>
            <a:r>
              <a:rPr dirty="0" sz="2200" spc="-10">
                <a:latin typeface="Georgia"/>
                <a:cs typeface="Georgia"/>
              </a:rPr>
              <a:t>elefantes </a:t>
            </a:r>
            <a:r>
              <a:rPr dirty="0" sz="2200">
                <a:latin typeface="Georgia"/>
                <a:cs typeface="Georgia"/>
              </a:rPr>
              <a:t>o  los mamuts, a los </a:t>
            </a:r>
            <a:r>
              <a:rPr dirty="0" sz="2200" spc="-5">
                <a:latin typeface="Georgia"/>
                <a:cs typeface="Georgia"/>
              </a:rPr>
              <a:t>que </a:t>
            </a:r>
            <a:r>
              <a:rPr dirty="0" sz="2200">
                <a:latin typeface="Georgia"/>
                <a:cs typeface="Georgia"/>
              </a:rPr>
              <a:t>asustaban </a:t>
            </a:r>
            <a:r>
              <a:rPr dirty="0" sz="2200" spc="5">
                <a:latin typeface="Georgia"/>
                <a:cs typeface="Georgia"/>
              </a:rPr>
              <a:t>con  </a:t>
            </a:r>
            <a:r>
              <a:rPr dirty="0" sz="2200">
                <a:latin typeface="Georgia"/>
                <a:cs typeface="Georgia"/>
              </a:rPr>
              <a:t>fuego </a:t>
            </a:r>
            <a:r>
              <a:rPr dirty="0" sz="2200" spc="5">
                <a:latin typeface="Georgia"/>
                <a:cs typeface="Georgia"/>
              </a:rPr>
              <a:t>y </a:t>
            </a:r>
            <a:r>
              <a:rPr dirty="0" sz="2200">
                <a:latin typeface="Georgia"/>
                <a:cs typeface="Georgia"/>
              </a:rPr>
              <a:t>obligaban </a:t>
            </a:r>
            <a:r>
              <a:rPr dirty="0" sz="2200" spc="5">
                <a:latin typeface="Georgia"/>
                <a:cs typeface="Georgia"/>
              </a:rPr>
              <a:t>a </a:t>
            </a:r>
            <a:r>
              <a:rPr dirty="0" sz="2200" spc="-5">
                <a:latin typeface="Georgia"/>
                <a:cs typeface="Georgia"/>
              </a:rPr>
              <a:t>caer en</a:t>
            </a:r>
            <a:r>
              <a:rPr dirty="0" sz="2200" spc="-130">
                <a:latin typeface="Georgia"/>
                <a:cs typeface="Georgia"/>
              </a:rPr>
              <a:t> </a:t>
            </a:r>
            <a:r>
              <a:rPr dirty="0" sz="2200">
                <a:latin typeface="Georgia"/>
                <a:cs typeface="Georgia"/>
              </a:rPr>
              <a:t>trampas.</a:t>
            </a:r>
            <a:endParaRPr sz="22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834126" y="2325751"/>
            <a:ext cx="2809875" cy="23891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4244"/>
            <a:ext cx="4417695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5"/>
              <a:t>4. EL</a:t>
            </a:r>
            <a:r>
              <a:rPr dirty="0" sz="4000" spc="-275"/>
              <a:t> </a:t>
            </a:r>
            <a:r>
              <a:rPr dirty="0" sz="4000" spc="-30"/>
              <a:t>PALEOLÍTICO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645972" y="2271217"/>
            <a:ext cx="7762240" cy="210693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268605" marR="751840" indent="-256540">
              <a:lnSpc>
                <a:spcPct val="100000"/>
              </a:lnSpc>
              <a:spcBef>
                <a:spcPts val="110"/>
              </a:spcBef>
              <a:buClr>
                <a:srgbClr val="9F4DA2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2800" b="1">
                <a:latin typeface="Georgia"/>
                <a:cs typeface="Georgia"/>
              </a:rPr>
              <a:t>¿Qué conocimientos técnicos </a:t>
            </a:r>
            <a:r>
              <a:rPr dirty="0" sz="2800" spc="5" b="1">
                <a:latin typeface="Georgia"/>
                <a:cs typeface="Georgia"/>
              </a:rPr>
              <a:t>se  </a:t>
            </a:r>
            <a:r>
              <a:rPr dirty="0" sz="2800" spc="-5" b="1">
                <a:latin typeface="Georgia"/>
                <a:cs typeface="Georgia"/>
              </a:rPr>
              <a:t>desarrollaron </a:t>
            </a:r>
            <a:r>
              <a:rPr dirty="0" sz="2800" spc="5" b="1">
                <a:latin typeface="Georgia"/>
                <a:cs typeface="Georgia"/>
              </a:rPr>
              <a:t>durante </a:t>
            </a:r>
            <a:r>
              <a:rPr dirty="0" sz="2800" b="1">
                <a:latin typeface="Georgia"/>
                <a:cs typeface="Georgia"/>
              </a:rPr>
              <a:t>el</a:t>
            </a:r>
            <a:r>
              <a:rPr dirty="0" sz="2800" spc="-155" b="1">
                <a:latin typeface="Georgia"/>
                <a:cs typeface="Georgia"/>
              </a:rPr>
              <a:t> </a:t>
            </a:r>
            <a:r>
              <a:rPr dirty="0" sz="2800" spc="-5" b="1">
                <a:latin typeface="Georgia"/>
                <a:cs typeface="Georgia"/>
              </a:rPr>
              <a:t>Paleolítico?</a:t>
            </a:r>
            <a:endParaRPr sz="2800">
              <a:latin typeface="Georgia"/>
              <a:cs typeface="Georgia"/>
            </a:endParaRPr>
          </a:p>
          <a:p>
            <a:pPr marL="560705" marR="5080" indent="-247015">
              <a:lnSpc>
                <a:spcPct val="100000"/>
              </a:lnSpc>
              <a:spcBef>
                <a:spcPts val="295"/>
              </a:spcBef>
              <a:tabLst>
                <a:tab pos="560705" algn="l"/>
              </a:tabLst>
            </a:pP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▫	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Tratamiento de las pieles para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su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uso. Las </a:t>
            </a:r>
            <a:r>
              <a:rPr dirty="0" sz="2600" spc="-15">
                <a:solidFill>
                  <a:srgbClr val="438085"/>
                </a:solidFill>
                <a:latin typeface="Georgia"/>
                <a:cs typeface="Georgia"/>
              </a:rPr>
              <a:t>usaban 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para cubrirse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o </a:t>
            </a:r>
            <a:r>
              <a:rPr dirty="0" sz="2600" spc="-15">
                <a:solidFill>
                  <a:srgbClr val="438085"/>
                </a:solidFill>
                <a:latin typeface="Georgia"/>
                <a:cs typeface="Georgia"/>
              </a:rPr>
              <a:t>transportar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y </a:t>
            </a:r>
            <a:r>
              <a:rPr dirty="0" sz="2600" spc="-15">
                <a:solidFill>
                  <a:srgbClr val="438085"/>
                </a:solidFill>
                <a:latin typeface="Georgia"/>
                <a:cs typeface="Georgia"/>
              </a:rPr>
              <a:t>almacenar 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alimentos.</a:t>
            </a:r>
            <a:endParaRPr sz="26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5768"/>
            <a:ext cx="5245735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-5" b="0">
                <a:latin typeface="Trebuchet MS"/>
                <a:cs typeface="Trebuchet MS"/>
              </a:rPr>
              <a:t>El </a:t>
            </a:r>
            <a:r>
              <a:rPr dirty="0" sz="4000" b="0">
                <a:latin typeface="Trebuchet MS"/>
                <a:cs typeface="Trebuchet MS"/>
              </a:rPr>
              <a:t>trabajo de </a:t>
            </a:r>
            <a:r>
              <a:rPr dirty="0" sz="4000" spc="-5" b="0">
                <a:latin typeface="Trebuchet MS"/>
                <a:cs typeface="Trebuchet MS"/>
              </a:rPr>
              <a:t>las</a:t>
            </a:r>
            <a:r>
              <a:rPr dirty="0" sz="4000" spc="-160" b="0">
                <a:latin typeface="Trebuchet MS"/>
                <a:cs typeface="Trebuchet MS"/>
              </a:rPr>
              <a:t> </a:t>
            </a:r>
            <a:r>
              <a:rPr dirty="0" sz="4000" spc="-5" b="0">
                <a:latin typeface="Trebuchet MS"/>
                <a:cs typeface="Trebuchet MS"/>
              </a:rPr>
              <a:t>pieles</a:t>
            </a:r>
            <a:endParaRPr sz="400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2357399"/>
            <a:ext cx="9144000" cy="32372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4244"/>
            <a:ext cx="4417695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5"/>
              <a:t>4. EL</a:t>
            </a:r>
            <a:r>
              <a:rPr dirty="0" sz="4000" spc="-275"/>
              <a:t> </a:t>
            </a:r>
            <a:r>
              <a:rPr dirty="0" sz="4000" spc="-30"/>
              <a:t>PALEOLÍTICO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645972" y="2229642"/>
            <a:ext cx="7830820" cy="3307715"/>
          </a:xfrm>
          <a:prstGeom prst="rect">
            <a:avLst/>
          </a:prstGeom>
        </p:spPr>
        <p:txBody>
          <a:bodyPr wrap="square" lIns="0" tIns="55244" rIns="0" bIns="0" rtlCol="0" vert="horz">
            <a:spAutoFit/>
          </a:bodyPr>
          <a:lstStyle/>
          <a:p>
            <a:pPr marL="268605" indent="-256540">
              <a:lnSpc>
                <a:spcPct val="100000"/>
              </a:lnSpc>
              <a:spcBef>
                <a:spcPts val="434"/>
              </a:spcBef>
              <a:buClr>
                <a:srgbClr val="9F4DA2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2800" b="1">
                <a:latin typeface="Georgia"/>
                <a:cs typeface="Georgia"/>
              </a:rPr>
              <a:t>¿Cómo </a:t>
            </a:r>
            <a:r>
              <a:rPr dirty="0" sz="2800" spc="5" b="1">
                <a:latin typeface="Georgia"/>
                <a:cs typeface="Georgia"/>
              </a:rPr>
              <a:t>era </a:t>
            </a:r>
            <a:r>
              <a:rPr dirty="0" sz="2800" b="1">
                <a:latin typeface="Georgia"/>
                <a:cs typeface="Georgia"/>
              </a:rPr>
              <a:t>el </a:t>
            </a:r>
            <a:r>
              <a:rPr dirty="0" sz="2800" spc="5" b="1">
                <a:latin typeface="Georgia"/>
                <a:cs typeface="Georgia"/>
              </a:rPr>
              <a:t>arte del</a:t>
            </a:r>
            <a:r>
              <a:rPr dirty="0" sz="2800" spc="-185" b="1">
                <a:latin typeface="Georgia"/>
                <a:cs typeface="Georgia"/>
              </a:rPr>
              <a:t> </a:t>
            </a:r>
            <a:r>
              <a:rPr dirty="0" sz="2800" spc="-5" b="1">
                <a:latin typeface="Georgia"/>
                <a:cs typeface="Georgia"/>
              </a:rPr>
              <a:t>Paleolítico?</a:t>
            </a:r>
            <a:endParaRPr sz="2800">
              <a:latin typeface="Georgia"/>
              <a:cs typeface="Georgia"/>
            </a:endParaRPr>
          </a:p>
          <a:p>
            <a:pPr marL="560705" marR="5080" indent="-247015">
              <a:lnSpc>
                <a:spcPct val="100000"/>
              </a:lnSpc>
              <a:spcBef>
                <a:spcPts val="295"/>
              </a:spcBef>
              <a:tabLst>
                <a:tab pos="560705" algn="l"/>
              </a:tabLst>
            </a:pP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▫	Se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pintaban las paredes de las cuevas </a:t>
            </a:r>
            <a:r>
              <a:rPr dirty="0" sz="2600">
                <a:solidFill>
                  <a:srgbClr val="438085"/>
                </a:solidFill>
                <a:latin typeface="Georgia"/>
                <a:cs typeface="Georgia"/>
              </a:rPr>
              <a:t>(</a:t>
            </a:r>
            <a:r>
              <a:rPr dirty="0" sz="2600" b="1">
                <a:solidFill>
                  <a:srgbClr val="438085"/>
                </a:solidFill>
                <a:latin typeface="Georgia"/>
                <a:cs typeface="Georgia"/>
              </a:rPr>
              <a:t>pinturas  </a:t>
            </a:r>
            <a:r>
              <a:rPr dirty="0" sz="2600" spc="-10" b="1">
                <a:solidFill>
                  <a:srgbClr val="438085"/>
                </a:solidFill>
                <a:latin typeface="Georgia"/>
                <a:cs typeface="Georgia"/>
              </a:rPr>
              <a:t>rupestres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) con colores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rojizos,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ocres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y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negros,  representando figuras de animales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a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los que se  valoraba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mucho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ya que estos </a:t>
            </a:r>
            <a:r>
              <a:rPr dirty="0" sz="2600" spc="-15">
                <a:solidFill>
                  <a:srgbClr val="438085"/>
                </a:solidFill>
                <a:latin typeface="Georgia"/>
                <a:cs typeface="Georgia"/>
              </a:rPr>
              <a:t>representaban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la 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supervivencia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porque </a:t>
            </a:r>
            <a:r>
              <a:rPr dirty="0" sz="2600" spc="-15">
                <a:solidFill>
                  <a:srgbClr val="438085"/>
                </a:solidFill>
                <a:latin typeface="Georgia"/>
                <a:cs typeface="Georgia"/>
              </a:rPr>
              <a:t>eran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la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alimentación del  grupo.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Son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importantes las pinturas de </a:t>
            </a:r>
            <a:r>
              <a:rPr dirty="0" sz="2600" spc="-15" b="1">
                <a:solidFill>
                  <a:srgbClr val="438085"/>
                </a:solidFill>
                <a:latin typeface="Georgia"/>
                <a:cs typeface="Georgia"/>
              </a:rPr>
              <a:t>Altamira 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(Cantabria).</a:t>
            </a:r>
            <a:endParaRPr sz="26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5768"/>
            <a:ext cx="4189729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b="0">
                <a:latin typeface="Trebuchet MS"/>
                <a:cs typeface="Trebuchet MS"/>
              </a:rPr>
              <a:t>Cueva de</a:t>
            </a:r>
            <a:r>
              <a:rPr dirty="0" sz="4000" spc="-340" b="0">
                <a:latin typeface="Trebuchet MS"/>
                <a:cs typeface="Trebuchet MS"/>
              </a:rPr>
              <a:t> </a:t>
            </a:r>
            <a:r>
              <a:rPr dirty="0" sz="4000" b="0">
                <a:latin typeface="Trebuchet MS"/>
                <a:cs typeface="Trebuchet MS"/>
              </a:rPr>
              <a:t>Altamira</a:t>
            </a:r>
            <a:endParaRPr sz="400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52602" y="2002472"/>
            <a:ext cx="7848473" cy="47078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4244"/>
            <a:ext cx="4417695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5"/>
              <a:t>4. EL</a:t>
            </a:r>
            <a:r>
              <a:rPr dirty="0" sz="4000" spc="-275"/>
              <a:t> </a:t>
            </a:r>
            <a:r>
              <a:rPr dirty="0" sz="4000" spc="-30"/>
              <a:t>PALEOLÍTICO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645972" y="2229642"/>
            <a:ext cx="7841615" cy="2910840"/>
          </a:xfrm>
          <a:prstGeom prst="rect">
            <a:avLst/>
          </a:prstGeom>
        </p:spPr>
        <p:txBody>
          <a:bodyPr wrap="square" lIns="0" tIns="55244" rIns="0" bIns="0" rtlCol="0" vert="horz">
            <a:spAutoFit/>
          </a:bodyPr>
          <a:lstStyle/>
          <a:p>
            <a:pPr marL="268605" indent="-256540">
              <a:lnSpc>
                <a:spcPct val="100000"/>
              </a:lnSpc>
              <a:spcBef>
                <a:spcPts val="434"/>
              </a:spcBef>
              <a:buClr>
                <a:srgbClr val="9F4DA2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2800" b="1">
                <a:latin typeface="Georgia"/>
                <a:cs typeface="Georgia"/>
              </a:rPr>
              <a:t>¿Cómo </a:t>
            </a:r>
            <a:r>
              <a:rPr dirty="0" sz="2800" spc="5" b="1">
                <a:latin typeface="Georgia"/>
                <a:cs typeface="Georgia"/>
              </a:rPr>
              <a:t>era </a:t>
            </a:r>
            <a:r>
              <a:rPr dirty="0" sz="2800" b="1">
                <a:latin typeface="Georgia"/>
                <a:cs typeface="Georgia"/>
              </a:rPr>
              <a:t>el </a:t>
            </a:r>
            <a:r>
              <a:rPr dirty="0" sz="2800" spc="5" b="1">
                <a:latin typeface="Georgia"/>
                <a:cs typeface="Georgia"/>
              </a:rPr>
              <a:t>arte del</a:t>
            </a:r>
            <a:r>
              <a:rPr dirty="0" sz="2800" spc="-185" b="1">
                <a:latin typeface="Georgia"/>
                <a:cs typeface="Georgia"/>
              </a:rPr>
              <a:t> </a:t>
            </a:r>
            <a:r>
              <a:rPr dirty="0" sz="2800" spc="-5" b="1">
                <a:latin typeface="Georgia"/>
                <a:cs typeface="Georgia"/>
              </a:rPr>
              <a:t>Paleolítico?</a:t>
            </a:r>
            <a:endParaRPr sz="2800">
              <a:latin typeface="Georgia"/>
              <a:cs typeface="Georgia"/>
            </a:endParaRPr>
          </a:p>
          <a:p>
            <a:pPr marL="560705" marR="5080" indent="-247015">
              <a:lnSpc>
                <a:spcPct val="100000"/>
              </a:lnSpc>
              <a:spcBef>
                <a:spcPts val="295"/>
              </a:spcBef>
              <a:tabLst>
                <a:tab pos="560705" algn="l"/>
              </a:tabLst>
            </a:pP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▫	Se </a:t>
            </a:r>
            <a:r>
              <a:rPr dirty="0" sz="2600" spc="-15">
                <a:solidFill>
                  <a:srgbClr val="438085"/>
                </a:solidFill>
                <a:latin typeface="Georgia"/>
                <a:cs typeface="Georgia"/>
              </a:rPr>
              <a:t>hacían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imágenes de piedra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y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hueso </a:t>
            </a:r>
            <a:r>
              <a:rPr dirty="0" sz="2600" spc="-15">
                <a:solidFill>
                  <a:srgbClr val="438085"/>
                </a:solidFill>
                <a:latin typeface="Georgia"/>
                <a:cs typeface="Georgia"/>
              </a:rPr>
              <a:t>que  representaban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figuras con </a:t>
            </a:r>
            <a:r>
              <a:rPr dirty="0" sz="2600" spc="-15">
                <a:solidFill>
                  <a:srgbClr val="438085"/>
                </a:solidFill>
                <a:latin typeface="Georgia"/>
                <a:cs typeface="Georgia"/>
              </a:rPr>
              <a:t>atributos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femeninos  muy </a:t>
            </a:r>
            <a:r>
              <a:rPr dirty="0" sz="2600" spc="-15">
                <a:solidFill>
                  <a:srgbClr val="438085"/>
                </a:solidFill>
                <a:latin typeface="Georgia"/>
                <a:cs typeface="Georgia"/>
              </a:rPr>
              <a:t>exagerados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(</a:t>
            </a:r>
            <a:r>
              <a:rPr dirty="0" sz="2600" spc="-5" b="1">
                <a:solidFill>
                  <a:srgbClr val="438085"/>
                </a:solidFill>
                <a:latin typeface="Georgia"/>
                <a:cs typeface="Georgia"/>
              </a:rPr>
              <a:t>Venus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),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posiblemente se </a:t>
            </a:r>
            <a:r>
              <a:rPr dirty="0" sz="2600" spc="-15">
                <a:solidFill>
                  <a:srgbClr val="438085"/>
                </a:solidFill>
                <a:latin typeface="Georgia"/>
                <a:cs typeface="Georgia"/>
              </a:rPr>
              <a:t>estaba 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destacando en estas representaciones la  importancia que </a:t>
            </a:r>
            <a:r>
              <a:rPr dirty="0" sz="2600" spc="-15">
                <a:solidFill>
                  <a:srgbClr val="438085"/>
                </a:solidFill>
                <a:latin typeface="Georgia"/>
                <a:cs typeface="Georgia"/>
              </a:rPr>
              <a:t>daban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a la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maternidad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y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la  fecundidad.</a:t>
            </a:r>
            <a:endParaRPr sz="26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5768"/>
            <a:ext cx="4562475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-55" b="0">
                <a:latin typeface="Trebuchet MS"/>
                <a:cs typeface="Trebuchet MS"/>
              </a:rPr>
              <a:t>Venus </a:t>
            </a:r>
            <a:r>
              <a:rPr dirty="0" sz="4000" b="0">
                <a:latin typeface="Trebuchet MS"/>
                <a:cs typeface="Trebuchet MS"/>
              </a:rPr>
              <a:t>de</a:t>
            </a:r>
            <a:r>
              <a:rPr dirty="0" sz="4000" spc="-30" b="0">
                <a:latin typeface="Trebuchet MS"/>
                <a:cs typeface="Trebuchet MS"/>
              </a:rPr>
              <a:t> </a:t>
            </a:r>
            <a:r>
              <a:rPr dirty="0" sz="4000" spc="-10" b="0">
                <a:latin typeface="Trebuchet MS"/>
                <a:cs typeface="Trebuchet MS"/>
              </a:rPr>
              <a:t>Willendorf</a:t>
            </a:r>
            <a:endParaRPr sz="400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214623" y="2093974"/>
            <a:ext cx="2571750" cy="47417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4244"/>
            <a:ext cx="5107305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-5" b="0">
                <a:latin typeface="Trebuchet MS"/>
                <a:cs typeface="Trebuchet MS"/>
              </a:rPr>
              <a:t>¿Qué </a:t>
            </a:r>
            <a:r>
              <a:rPr dirty="0" sz="4000" b="0">
                <a:latin typeface="Trebuchet MS"/>
                <a:cs typeface="Trebuchet MS"/>
              </a:rPr>
              <a:t>es la</a:t>
            </a:r>
            <a:r>
              <a:rPr dirty="0" sz="4000" spc="-70" b="0">
                <a:latin typeface="Trebuchet MS"/>
                <a:cs typeface="Trebuchet MS"/>
              </a:rPr>
              <a:t> </a:t>
            </a:r>
            <a:r>
              <a:rPr dirty="0" sz="4000" spc="-15" b="0">
                <a:latin typeface="Trebuchet MS"/>
                <a:cs typeface="Trebuchet MS"/>
              </a:rPr>
              <a:t>Prehistoria?</a:t>
            </a:r>
            <a:endParaRPr sz="40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45972" y="2216353"/>
            <a:ext cx="3784600" cy="3744595"/>
          </a:xfrm>
          <a:prstGeom prst="rect">
            <a:avLst/>
          </a:prstGeom>
        </p:spPr>
        <p:txBody>
          <a:bodyPr wrap="square" lIns="0" tIns="73025" rIns="0" bIns="0" rtlCol="0" vert="horz">
            <a:spAutoFit/>
          </a:bodyPr>
          <a:lstStyle/>
          <a:p>
            <a:pPr marL="268605" marR="5080" indent="-256540">
              <a:lnSpc>
                <a:spcPct val="80000"/>
              </a:lnSpc>
              <a:spcBef>
                <a:spcPts val="575"/>
              </a:spcBef>
              <a:buClr>
                <a:srgbClr val="9F4DA2"/>
              </a:buClr>
              <a:buChar char="•"/>
              <a:tabLst>
                <a:tab pos="268605" algn="l"/>
                <a:tab pos="269240" algn="l"/>
              </a:tabLst>
            </a:pPr>
            <a:r>
              <a:rPr dirty="0" sz="2000" spc="-5">
                <a:latin typeface="Georgia"/>
                <a:cs typeface="Georgia"/>
              </a:rPr>
              <a:t>Las dos grandes </a:t>
            </a:r>
            <a:r>
              <a:rPr dirty="0" sz="2000" spc="-10">
                <a:latin typeface="Georgia"/>
                <a:cs typeface="Georgia"/>
              </a:rPr>
              <a:t>divisiones </a:t>
            </a:r>
            <a:r>
              <a:rPr dirty="0" sz="2000" spc="-15">
                <a:latin typeface="Georgia"/>
                <a:cs typeface="Georgia"/>
              </a:rPr>
              <a:t>que  </a:t>
            </a:r>
            <a:r>
              <a:rPr dirty="0" sz="2000" spc="-10">
                <a:latin typeface="Georgia"/>
                <a:cs typeface="Georgia"/>
              </a:rPr>
              <a:t>engloban el </a:t>
            </a:r>
            <a:r>
              <a:rPr dirty="0" sz="2000" spc="-5">
                <a:latin typeface="Georgia"/>
                <a:cs typeface="Georgia"/>
              </a:rPr>
              <a:t>pasado de la vida  </a:t>
            </a:r>
            <a:r>
              <a:rPr dirty="0" sz="2000" spc="-10">
                <a:latin typeface="Georgia"/>
                <a:cs typeface="Georgia"/>
              </a:rPr>
              <a:t>humana </a:t>
            </a:r>
            <a:r>
              <a:rPr dirty="0" sz="2000" spc="-5">
                <a:latin typeface="Georgia"/>
                <a:cs typeface="Georgia"/>
              </a:rPr>
              <a:t>son </a:t>
            </a:r>
            <a:r>
              <a:rPr dirty="0" sz="2000" spc="-10">
                <a:latin typeface="Georgia"/>
                <a:cs typeface="Georgia"/>
              </a:rPr>
              <a:t>la Prehistoria </a:t>
            </a:r>
            <a:r>
              <a:rPr dirty="0" sz="2000" spc="-5">
                <a:latin typeface="Georgia"/>
                <a:cs typeface="Georgia"/>
              </a:rPr>
              <a:t>y la  </a:t>
            </a:r>
            <a:r>
              <a:rPr dirty="0" sz="2000" spc="-10">
                <a:latin typeface="Georgia"/>
                <a:cs typeface="Georgia"/>
              </a:rPr>
              <a:t>Historia. </a:t>
            </a:r>
            <a:r>
              <a:rPr dirty="0" sz="2000" spc="-5">
                <a:latin typeface="Georgia"/>
                <a:cs typeface="Georgia"/>
              </a:rPr>
              <a:t>La </a:t>
            </a:r>
            <a:r>
              <a:rPr dirty="0" sz="2000" spc="-10">
                <a:latin typeface="Georgia"/>
                <a:cs typeface="Georgia"/>
              </a:rPr>
              <a:t>Prehistoria cubre  </a:t>
            </a:r>
            <a:r>
              <a:rPr dirty="0" sz="2000" spc="-5">
                <a:latin typeface="Georgia"/>
                <a:cs typeface="Georgia"/>
              </a:rPr>
              <a:t>aproximadamente 4’5 millones  de años del </a:t>
            </a:r>
            <a:r>
              <a:rPr dirty="0" sz="2000" spc="-10">
                <a:latin typeface="Georgia"/>
                <a:cs typeface="Georgia"/>
              </a:rPr>
              <a:t>pasado </a:t>
            </a:r>
            <a:r>
              <a:rPr dirty="0" sz="2000" spc="-5">
                <a:latin typeface="Georgia"/>
                <a:cs typeface="Georgia"/>
              </a:rPr>
              <a:t>de </a:t>
            </a:r>
            <a:r>
              <a:rPr dirty="0" sz="2000" spc="-10">
                <a:latin typeface="Georgia"/>
                <a:cs typeface="Georgia"/>
              </a:rPr>
              <a:t>la  humanidad. Esta enorme etapa  </a:t>
            </a:r>
            <a:r>
              <a:rPr dirty="0" sz="2000" spc="-5">
                <a:latin typeface="Georgia"/>
                <a:cs typeface="Georgia"/>
              </a:rPr>
              <a:t>abarca </a:t>
            </a:r>
            <a:r>
              <a:rPr dirty="0" sz="2000" spc="-10">
                <a:latin typeface="Georgia"/>
                <a:cs typeface="Georgia"/>
              </a:rPr>
              <a:t>el desarrollo </a:t>
            </a:r>
            <a:r>
              <a:rPr dirty="0" sz="2000" spc="-5">
                <a:latin typeface="Georgia"/>
                <a:cs typeface="Georgia"/>
              </a:rPr>
              <a:t>de los  </a:t>
            </a:r>
            <a:r>
              <a:rPr dirty="0" sz="2000" spc="-10">
                <a:latin typeface="Georgia"/>
                <a:cs typeface="Georgia"/>
              </a:rPr>
              <a:t>primeras </a:t>
            </a:r>
            <a:r>
              <a:rPr dirty="0" sz="2000" spc="-5">
                <a:latin typeface="Georgia"/>
                <a:cs typeface="Georgia"/>
              </a:rPr>
              <a:t>sociedades humanas,  desde la </a:t>
            </a:r>
            <a:r>
              <a:rPr dirty="0" sz="2000" spc="-10">
                <a:latin typeface="Georgia"/>
                <a:cs typeface="Georgia"/>
              </a:rPr>
              <a:t>aparición </a:t>
            </a:r>
            <a:r>
              <a:rPr dirty="0" sz="2000" spc="-5">
                <a:latin typeface="Georgia"/>
                <a:cs typeface="Georgia"/>
              </a:rPr>
              <a:t>de los  </a:t>
            </a:r>
            <a:r>
              <a:rPr dirty="0" sz="2000" spc="-10">
                <a:latin typeface="Georgia"/>
                <a:cs typeface="Georgia"/>
              </a:rPr>
              <a:t>primeros homínidos </a:t>
            </a:r>
            <a:r>
              <a:rPr dirty="0" sz="2000" spc="-5">
                <a:latin typeface="Georgia"/>
                <a:cs typeface="Georgia"/>
              </a:rPr>
              <a:t>(hace 5  millones de años) hasta la  </a:t>
            </a:r>
            <a:r>
              <a:rPr dirty="0" sz="2000" spc="-10">
                <a:latin typeface="Georgia"/>
                <a:cs typeface="Georgia"/>
              </a:rPr>
              <a:t>invención </a:t>
            </a:r>
            <a:r>
              <a:rPr dirty="0" sz="2000" spc="-5">
                <a:latin typeface="Georgia"/>
                <a:cs typeface="Georgia"/>
              </a:rPr>
              <a:t>y </a:t>
            </a:r>
            <a:r>
              <a:rPr dirty="0" sz="2000" spc="-10">
                <a:latin typeface="Georgia"/>
                <a:cs typeface="Georgia"/>
              </a:rPr>
              <a:t>difusión </a:t>
            </a:r>
            <a:r>
              <a:rPr dirty="0" sz="2000" spc="-5">
                <a:latin typeface="Georgia"/>
                <a:cs typeface="Georgia"/>
              </a:rPr>
              <a:t>de </a:t>
            </a:r>
            <a:r>
              <a:rPr dirty="0" sz="2000" spc="-10">
                <a:latin typeface="Georgia"/>
                <a:cs typeface="Georgia"/>
              </a:rPr>
              <a:t>la  </a:t>
            </a:r>
            <a:r>
              <a:rPr dirty="0" sz="2000" spc="-5">
                <a:latin typeface="Georgia"/>
                <a:cs typeface="Georgia"/>
              </a:rPr>
              <a:t>escritura </a:t>
            </a:r>
            <a:r>
              <a:rPr dirty="0" sz="2000" spc="-10">
                <a:latin typeface="Georgia"/>
                <a:cs typeface="Georgia"/>
              </a:rPr>
              <a:t>(hacia el </a:t>
            </a:r>
            <a:r>
              <a:rPr dirty="0" sz="2000" spc="-5">
                <a:latin typeface="Georgia"/>
                <a:cs typeface="Georgia"/>
              </a:rPr>
              <a:t>año 3300  </a:t>
            </a:r>
            <a:r>
              <a:rPr dirty="0" sz="2000" spc="-10">
                <a:latin typeface="Georgia"/>
                <a:cs typeface="Georgia"/>
              </a:rPr>
              <a:t>a.C.).</a:t>
            </a:r>
            <a:endParaRPr sz="20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654246" y="2328974"/>
            <a:ext cx="3975834" cy="37399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5768"/>
            <a:ext cx="4309745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-55" b="0">
                <a:latin typeface="Trebuchet MS"/>
                <a:cs typeface="Trebuchet MS"/>
              </a:rPr>
              <a:t>Venus </a:t>
            </a:r>
            <a:r>
              <a:rPr dirty="0" sz="4000" b="0">
                <a:latin typeface="Trebuchet MS"/>
                <a:cs typeface="Trebuchet MS"/>
              </a:rPr>
              <a:t>de</a:t>
            </a:r>
            <a:r>
              <a:rPr dirty="0" sz="4000" spc="-45" b="0">
                <a:latin typeface="Trebuchet MS"/>
                <a:cs typeface="Trebuchet MS"/>
              </a:rPr>
              <a:t> </a:t>
            </a:r>
            <a:r>
              <a:rPr dirty="0" sz="4000" b="0">
                <a:latin typeface="Trebuchet MS"/>
                <a:cs typeface="Trebuchet MS"/>
              </a:rPr>
              <a:t>Lespugue</a:t>
            </a:r>
            <a:endParaRPr sz="400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444625" y="2071623"/>
            <a:ext cx="6342126" cy="478637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4244"/>
            <a:ext cx="3890645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5"/>
              <a:t>5. EL</a:t>
            </a:r>
            <a:r>
              <a:rPr dirty="0" sz="4000" spc="-275"/>
              <a:t> </a:t>
            </a:r>
            <a:r>
              <a:rPr dirty="0" sz="4000" spc="-5"/>
              <a:t>NEOLÍTICO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645972" y="2229642"/>
            <a:ext cx="7788909" cy="2910840"/>
          </a:xfrm>
          <a:prstGeom prst="rect">
            <a:avLst/>
          </a:prstGeom>
        </p:spPr>
        <p:txBody>
          <a:bodyPr wrap="square" lIns="0" tIns="55244" rIns="0" bIns="0" rtlCol="0" vert="horz">
            <a:spAutoFit/>
          </a:bodyPr>
          <a:lstStyle/>
          <a:p>
            <a:pPr marL="268605" indent="-256540">
              <a:lnSpc>
                <a:spcPct val="100000"/>
              </a:lnSpc>
              <a:spcBef>
                <a:spcPts val="434"/>
              </a:spcBef>
              <a:buClr>
                <a:srgbClr val="9F4DA2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2800" b="1">
                <a:latin typeface="Georgia"/>
                <a:cs typeface="Georgia"/>
              </a:rPr>
              <a:t>¿Qué </a:t>
            </a:r>
            <a:r>
              <a:rPr dirty="0" sz="2800" spc="5" b="1">
                <a:latin typeface="Georgia"/>
                <a:cs typeface="Georgia"/>
              </a:rPr>
              <a:t>es </a:t>
            </a:r>
            <a:r>
              <a:rPr dirty="0" sz="2800" b="1">
                <a:latin typeface="Georgia"/>
                <a:cs typeface="Georgia"/>
              </a:rPr>
              <a:t>el</a:t>
            </a:r>
            <a:r>
              <a:rPr dirty="0" sz="2800" spc="-70" b="1">
                <a:latin typeface="Georgia"/>
                <a:cs typeface="Georgia"/>
              </a:rPr>
              <a:t> </a:t>
            </a:r>
            <a:r>
              <a:rPr dirty="0" sz="2800" spc="-5" b="1">
                <a:latin typeface="Georgia"/>
                <a:cs typeface="Georgia"/>
              </a:rPr>
              <a:t>Neolítico?</a:t>
            </a:r>
            <a:endParaRPr sz="2800">
              <a:latin typeface="Georgia"/>
              <a:cs typeface="Georgia"/>
            </a:endParaRPr>
          </a:p>
          <a:p>
            <a:pPr marL="560705" marR="5080" indent="-247015">
              <a:lnSpc>
                <a:spcPct val="100000"/>
              </a:lnSpc>
              <a:spcBef>
                <a:spcPts val="295"/>
              </a:spcBef>
              <a:tabLst>
                <a:tab pos="560705" algn="l"/>
              </a:tabLst>
            </a:pP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▫	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Hacia el 7000 a.C., coincidiendo con los </a:t>
            </a:r>
            <a:r>
              <a:rPr dirty="0" sz="2600" spc="-15">
                <a:solidFill>
                  <a:srgbClr val="438085"/>
                </a:solidFill>
                <a:latin typeface="Georgia"/>
                <a:cs typeface="Georgia"/>
              </a:rPr>
              <a:t>cambios 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en el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medio </a:t>
            </a:r>
            <a:r>
              <a:rPr dirty="0" sz="2600" spc="-15">
                <a:solidFill>
                  <a:srgbClr val="438085"/>
                </a:solidFill>
                <a:latin typeface="Georgia"/>
                <a:cs typeface="Georgia"/>
              </a:rPr>
              <a:t>natural,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se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producen otra serie de  cambios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conocidos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como neolítico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o </a:t>
            </a:r>
            <a:r>
              <a:rPr dirty="0" sz="2600" spc="-10" b="1">
                <a:solidFill>
                  <a:srgbClr val="438085"/>
                </a:solidFill>
                <a:latin typeface="Georgia"/>
                <a:cs typeface="Georgia"/>
              </a:rPr>
              <a:t>revolución  neolítica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.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Este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periodo durará hasta el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3500 </a:t>
            </a:r>
            <a:r>
              <a:rPr dirty="0" sz="2600" spc="-15">
                <a:solidFill>
                  <a:srgbClr val="438085"/>
                </a:solidFill>
                <a:latin typeface="Georgia"/>
                <a:cs typeface="Georgia"/>
              </a:rPr>
              <a:t>a.C. 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en que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comienza la Historia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con los primeros  documentos</a:t>
            </a:r>
            <a:r>
              <a:rPr dirty="0" sz="2600" spc="35">
                <a:solidFill>
                  <a:srgbClr val="438085"/>
                </a:solidFill>
                <a:latin typeface="Georgia"/>
                <a:cs typeface="Georgia"/>
              </a:rPr>
              <a:t>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escritos.</a:t>
            </a:r>
            <a:endParaRPr sz="26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424803" y="4786376"/>
            <a:ext cx="2219071" cy="17382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4244"/>
            <a:ext cx="3890645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5"/>
              <a:t>5. EL</a:t>
            </a:r>
            <a:r>
              <a:rPr dirty="0" sz="4000" spc="-275"/>
              <a:t> </a:t>
            </a:r>
            <a:r>
              <a:rPr dirty="0" sz="4000" spc="-5"/>
              <a:t>NEOLÍTICO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645972" y="2229642"/>
            <a:ext cx="7914640" cy="2514600"/>
          </a:xfrm>
          <a:prstGeom prst="rect">
            <a:avLst/>
          </a:prstGeom>
        </p:spPr>
        <p:txBody>
          <a:bodyPr wrap="square" lIns="0" tIns="55244" rIns="0" bIns="0" rtlCol="0" vert="horz">
            <a:spAutoFit/>
          </a:bodyPr>
          <a:lstStyle/>
          <a:p>
            <a:pPr marL="268605" indent="-256540">
              <a:lnSpc>
                <a:spcPct val="100000"/>
              </a:lnSpc>
              <a:spcBef>
                <a:spcPts val="434"/>
              </a:spcBef>
              <a:buClr>
                <a:srgbClr val="9F4DA2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2800" b="1">
                <a:latin typeface="Georgia"/>
                <a:cs typeface="Georgia"/>
              </a:rPr>
              <a:t>¿Cómo </a:t>
            </a:r>
            <a:r>
              <a:rPr dirty="0" sz="2800" spc="5" b="1">
                <a:latin typeface="Georgia"/>
                <a:cs typeface="Georgia"/>
              </a:rPr>
              <a:t>era </a:t>
            </a:r>
            <a:r>
              <a:rPr dirty="0" sz="2800" b="1">
                <a:latin typeface="Georgia"/>
                <a:cs typeface="Georgia"/>
              </a:rPr>
              <a:t>el </a:t>
            </a:r>
            <a:r>
              <a:rPr dirty="0" sz="2800" spc="5" b="1">
                <a:latin typeface="Georgia"/>
                <a:cs typeface="Georgia"/>
              </a:rPr>
              <a:t>medio</a:t>
            </a:r>
            <a:r>
              <a:rPr dirty="0" sz="2800" spc="-145" b="1">
                <a:latin typeface="Georgia"/>
                <a:cs typeface="Georgia"/>
              </a:rPr>
              <a:t> </a:t>
            </a:r>
            <a:r>
              <a:rPr dirty="0" sz="2800" spc="5" b="1">
                <a:latin typeface="Georgia"/>
                <a:cs typeface="Georgia"/>
              </a:rPr>
              <a:t>natural?</a:t>
            </a:r>
            <a:endParaRPr sz="2800">
              <a:latin typeface="Georgia"/>
              <a:cs typeface="Georgia"/>
            </a:endParaRPr>
          </a:p>
          <a:p>
            <a:pPr marL="560705" marR="5080" indent="-247015">
              <a:lnSpc>
                <a:spcPct val="100000"/>
              </a:lnSpc>
              <a:spcBef>
                <a:spcPts val="295"/>
              </a:spcBef>
              <a:tabLst>
                <a:tab pos="560705" algn="l"/>
              </a:tabLst>
            </a:pP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▫	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A finales del Paleolítico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se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produce un </a:t>
            </a:r>
            <a:r>
              <a:rPr dirty="0" sz="2600" spc="-10" b="1">
                <a:solidFill>
                  <a:srgbClr val="438085"/>
                </a:solidFill>
                <a:latin typeface="Georgia"/>
                <a:cs typeface="Georgia"/>
              </a:rPr>
              <a:t>cambio  climático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, </a:t>
            </a:r>
            <a:r>
              <a:rPr dirty="0" sz="2600" spc="-15">
                <a:solidFill>
                  <a:srgbClr val="438085"/>
                </a:solidFill>
                <a:latin typeface="Georgia"/>
                <a:cs typeface="Georgia"/>
              </a:rPr>
              <a:t>aumentan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las temperaturas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y  comienza el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deshielo. Los animales se desplazan al  norte buscando el frío (escaseando)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y </a:t>
            </a:r>
            <a:r>
              <a:rPr dirty="0" sz="2600" spc="-15">
                <a:solidFill>
                  <a:srgbClr val="438085"/>
                </a:solidFill>
                <a:latin typeface="Georgia"/>
                <a:cs typeface="Georgia"/>
              </a:rPr>
              <a:t>aparecen 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nuevas </a:t>
            </a:r>
            <a:r>
              <a:rPr dirty="0" sz="2600" spc="-10" b="1">
                <a:solidFill>
                  <a:srgbClr val="438085"/>
                </a:solidFill>
                <a:latin typeface="Georgia"/>
                <a:cs typeface="Georgia"/>
              </a:rPr>
              <a:t>especies</a:t>
            </a:r>
            <a:r>
              <a:rPr dirty="0" sz="2600" spc="75" b="1">
                <a:solidFill>
                  <a:srgbClr val="438085"/>
                </a:solidFill>
                <a:latin typeface="Georgia"/>
                <a:cs typeface="Georgia"/>
              </a:rPr>
              <a:t> </a:t>
            </a:r>
            <a:r>
              <a:rPr dirty="0" sz="2600" spc="-10" b="1">
                <a:solidFill>
                  <a:srgbClr val="438085"/>
                </a:solidFill>
                <a:latin typeface="Georgia"/>
                <a:cs typeface="Georgia"/>
              </a:rPr>
              <a:t>vegetales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.</a:t>
            </a:r>
            <a:endParaRPr sz="26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4244"/>
            <a:ext cx="3890645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5"/>
              <a:t>5. EL</a:t>
            </a:r>
            <a:r>
              <a:rPr dirty="0" sz="4000" spc="-275"/>
              <a:t> </a:t>
            </a:r>
            <a:r>
              <a:rPr dirty="0" sz="4000" spc="-5"/>
              <a:t>NEOLÍTICO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645972" y="2228544"/>
            <a:ext cx="7943850" cy="405892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268605" indent="-256540">
              <a:lnSpc>
                <a:spcPts val="3350"/>
              </a:lnSpc>
              <a:spcBef>
                <a:spcPts val="110"/>
              </a:spcBef>
              <a:buClr>
                <a:srgbClr val="9F4DA2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2800" b="1">
                <a:latin typeface="Georgia"/>
                <a:cs typeface="Georgia"/>
              </a:rPr>
              <a:t>¿De qué </a:t>
            </a:r>
            <a:r>
              <a:rPr dirty="0" sz="2800" spc="-5" b="1">
                <a:latin typeface="Georgia"/>
                <a:cs typeface="Georgia"/>
              </a:rPr>
              <a:t>vivían </a:t>
            </a:r>
            <a:r>
              <a:rPr dirty="0" sz="2800" spc="5" b="1">
                <a:latin typeface="Georgia"/>
                <a:cs typeface="Georgia"/>
              </a:rPr>
              <a:t>durante </a:t>
            </a:r>
            <a:r>
              <a:rPr dirty="0" sz="2800" b="1">
                <a:latin typeface="Georgia"/>
                <a:cs typeface="Georgia"/>
              </a:rPr>
              <a:t>el</a:t>
            </a:r>
            <a:r>
              <a:rPr dirty="0" sz="2800" spc="-170" b="1">
                <a:latin typeface="Georgia"/>
                <a:cs typeface="Georgia"/>
              </a:rPr>
              <a:t> </a:t>
            </a:r>
            <a:r>
              <a:rPr dirty="0" sz="2800" spc="-5" b="1">
                <a:latin typeface="Georgia"/>
                <a:cs typeface="Georgia"/>
              </a:rPr>
              <a:t>Neolítico?</a:t>
            </a:r>
            <a:endParaRPr sz="2800">
              <a:latin typeface="Georgia"/>
              <a:cs typeface="Georgia"/>
            </a:endParaRPr>
          </a:p>
          <a:p>
            <a:pPr marL="560705" marR="5080" indent="-247015">
              <a:lnSpc>
                <a:spcPct val="90000"/>
              </a:lnSpc>
              <a:spcBef>
                <a:spcPts val="305"/>
              </a:spcBef>
              <a:tabLst>
                <a:tab pos="560705" algn="l"/>
              </a:tabLst>
            </a:pP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▫	En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el Neolítico, la </a:t>
            </a:r>
            <a:r>
              <a:rPr dirty="0" sz="2600" spc="-15">
                <a:solidFill>
                  <a:srgbClr val="438085"/>
                </a:solidFill>
                <a:latin typeface="Georgia"/>
                <a:cs typeface="Georgia"/>
              </a:rPr>
              <a:t>mayor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parte de los grupos  humanos ha abandonado su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vida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de </a:t>
            </a:r>
            <a:r>
              <a:rPr dirty="0" sz="2600" spc="-15">
                <a:solidFill>
                  <a:srgbClr val="438085"/>
                </a:solidFill>
                <a:latin typeface="Georgia"/>
                <a:cs typeface="Georgia"/>
              </a:rPr>
              <a:t>cazadores  nómadas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para sustituirla por una </a:t>
            </a:r>
            <a:r>
              <a:rPr dirty="0" sz="2600" spc="-10" b="1">
                <a:solidFill>
                  <a:srgbClr val="438085"/>
                </a:solidFill>
                <a:latin typeface="Georgia"/>
                <a:cs typeface="Georgia"/>
              </a:rPr>
              <a:t>existencia  sedentaria </a:t>
            </a:r>
            <a:r>
              <a:rPr dirty="0" sz="2600" spc="-15">
                <a:solidFill>
                  <a:srgbClr val="438085"/>
                </a:solidFill>
                <a:latin typeface="Georgia"/>
                <a:cs typeface="Georgia"/>
              </a:rPr>
              <a:t>basada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en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el </a:t>
            </a:r>
            <a:r>
              <a:rPr dirty="0" sz="2600" spc="-10" b="1">
                <a:solidFill>
                  <a:srgbClr val="438085"/>
                </a:solidFill>
                <a:latin typeface="Georgia"/>
                <a:cs typeface="Georgia"/>
              </a:rPr>
              <a:t>cultivo </a:t>
            </a:r>
            <a:r>
              <a:rPr dirty="0" sz="2600" spc="-5" b="1">
                <a:solidFill>
                  <a:srgbClr val="438085"/>
                </a:solidFill>
                <a:latin typeface="Georgia"/>
                <a:cs typeface="Georgia"/>
              </a:rPr>
              <a:t>de </a:t>
            </a:r>
            <a:r>
              <a:rPr dirty="0" sz="2600" spc="-10" b="1">
                <a:solidFill>
                  <a:srgbClr val="438085"/>
                </a:solidFill>
                <a:latin typeface="Georgia"/>
                <a:cs typeface="Georgia"/>
              </a:rPr>
              <a:t>la tierra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y 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la </a:t>
            </a:r>
            <a:r>
              <a:rPr dirty="0" sz="2600" spc="-10" b="1">
                <a:solidFill>
                  <a:srgbClr val="438085"/>
                </a:solidFill>
                <a:latin typeface="Georgia"/>
                <a:cs typeface="Georgia"/>
              </a:rPr>
              <a:t>domesticación </a:t>
            </a:r>
            <a:r>
              <a:rPr dirty="0" sz="2600" spc="-5" b="1">
                <a:solidFill>
                  <a:srgbClr val="438085"/>
                </a:solidFill>
                <a:latin typeface="Georgia"/>
                <a:cs typeface="Georgia"/>
              </a:rPr>
              <a:t>de </a:t>
            </a:r>
            <a:r>
              <a:rPr dirty="0" sz="2600" spc="-10" b="1">
                <a:solidFill>
                  <a:srgbClr val="438085"/>
                </a:solidFill>
                <a:latin typeface="Georgia"/>
                <a:cs typeface="Georgia"/>
              </a:rPr>
              <a:t>animales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. Los humanos  han dejado de ser </a:t>
            </a:r>
            <a:r>
              <a:rPr dirty="0" sz="2600" spc="-15">
                <a:solidFill>
                  <a:srgbClr val="438085"/>
                </a:solidFill>
                <a:latin typeface="Georgia"/>
                <a:cs typeface="Georgia"/>
              </a:rPr>
              <a:t>depredadores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y a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partir de </a:t>
            </a:r>
            <a:r>
              <a:rPr dirty="0" sz="2600" spc="-15">
                <a:solidFill>
                  <a:srgbClr val="438085"/>
                </a:solidFill>
                <a:latin typeface="Georgia"/>
                <a:cs typeface="Georgia"/>
              </a:rPr>
              <a:t>ahora  controlarán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artificialmente la reproducción de las  especies vegetales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y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animales de las que </a:t>
            </a:r>
            <a:r>
              <a:rPr dirty="0" sz="2600" spc="-15">
                <a:solidFill>
                  <a:srgbClr val="438085"/>
                </a:solidFill>
                <a:latin typeface="Georgia"/>
                <a:cs typeface="Georgia"/>
              </a:rPr>
              <a:t>obtienen 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su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alimentación, es decir,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se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ha transformado en  </a:t>
            </a:r>
            <a:r>
              <a:rPr dirty="0" sz="2600" spc="-15">
                <a:solidFill>
                  <a:srgbClr val="438085"/>
                </a:solidFill>
                <a:latin typeface="Georgia"/>
                <a:cs typeface="Georgia"/>
              </a:rPr>
              <a:t>productores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de</a:t>
            </a:r>
            <a:r>
              <a:rPr dirty="0" sz="2600" spc="45">
                <a:solidFill>
                  <a:srgbClr val="438085"/>
                </a:solidFill>
                <a:latin typeface="Georgia"/>
                <a:cs typeface="Georgia"/>
              </a:rPr>
              <a:t>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alimentos.</a:t>
            </a:r>
            <a:endParaRPr sz="26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5768"/>
            <a:ext cx="5335905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b="0">
                <a:latin typeface="Trebuchet MS"/>
                <a:cs typeface="Trebuchet MS"/>
              </a:rPr>
              <a:t>Expansión del</a:t>
            </a:r>
            <a:r>
              <a:rPr dirty="0" sz="4000" spc="-180" b="0">
                <a:latin typeface="Trebuchet MS"/>
                <a:cs typeface="Trebuchet MS"/>
              </a:rPr>
              <a:t> </a:t>
            </a:r>
            <a:r>
              <a:rPr dirty="0" sz="4000" spc="5" b="0">
                <a:latin typeface="Trebuchet MS"/>
                <a:cs typeface="Trebuchet MS"/>
              </a:rPr>
              <a:t>Neolítico</a:t>
            </a:r>
            <a:endParaRPr sz="400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73480" y="2000250"/>
            <a:ext cx="7559294" cy="48577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5768"/>
            <a:ext cx="3783965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b="0">
                <a:latin typeface="Trebuchet MS"/>
                <a:cs typeface="Trebuchet MS"/>
              </a:rPr>
              <a:t>La vida</a:t>
            </a:r>
            <a:r>
              <a:rPr dirty="0" sz="4000" spc="-155" b="0">
                <a:latin typeface="Trebuchet MS"/>
                <a:cs typeface="Trebuchet MS"/>
              </a:rPr>
              <a:t> </a:t>
            </a:r>
            <a:r>
              <a:rPr dirty="0" sz="4000" b="0">
                <a:latin typeface="Trebuchet MS"/>
                <a:cs typeface="Trebuchet MS"/>
              </a:rPr>
              <a:t>neolítica</a:t>
            </a:r>
            <a:endParaRPr sz="400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71474" y="2000250"/>
            <a:ext cx="4786376" cy="27952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029200" y="3571875"/>
            <a:ext cx="3543300" cy="27908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4244"/>
            <a:ext cx="3890645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5"/>
              <a:t>5. EL</a:t>
            </a:r>
            <a:r>
              <a:rPr dirty="0" sz="4000" spc="-275"/>
              <a:t> </a:t>
            </a:r>
            <a:r>
              <a:rPr dirty="0" sz="4000" spc="-5"/>
              <a:t>NEOLÍTICO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645972" y="2271217"/>
            <a:ext cx="7718425" cy="210693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268605" marR="1445895" indent="-256540">
              <a:lnSpc>
                <a:spcPct val="100000"/>
              </a:lnSpc>
              <a:spcBef>
                <a:spcPts val="110"/>
              </a:spcBef>
              <a:buClr>
                <a:srgbClr val="9F4DA2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2800" b="1">
                <a:latin typeface="Georgia"/>
                <a:cs typeface="Georgia"/>
              </a:rPr>
              <a:t>¿Dónde </a:t>
            </a:r>
            <a:r>
              <a:rPr dirty="0" sz="2800" spc="5" b="1">
                <a:latin typeface="Georgia"/>
                <a:cs typeface="Georgia"/>
              </a:rPr>
              <a:t>se </a:t>
            </a:r>
            <a:r>
              <a:rPr dirty="0" sz="2800" spc="-5" b="1">
                <a:latin typeface="Georgia"/>
                <a:cs typeface="Georgia"/>
              </a:rPr>
              <a:t>localizan </a:t>
            </a:r>
            <a:r>
              <a:rPr dirty="0" sz="2800" b="1">
                <a:latin typeface="Georgia"/>
                <a:cs typeface="Georgia"/>
              </a:rPr>
              <a:t>las</a:t>
            </a:r>
            <a:r>
              <a:rPr dirty="0" sz="2800" spc="-170" b="1">
                <a:latin typeface="Georgia"/>
                <a:cs typeface="Georgia"/>
              </a:rPr>
              <a:t> </a:t>
            </a:r>
            <a:r>
              <a:rPr dirty="0" sz="2800" spc="5" b="1">
                <a:latin typeface="Georgia"/>
                <a:cs typeface="Georgia"/>
              </a:rPr>
              <a:t>primeras  </a:t>
            </a:r>
            <a:r>
              <a:rPr dirty="0" sz="2800" b="1">
                <a:latin typeface="Georgia"/>
                <a:cs typeface="Georgia"/>
              </a:rPr>
              <a:t>comunidades</a:t>
            </a:r>
            <a:r>
              <a:rPr dirty="0" sz="2800" spc="-90" b="1">
                <a:latin typeface="Georgia"/>
                <a:cs typeface="Georgia"/>
              </a:rPr>
              <a:t> </a:t>
            </a:r>
            <a:r>
              <a:rPr dirty="0" sz="2800" spc="-5" b="1">
                <a:latin typeface="Georgia"/>
                <a:cs typeface="Georgia"/>
              </a:rPr>
              <a:t>agrícolas?</a:t>
            </a:r>
            <a:endParaRPr sz="2800">
              <a:latin typeface="Georgia"/>
              <a:cs typeface="Georgia"/>
            </a:endParaRPr>
          </a:p>
          <a:p>
            <a:pPr marL="560705" marR="5080" indent="-247015">
              <a:lnSpc>
                <a:spcPct val="100000"/>
              </a:lnSpc>
              <a:spcBef>
                <a:spcPts val="295"/>
              </a:spcBef>
              <a:tabLst>
                <a:tab pos="560705" algn="l"/>
              </a:tabLst>
            </a:pP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▫	Una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de las </a:t>
            </a:r>
            <a:r>
              <a:rPr dirty="0" sz="2600" spc="-15">
                <a:solidFill>
                  <a:srgbClr val="438085"/>
                </a:solidFill>
                <a:latin typeface="Georgia"/>
                <a:cs typeface="Georgia"/>
              </a:rPr>
              <a:t>áreas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en que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se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produce el  descubrimiento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y la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práctica de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la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agricultura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y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la  ganadería es el </a:t>
            </a:r>
            <a:r>
              <a:rPr dirty="0" sz="2600" spc="-10" b="1">
                <a:solidFill>
                  <a:srgbClr val="438085"/>
                </a:solidFill>
                <a:latin typeface="Georgia"/>
                <a:cs typeface="Georgia"/>
              </a:rPr>
              <a:t>Próximo</a:t>
            </a:r>
            <a:r>
              <a:rPr dirty="0" sz="2600" spc="120" b="1">
                <a:solidFill>
                  <a:srgbClr val="438085"/>
                </a:solidFill>
                <a:latin typeface="Georgia"/>
                <a:cs typeface="Georgia"/>
              </a:rPr>
              <a:t> </a:t>
            </a:r>
            <a:r>
              <a:rPr dirty="0" sz="2600" spc="-5" b="1">
                <a:solidFill>
                  <a:srgbClr val="438085"/>
                </a:solidFill>
                <a:latin typeface="Georgia"/>
                <a:cs typeface="Georgia"/>
              </a:rPr>
              <a:t>Oriente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.</a:t>
            </a:r>
            <a:endParaRPr sz="26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5768"/>
            <a:ext cx="5335905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b="0">
                <a:latin typeface="Trebuchet MS"/>
                <a:cs typeface="Trebuchet MS"/>
              </a:rPr>
              <a:t>Expansión del</a:t>
            </a:r>
            <a:r>
              <a:rPr dirty="0" sz="4000" spc="-180" b="0">
                <a:latin typeface="Trebuchet MS"/>
                <a:cs typeface="Trebuchet MS"/>
              </a:rPr>
              <a:t> </a:t>
            </a:r>
            <a:r>
              <a:rPr dirty="0" sz="4000" spc="5" b="0">
                <a:latin typeface="Trebuchet MS"/>
                <a:cs typeface="Trebuchet MS"/>
              </a:rPr>
              <a:t>Neolítico</a:t>
            </a:r>
            <a:endParaRPr sz="400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73480" y="2000250"/>
            <a:ext cx="7559294" cy="48577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4244"/>
            <a:ext cx="3890645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5"/>
              <a:t>5. EL</a:t>
            </a:r>
            <a:r>
              <a:rPr dirty="0" sz="4000" spc="-275"/>
              <a:t> </a:t>
            </a:r>
            <a:r>
              <a:rPr dirty="0" sz="4000" spc="-5"/>
              <a:t>NEOLÍTICO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645972" y="2229642"/>
            <a:ext cx="7875270" cy="1722120"/>
          </a:xfrm>
          <a:prstGeom prst="rect">
            <a:avLst/>
          </a:prstGeom>
        </p:spPr>
        <p:txBody>
          <a:bodyPr wrap="square" lIns="0" tIns="55244" rIns="0" bIns="0" rtlCol="0" vert="horz">
            <a:spAutoFit/>
          </a:bodyPr>
          <a:lstStyle/>
          <a:p>
            <a:pPr marL="268605" indent="-256540">
              <a:lnSpc>
                <a:spcPct val="100000"/>
              </a:lnSpc>
              <a:spcBef>
                <a:spcPts val="434"/>
              </a:spcBef>
              <a:buClr>
                <a:srgbClr val="9F4DA2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2800" b="1">
                <a:latin typeface="Georgia"/>
                <a:cs typeface="Georgia"/>
              </a:rPr>
              <a:t>¿Dónde </a:t>
            </a:r>
            <a:r>
              <a:rPr dirty="0" sz="2800" spc="-5" b="1">
                <a:latin typeface="Georgia"/>
                <a:cs typeface="Georgia"/>
              </a:rPr>
              <a:t>vivían </a:t>
            </a:r>
            <a:r>
              <a:rPr dirty="0" sz="2800" spc="5" b="1">
                <a:latin typeface="Georgia"/>
                <a:cs typeface="Georgia"/>
              </a:rPr>
              <a:t>en </a:t>
            </a:r>
            <a:r>
              <a:rPr dirty="0" sz="2800" b="1">
                <a:latin typeface="Georgia"/>
                <a:cs typeface="Georgia"/>
              </a:rPr>
              <a:t>el</a:t>
            </a:r>
            <a:r>
              <a:rPr dirty="0" sz="2800" spc="-85" b="1">
                <a:latin typeface="Georgia"/>
                <a:cs typeface="Georgia"/>
              </a:rPr>
              <a:t> </a:t>
            </a:r>
            <a:r>
              <a:rPr dirty="0" sz="2800" spc="-5" b="1">
                <a:latin typeface="Georgia"/>
                <a:cs typeface="Georgia"/>
              </a:rPr>
              <a:t>Neolítico?</a:t>
            </a:r>
            <a:endParaRPr sz="2800">
              <a:latin typeface="Georgia"/>
              <a:cs typeface="Georgia"/>
            </a:endParaRPr>
          </a:p>
          <a:p>
            <a:pPr marL="560705" marR="5080" indent="-247015">
              <a:lnSpc>
                <a:spcPct val="100000"/>
              </a:lnSpc>
              <a:spcBef>
                <a:spcPts val="295"/>
              </a:spcBef>
              <a:tabLst>
                <a:tab pos="560705" algn="l"/>
              </a:tabLst>
            </a:pP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▫	En </a:t>
            </a:r>
            <a:r>
              <a:rPr dirty="0" sz="2600" spc="-10" b="1">
                <a:solidFill>
                  <a:srgbClr val="438085"/>
                </a:solidFill>
                <a:latin typeface="Georgia"/>
                <a:cs typeface="Georgia"/>
              </a:rPr>
              <a:t>poblados </a:t>
            </a:r>
            <a:r>
              <a:rPr dirty="0" sz="2600" spc="-5" b="1">
                <a:solidFill>
                  <a:srgbClr val="438085"/>
                </a:solidFill>
                <a:latin typeface="Georgia"/>
                <a:cs typeface="Georgia"/>
              </a:rPr>
              <a:t>estables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.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Estos </a:t>
            </a:r>
            <a:r>
              <a:rPr dirty="0" sz="2600" spc="-15">
                <a:solidFill>
                  <a:srgbClr val="438085"/>
                </a:solidFill>
                <a:latin typeface="Georgia"/>
                <a:cs typeface="Georgia"/>
              </a:rPr>
              <a:t>estaban formados 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por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viviendas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circulares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o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rectangulares realizadas  con </a:t>
            </a:r>
            <a:r>
              <a:rPr dirty="0" sz="2600" spc="-15">
                <a:solidFill>
                  <a:srgbClr val="438085"/>
                </a:solidFill>
                <a:latin typeface="Georgia"/>
                <a:cs typeface="Georgia"/>
              </a:rPr>
              <a:t>parees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de </a:t>
            </a:r>
            <a:r>
              <a:rPr dirty="0" sz="2600" spc="-15">
                <a:solidFill>
                  <a:srgbClr val="438085"/>
                </a:solidFill>
                <a:latin typeface="Georgia"/>
                <a:cs typeface="Georgia"/>
              </a:rPr>
              <a:t>barro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y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tejado de</a:t>
            </a:r>
            <a:r>
              <a:rPr dirty="0" sz="2600" spc="150">
                <a:solidFill>
                  <a:srgbClr val="438085"/>
                </a:solidFill>
                <a:latin typeface="Georgia"/>
                <a:cs typeface="Georgia"/>
              </a:rPr>
              <a:t> </a:t>
            </a:r>
            <a:r>
              <a:rPr dirty="0" sz="2600" spc="-15">
                <a:solidFill>
                  <a:srgbClr val="438085"/>
                </a:solidFill>
                <a:latin typeface="Georgia"/>
                <a:cs typeface="Georgia"/>
              </a:rPr>
              <a:t>ramas.</a:t>
            </a:r>
            <a:endParaRPr sz="26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215001" y="4006850"/>
            <a:ext cx="3429000" cy="2565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4244"/>
            <a:ext cx="3890645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5"/>
              <a:t>5. EL</a:t>
            </a:r>
            <a:r>
              <a:rPr dirty="0" sz="4000" spc="-275"/>
              <a:t> </a:t>
            </a:r>
            <a:r>
              <a:rPr dirty="0" sz="4000" spc="-5"/>
              <a:t>NEOLÍTICO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645972" y="2229642"/>
            <a:ext cx="7924165" cy="3307715"/>
          </a:xfrm>
          <a:prstGeom prst="rect">
            <a:avLst/>
          </a:prstGeom>
        </p:spPr>
        <p:txBody>
          <a:bodyPr wrap="square" lIns="0" tIns="55244" rIns="0" bIns="0" rtlCol="0" vert="horz">
            <a:spAutoFit/>
          </a:bodyPr>
          <a:lstStyle/>
          <a:p>
            <a:pPr marL="268605" indent="-256540">
              <a:lnSpc>
                <a:spcPct val="100000"/>
              </a:lnSpc>
              <a:spcBef>
                <a:spcPts val="434"/>
              </a:spcBef>
              <a:buClr>
                <a:srgbClr val="9F4DA2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2800" b="1">
                <a:latin typeface="Georgia"/>
                <a:cs typeface="Georgia"/>
              </a:rPr>
              <a:t>¿Cómo </a:t>
            </a:r>
            <a:r>
              <a:rPr dirty="0" sz="2800" spc="5" b="1">
                <a:latin typeface="Georgia"/>
                <a:cs typeface="Georgia"/>
              </a:rPr>
              <a:t>era </a:t>
            </a:r>
            <a:r>
              <a:rPr dirty="0" sz="2800" b="1">
                <a:latin typeface="Georgia"/>
                <a:cs typeface="Georgia"/>
              </a:rPr>
              <a:t>la</a:t>
            </a:r>
            <a:r>
              <a:rPr dirty="0" sz="2800" spc="-110" b="1">
                <a:latin typeface="Georgia"/>
                <a:cs typeface="Georgia"/>
              </a:rPr>
              <a:t> </a:t>
            </a:r>
            <a:r>
              <a:rPr dirty="0" sz="2800" b="1">
                <a:latin typeface="Georgia"/>
                <a:cs typeface="Georgia"/>
              </a:rPr>
              <a:t>sociedad?</a:t>
            </a:r>
            <a:endParaRPr sz="2800">
              <a:latin typeface="Georgia"/>
              <a:cs typeface="Georgia"/>
            </a:endParaRPr>
          </a:p>
          <a:p>
            <a:pPr marL="560705" marR="5080" indent="-247015">
              <a:lnSpc>
                <a:spcPct val="100000"/>
              </a:lnSpc>
              <a:spcBef>
                <a:spcPts val="295"/>
              </a:spcBef>
              <a:tabLst>
                <a:tab pos="560705" algn="l"/>
              </a:tabLst>
            </a:pP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▫	</a:t>
            </a:r>
            <a:r>
              <a:rPr dirty="0" sz="2600" spc="-15">
                <a:solidFill>
                  <a:srgbClr val="438085"/>
                </a:solidFill>
                <a:latin typeface="Georgia"/>
                <a:cs typeface="Georgia"/>
              </a:rPr>
              <a:t>Al haber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más alimentos </a:t>
            </a:r>
            <a:r>
              <a:rPr dirty="0" sz="2600" spc="-15">
                <a:solidFill>
                  <a:srgbClr val="438085"/>
                </a:solidFill>
                <a:latin typeface="Georgia"/>
                <a:cs typeface="Georgia"/>
              </a:rPr>
              <a:t>aumenta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la población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y 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surgen </a:t>
            </a:r>
            <a:r>
              <a:rPr dirty="0" sz="2600" spc="-10" b="1">
                <a:solidFill>
                  <a:srgbClr val="438085"/>
                </a:solidFill>
                <a:latin typeface="Georgia"/>
                <a:cs typeface="Georgia"/>
              </a:rPr>
              <a:t>diferencias </a:t>
            </a:r>
            <a:r>
              <a:rPr dirty="0" sz="2600" spc="-5" b="1">
                <a:solidFill>
                  <a:srgbClr val="438085"/>
                </a:solidFill>
                <a:latin typeface="Georgia"/>
                <a:cs typeface="Georgia"/>
              </a:rPr>
              <a:t>entre </a:t>
            </a:r>
            <a:r>
              <a:rPr dirty="0" sz="2600" spc="-15" b="1">
                <a:solidFill>
                  <a:srgbClr val="438085"/>
                </a:solidFill>
                <a:latin typeface="Georgia"/>
                <a:cs typeface="Georgia"/>
              </a:rPr>
              <a:t>las </a:t>
            </a:r>
            <a:r>
              <a:rPr dirty="0" sz="2600" spc="-10" b="1">
                <a:solidFill>
                  <a:srgbClr val="438085"/>
                </a:solidFill>
                <a:latin typeface="Georgia"/>
                <a:cs typeface="Georgia"/>
              </a:rPr>
              <a:t>personas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por la  propiedad, los que controlan </a:t>
            </a:r>
            <a:r>
              <a:rPr dirty="0" sz="2600" spc="-15">
                <a:solidFill>
                  <a:srgbClr val="438085"/>
                </a:solidFill>
                <a:latin typeface="Georgia"/>
                <a:cs typeface="Georgia"/>
              </a:rPr>
              <a:t>más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o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menos  riquezas, irán dando lugar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a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grupos más  poderosos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o </a:t>
            </a:r>
            <a:r>
              <a:rPr dirty="0" sz="2600" spc="-15">
                <a:solidFill>
                  <a:srgbClr val="438085"/>
                </a:solidFill>
                <a:latin typeface="Georgia"/>
                <a:cs typeface="Georgia"/>
              </a:rPr>
              <a:t>más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pobres.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Se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produce una </a:t>
            </a:r>
            <a:r>
              <a:rPr dirty="0" sz="2600" spc="-10" b="1">
                <a:solidFill>
                  <a:srgbClr val="438085"/>
                </a:solidFill>
                <a:latin typeface="Georgia"/>
                <a:cs typeface="Georgia"/>
              </a:rPr>
              <a:t>división  </a:t>
            </a:r>
            <a:r>
              <a:rPr dirty="0" sz="2600" spc="-5" b="1">
                <a:solidFill>
                  <a:srgbClr val="438085"/>
                </a:solidFill>
                <a:latin typeface="Georgia"/>
                <a:cs typeface="Georgia"/>
              </a:rPr>
              <a:t>del </a:t>
            </a:r>
            <a:r>
              <a:rPr dirty="0" sz="2600" spc="-10" b="1">
                <a:solidFill>
                  <a:srgbClr val="438085"/>
                </a:solidFill>
                <a:latin typeface="Georgia"/>
                <a:cs typeface="Georgia"/>
              </a:rPr>
              <a:t>trabajo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: están los agricultores, ganaderos,  cazadores, artesanos,</a:t>
            </a:r>
            <a:r>
              <a:rPr dirty="0" sz="2600" spc="105">
                <a:solidFill>
                  <a:srgbClr val="438085"/>
                </a:solidFill>
                <a:latin typeface="Georgia"/>
                <a:cs typeface="Georgia"/>
              </a:rPr>
              <a:t>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etc.</a:t>
            </a:r>
            <a:endParaRPr sz="26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4244"/>
            <a:ext cx="4446905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5"/>
              <a:t>2. LA</a:t>
            </a:r>
            <a:r>
              <a:rPr dirty="0" sz="4000" spc="-340"/>
              <a:t> </a:t>
            </a:r>
            <a:r>
              <a:rPr dirty="0" sz="4000" spc="-25"/>
              <a:t>PREHISTORIA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645972" y="2229642"/>
            <a:ext cx="7900034" cy="2118360"/>
          </a:xfrm>
          <a:prstGeom prst="rect">
            <a:avLst/>
          </a:prstGeom>
        </p:spPr>
        <p:txBody>
          <a:bodyPr wrap="square" lIns="0" tIns="55244" rIns="0" bIns="0" rtlCol="0" vert="horz">
            <a:spAutoFit/>
          </a:bodyPr>
          <a:lstStyle/>
          <a:p>
            <a:pPr marL="268605" indent="-256540">
              <a:lnSpc>
                <a:spcPct val="100000"/>
              </a:lnSpc>
              <a:spcBef>
                <a:spcPts val="434"/>
              </a:spcBef>
              <a:buClr>
                <a:srgbClr val="9F4DA2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2800" b="1">
                <a:latin typeface="Georgia"/>
                <a:cs typeface="Georgia"/>
              </a:rPr>
              <a:t>¿Qué conocemos </a:t>
            </a:r>
            <a:r>
              <a:rPr dirty="0" sz="2800" spc="5" b="1">
                <a:latin typeface="Georgia"/>
                <a:cs typeface="Georgia"/>
              </a:rPr>
              <a:t>de esta</a:t>
            </a:r>
            <a:r>
              <a:rPr dirty="0" sz="2800" spc="-130" b="1">
                <a:latin typeface="Georgia"/>
                <a:cs typeface="Georgia"/>
              </a:rPr>
              <a:t> </a:t>
            </a:r>
            <a:r>
              <a:rPr dirty="0" sz="2800" b="1">
                <a:latin typeface="Georgia"/>
                <a:cs typeface="Georgia"/>
              </a:rPr>
              <a:t>época?</a:t>
            </a:r>
            <a:endParaRPr sz="2800">
              <a:latin typeface="Georgia"/>
              <a:cs typeface="Georgia"/>
            </a:endParaRPr>
          </a:p>
          <a:p>
            <a:pPr marL="560705" marR="5080" indent="-247015">
              <a:lnSpc>
                <a:spcPct val="100000"/>
              </a:lnSpc>
              <a:spcBef>
                <a:spcPts val="295"/>
              </a:spcBef>
              <a:tabLst>
                <a:tab pos="560705" algn="l"/>
              </a:tabLst>
            </a:pP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▫	Todo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lo que </a:t>
            </a:r>
            <a:r>
              <a:rPr dirty="0" sz="2600" spc="-15">
                <a:solidFill>
                  <a:srgbClr val="438085"/>
                </a:solidFill>
                <a:latin typeface="Georgia"/>
                <a:cs typeface="Georgia"/>
              </a:rPr>
              <a:t>sabemos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sólo lo </a:t>
            </a:r>
            <a:r>
              <a:rPr dirty="0" sz="2600" spc="-5" b="1">
                <a:solidFill>
                  <a:srgbClr val="438085"/>
                </a:solidFill>
                <a:latin typeface="Georgia"/>
                <a:cs typeface="Georgia"/>
              </a:rPr>
              <a:t>conocemos por </a:t>
            </a:r>
            <a:r>
              <a:rPr dirty="0" sz="2600" spc="-10" b="1">
                <a:solidFill>
                  <a:srgbClr val="438085"/>
                </a:solidFill>
                <a:latin typeface="Georgia"/>
                <a:cs typeface="Georgia"/>
              </a:rPr>
              <a:t>los  restos materiales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que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se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han </a:t>
            </a:r>
            <a:r>
              <a:rPr dirty="0" sz="2600" spc="-15">
                <a:solidFill>
                  <a:srgbClr val="438085"/>
                </a:solidFill>
                <a:latin typeface="Georgia"/>
                <a:cs typeface="Georgia"/>
              </a:rPr>
              <a:t>encontrado 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(esqueletos, utensilios, herramientas, etc.). Estos  restos </a:t>
            </a:r>
            <a:r>
              <a:rPr dirty="0" sz="2600" spc="-10" b="1">
                <a:solidFill>
                  <a:srgbClr val="438085"/>
                </a:solidFill>
                <a:latin typeface="Georgia"/>
                <a:cs typeface="Georgia"/>
              </a:rPr>
              <a:t>son </a:t>
            </a:r>
            <a:r>
              <a:rPr dirty="0" sz="2600" spc="-5" b="1">
                <a:solidFill>
                  <a:srgbClr val="438085"/>
                </a:solidFill>
                <a:latin typeface="Georgia"/>
                <a:cs typeface="Georgia"/>
              </a:rPr>
              <a:t>estudiados por </a:t>
            </a:r>
            <a:r>
              <a:rPr dirty="0" sz="2600" spc="-10" b="1">
                <a:solidFill>
                  <a:srgbClr val="438085"/>
                </a:solidFill>
                <a:latin typeface="Georgia"/>
                <a:cs typeface="Georgia"/>
              </a:rPr>
              <a:t>los</a:t>
            </a:r>
            <a:r>
              <a:rPr dirty="0" sz="2600" spc="114" b="1">
                <a:solidFill>
                  <a:srgbClr val="438085"/>
                </a:solidFill>
                <a:latin typeface="Georgia"/>
                <a:cs typeface="Georgia"/>
              </a:rPr>
              <a:t> </a:t>
            </a:r>
            <a:r>
              <a:rPr dirty="0" sz="2600" spc="-10" b="1">
                <a:solidFill>
                  <a:srgbClr val="438085"/>
                </a:solidFill>
                <a:latin typeface="Georgia"/>
                <a:cs typeface="Georgia"/>
              </a:rPr>
              <a:t>arqueólogos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.</a:t>
            </a:r>
            <a:endParaRPr sz="26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42974" y="4559300"/>
            <a:ext cx="2662174" cy="2038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000500" y="4941951"/>
            <a:ext cx="1966849" cy="14048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215126" y="4508436"/>
            <a:ext cx="2411476" cy="19034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71537" y="1214424"/>
            <a:ext cx="6846570" cy="5143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4244"/>
            <a:ext cx="3890645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5"/>
              <a:t>5. EL</a:t>
            </a:r>
            <a:r>
              <a:rPr dirty="0" sz="4000" spc="-275"/>
              <a:t> </a:t>
            </a:r>
            <a:r>
              <a:rPr dirty="0" sz="4000" spc="-5"/>
              <a:t>NEOLÍTICO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645972" y="2229642"/>
            <a:ext cx="7572375" cy="2514600"/>
          </a:xfrm>
          <a:prstGeom prst="rect">
            <a:avLst/>
          </a:prstGeom>
        </p:spPr>
        <p:txBody>
          <a:bodyPr wrap="square" lIns="0" tIns="55244" rIns="0" bIns="0" rtlCol="0" vert="horz">
            <a:spAutoFit/>
          </a:bodyPr>
          <a:lstStyle/>
          <a:p>
            <a:pPr marL="268605" indent="-256540">
              <a:lnSpc>
                <a:spcPct val="100000"/>
              </a:lnSpc>
              <a:spcBef>
                <a:spcPts val="434"/>
              </a:spcBef>
              <a:buClr>
                <a:srgbClr val="9F4DA2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2800" b="1">
                <a:latin typeface="Georgia"/>
                <a:cs typeface="Georgia"/>
              </a:rPr>
              <a:t>¿En qué creían </a:t>
            </a:r>
            <a:r>
              <a:rPr dirty="0" sz="2800" spc="5" b="1">
                <a:latin typeface="Georgia"/>
                <a:cs typeface="Georgia"/>
              </a:rPr>
              <a:t>durante </a:t>
            </a:r>
            <a:r>
              <a:rPr dirty="0" sz="2800" b="1">
                <a:latin typeface="Georgia"/>
                <a:cs typeface="Georgia"/>
              </a:rPr>
              <a:t>el</a:t>
            </a:r>
            <a:r>
              <a:rPr dirty="0" sz="2800" spc="-185" b="1">
                <a:latin typeface="Georgia"/>
                <a:cs typeface="Georgia"/>
              </a:rPr>
              <a:t> </a:t>
            </a:r>
            <a:r>
              <a:rPr dirty="0" sz="2800" spc="-5" b="1">
                <a:latin typeface="Georgia"/>
                <a:cs typeface="Georgia"/>
              </a:rPr>
              <a:t>Neolítico?</a:t>
            </a:r>
            <a:endParaRPr sz="2800">
              <a:latin typeface="Georgia"/>
              <a:cs typeface="Georgia"/>
            </a:endParaRPr>
          </a:p>
          <a:p>
            <a:pPr marL="560705" marR="5080" indent="-247015">
              <a:lnSpc>
                <a:spcPct val="100000"/>
              </a:lnSpc>
              <a:spcBef>
                <a:spcPts val="295"/>
              </a:spcBef>
              <a:tabLst>
                <a:tab pos="560705" algn="l"/>
              </a:tabLst>
            </a:pP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▫	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Las personas del Neolítico </a:t>
            </a:r>
            <a:r>
              <a:rPr dirty="0" sz="2600" spc="-15">
                <a:solidFill>
                  <a:srgbClr val="438085"/>
                </a:solidFill>
                <a:latin typeface="Georgia"/>
                <a:cs typeface="Georgia"/>
              </a:rPr>
              <a:t>practicaban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rituales  funerarios en los que </a:t>
            </a:r>
            <a:r>
              <a:rPr dirty="0" sz="2600" spc="-10" b="1">
                <a:solidFill>
                  <a:srgbClr val="438085"/>
                </a:solidFill>
                <a:latin typeface="Georgia"/>
                <a:cs typeface="Georgia"/>
              </a:rPr>
              <a:t>enterraban </a:t>
            </a:r>
            <a:r>
              <a:rPr dirty="0" sz="2600" spc="-5" b="1">
                <a:solidFill>
                  <a:srgbClr val="438085"/>
                </a:solidFill>
                <a:latin typeface="Georgia"/>
                <a:cs typeface="Georgia"/>
              </a:rPr>
              <a:t>a </a:t>
            </a:r>
            <a:r>
              <a:rPr dirty="0" sz="2600" spc="-10" b="1">
                <a:solidFill>
                  <a:srgbClr val="438085"/>
                </a:solidFill>
                <a:latin typeface="Georgia"/>
                <a:cs typeface="Georgia"/>
              </a:rPr>
              <a:t>sus  </a:t>
            </a:r>
            <a:r>
              <a:rPr dirty="0" sz="2600" spc="-5" b="1">
                <a:solidFill>
                  <a:srgbClr val="438085"/>
                </a:solidFill>
                <a:latin typeface="Georgia"/>
                <a:cs typeface="Georgia"/>
              </a:rPr>
              <a:t>muertos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con ajuares, se hacían </a:t>
            </a:r>
            <a:r>
              <a:rPr dirty="0" sz="2600" spc="-5" b="1">
                <a:solidFill>
                  <a:srgbClr val="438085"/>
                </a:solidFill>
                <a:latin typeface="Georgia"/>
                <a:cs typeface="Georgia"/>
              </a:rPr>
              <a:t>ídolos 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funerarios. A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veces se </a:t>
            </a:r>
            <a:r>
              <a:rPr dirty="0" sz="2600" spc="-15">
                <a:solidFill>
                  <a:srgbClr val="438085"/>
                </a:solidFill>
                <a:latin typeface="Georgia"/>
                <a:cs typeface="Georgia"/>
              </a:rPr>
              <a:t>hacían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los entierros en los  suelos de sus</a:t>
            </a:r>
            <a:r>
              <a:rPr dirty="0" sz="2600" spc="20">
                <a:solidFill>
                  <a:srgbClr val="438085"/>
                </a:solidFill>
                <a:latin typeface="Georgia"/>
                <a:cs typeface="Georgia"/>
              </a:rPr>
              <a:t>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viviendas.</a:t>
            </a:r>
            <a:endParaRPr sz="26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4244"/>
            <a:ext cx="3890645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5"/>
              <a:t>5. EL</a:t>
            </a:r>
            <a:r>
              <a:rPr dirty="0" sz="4000" spc="-275"/>
              <a:t> </a:t>
            </a:r>
            <a:r>
              <a:rPr dirty="0" sz="4000" spc="-5"/>
              <a:t>NEOLÍTICO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645972" y="2201113"/>
            <a:ext cx="7840980" cy="178688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8605" indent="-256540">
              <a:lnSpc>
                <a:spcPts val="2590"/>
              </a:lnSpc>
              <a:spcBef>
                <a:spcPts val="100"/>
              </a:spcBef>
              <a:buClr>
                <a:srgbClr val="9F4DA2"/>
              </a:buClr>
              <a:buFont typeface="Georgia"/>
              <a:buChar char="•"/>
              <a:tabLst>
                <a:tab pos="268605" algn="l"/>
                <a:tab pos="269240" algn="l"/>
              </a:tabLst>
            </a:pPr>
            <a:r>
              <a:rPr dirty="0" sz="2400" spc="-5" b="1">
                <a:latin typeface="Georgia"/>
                <a:cs typeface="Georgia"/>
              </a:rPr>
              <a:t>¿Qué técnicas se desarrollan </a:t>
            </a:r>
            <a:r>
              <a:rPr dirty="0" sz="2400" b="1">
                <a:latin typeface="Georgia"/>
                <a:cs typeface="Georgia"/>
              </a:rPr>
              <a:t>durante</a:t>
            </a:r>
            <a:r>
              <a:rPr dirty="0" sz="2400" spc="-85" b="1">
                <a:latin typeface="Georgia"/>
                <a:cs typeface="Georgia"/>
              </a:rPr>
              <a:t> </a:t>
            </a:r>
            <a:r>
              <a:rPr dirty="0" sz="2400" b="1">
                <a:latin typeface="Georgia"/>
                <a:cs typeface="Georgia"/>
              </a:rPr>
              <a:t>el</a:t>
            </a:r>
            <a:endParaRPr sz="2400">
              <a:latin typeface="Georgia"/>
              <a:cs typeface="Georgia"/>
            </a:endParaRPr>
          </a:p>
          <a:p>
            <a:pPr marL="268605">
              <a:lnSpc>
                <a:spcPts val="2475"/>
              </a:lnSpc>
            </a:pPr>
            <a:r>
              <a:rPr dirty="0" sz="2400" spc="-10" b="1">
                <a:latin typeface="Georgia"/>
                <a:cs typeface="Georgia"/>
              </a:rPr>
              <a:t>Neolítico?</a:t>
            </a:r>
            <a:endParaRPr sz="2400">
              <a:latin typeface="Georgia"/>
              <a:cs typeface="Georgia"/>
            </a:endParaRPr>
          </a:p>
          <a:p>
            <a:pPr marL="314325">
              <a:lnSpc>
                <a:spcPts val="2260"/>
              </a:lnSpc>
              <a:tabLst>
                <a:tab pos="560705" algn="l"/>
              </a:tabLst>
            </a:pPr>
            <a:r>
              <a:rPr dirty="0" sz="2200">
                <a:solidFill>
                  <a:srgbClr val="438085"/>
                </a:solidFill>
                <a:latin typeface="Georgia"/>
                <a:cs typeface="Georgia"/>
              </a:rPr>
              <a:t>▫	</a:t>
            </a:r>
            <a:r>
              <a:rPr dirty="0" sz="2200" spc="5">
                <a:solidFill>
                  <a:srgbClr val="438085"/>
                </a:solidFill>
                <a:latin typeface="Georgia"/>
                <a:cs typeface="Georgia"/>
              </a:rPr>
              <a:t>Los </a:t>
            </a:r>
            <a:r>
              <a:rPr dirty="0" sz="2200">
                <a:solidFill>
                  <a:srgbClr val="438085"/>
                </a:solidFill>
                <a:latin typeface="Georgia"/>
                <a:cs typeface="Georgia"/>
              </a:rPr>
              <a:t>conocimientos técnicos </a:t>
            </a:r>
            <a:r>
              <a:rPr dirty="0" sz="2200" spc="-5">
                <a:solidFill>
                  <a:srgbClr val="438085"/>
                </a:solidFill>
                <a:latin typeface="Georgia"/>
                <a:cs typeface="Georgia"/>
              </a:rPr>
              <a:t>que </a:t>
            </a:r>
            <a:r>
              <a:rPr dirty="0" sz="2200">
                <a:solidFill>
                  <a:srgbClr val="438085"/>
                </a:solidFill>
                <a:latin typeface="Georgia"/>
                <a:cs typeface="Georgia"/>
              </a:rPr>
              <a:t>se desarrollaron </a:t>
            </a:r>
            <a:r>
              <a:rPr dirty="0" sz="2200" spc="-5">
                <a:solidFill>
                  <a:srgbClr val="438085"/>
                </a:solidFill>
                <a:latin typeface="Georgia"/>
                <a:cs typeface="Georgia"/>
              </a:rPr>
              <a:t>durante</a:t>
            </a:r>
            <a:r>
              <a:rPr dirty="0" sz="2200" spc="-285">
                <a:solidFill>
                  <a:srgbClr val="438085"/>
                </a:solidFill>
                <a:latin typeface="Georgia"/>
                <a:cs typeface="Georgia"/>
              </a:rPr>
              <a:t> </a:t>
            </a:r>
            <a:r>
              <a:rPr dirty="0" sz="2200" spc="-5">
                <a:solidFill>
                  <a:srgbClr val="438085"/>
                </a:solidFill>
                <a:latin typeface="Georgia"/>
                <a:cs typeface="Georgia"/>
              </a:rPr>
              <a:t>el</a:t>
            </a:r>
            <a:endParaRPr sz="2200">
              <a:latin typeface="Georgia"/>
              <a:cs typeface="Georgia"/>
            </a:endParaRPr>
          </a:p>
          <a:p>
            <a:pPr marL="560705">
              <a:lnSpc>
                <a:spcPts val="2295"/>
              </a:lnSpc>
            </a:pPr>
            <a:r>
              <a:rPr dirty="0" sz="2200">
                <a:solidFill>
                  <a:srgbClr val="438085"/>
                </a:solidFill>
                <a:latin typeface="Georgia"/>
                <a:cs typeface="Georgia"/>
              </a:rPr>
              <a:t>Neolítico</a:t>
            </a:r>
            <a:r>
              <a:rPr dirty="0" sz="2200" spc="-75">
                <a:solidFill>
                  <a:srgbClr val="438085"/>
                </a:solidFill>
                <a:latin typeface="Georgia"/>
                <a:cs typeface="Georgia"/>
              </a:rPr>
              <a:t> </a:t>
            </a:r>
            <a:r>
              <a:rPr dirty="0" sz="2200">
                <a:solidFill>
                  <a:srgbClr val="438085"/>
                </a:solidFill>
                <a:latin typeface="Georgia"/>
                <a:cs typeface="Georgia"/>
              </a:rPr>
              <a:t>fueron:</a:t>
            </a:r>
            <a:endParaRPr sz="2200">
              <a:latin typeface="Georgia"/>
              <a:cs typeface="Georgia"/>
            </a:endParaRPr>
          </a:p>
          <a:p>
            <a:pPr lvl="1" marL="826769" indent="-220345">
              <a:lnSpc>
                <a:spcPts val="2080"/>
              </a:lnSpc>
              <a:buFont typeface="Wingdings 2"/>
              <a:buChar char=""/>
              <a:tabLst>
                <a:tab pos="826769" algn="l"/>
                <a:tab pos="827405" algn="l"/>
              </a:tabLst>
            </a:pPr>
            <a:r>
              <a:rPr dirty="0" sz="2000" spc="-10">
                <a:solidFill>
                  <a:srgbClr val="525389"/>
                </a:solidFill>
                <a:latin typeface="Georgia"/>
                <a:cs typeface="Georgia"/>
              </a:rPr>
              <a:t>Herramientas </a:t>
            </a:r>
            <a:r>
              <a:rPr dirty="0" sz="2000" spc="-5">
                <a:solidFill>
                  <a:srgbClr val="525389"/>
                </a:solidFill>
                <a:latin typeface="Georgia"/>
                <a:cs typeface="Georgia"/>
              </a:rPr>
              <a:t>de </a:t>
            </a:r>
            <a:r>
              <a:rPr dirty="0" sz="2000" spc="-10" b="1">
                <a:solidFill>
                  <a:srgbClr val="525389"/>
                </a:solidFill>
                <a:latin typeface="Georgia"/>
                <a:cs typeface="Georgia"/>
              </a:rPr>
              <a:t>piedra </a:t>
            </a:r>
            <a:r>
              <a:rPr dirty="0" sz="2000" spc="-15" b="1">
                <a:solidFill>
                  <a:srgbClr val="525389"/>
                </a:solidFill>
                <a:latin typeface="Georgia"/>
                <a:cs typeface="Georgia"/>
              </a:rPr>
              <a:t>pulimentada </a:t>
            </a:r>
            <a:r>
              <a:rPr dirty="0" sz="2000" spc="-10">
                <a:solidFill>
                  <a:srgbClr val="525389"/>
                </a:solidFill>
                <a:latin typeface="Georgia"/>
                <a:cs typeface="Georgia"/>
              </a:rPr>
              <a:t>para </a:t>
            </a:r>
            <a:r>
              <a:rPr dirty="0" sz="2000" spc="-5">
                <a:solidFill>
                  <a:srgbClr val="525389"/>
                </a:solidFill>
                <a:latin typeface="Georgia"/>
                <a:cs typeface="Georgia"/>
              </a:rPr>
              <a:t>trabajar</a:t>
            </a:r>
            <a:r>
              <a:rPr dirty="0" sz="2000" spc="270">
                <a:solidFill>
                  <a:srgbClr val="525389"/>
                </a:solidFill>
                <a:latin typeface="Georgia"/>
                <a:cs typeface="Georgia"/>
              </a:rPr>
              <a:t> </a:t>
            </a:r>
            <a:r>
              <a:rPr dirty="0" sz="2000" spc="-5">
                <a:solidFill>
                  <a:srgbClr val="525389"/>
                </a:solidFill>
                <a:latin typeface="Georgia"/>
                <a:cs typeface="Georgia"/>
              </a:rPr>
              <a:t>la</a:t>
            </a:r>
            <a:endParaRPr sz="2000">
              <a:latin typeface="Georgia"/>
              <a:cs typeface="Georgia"/>
            </a:endParaRPr>
          </a:p>
          <a:p>
            <a:pPr marL="826769">
              <a:lnSpc>
                <a:spcPts val="2160"/>
              </a:lnSpc>
            </a:pPr>
            <a:r>
              <a:rPr dirty="0" sz="2000" spc="-10">
                <a:solidFill>
                  <a:srgbClr val="525389"/>
                </a:solidFill>
                <a:latin typeface="Georgia"/>
                <a:cs typeface="Georgia"/>
              </a:rPr>
              <a:t>piedra: </a:t>
            </a:r>
            <a:r>
              <a:rPr dirty="0" sz="2000" spc="-5">
                <a:solidFill>
                  <a:srgbClr val="525389"/>
                </a:solidFill>
                <a:latin typeface="Georgia"/>
                <a:cs typeface="Georgia"/>
              </a:rPr>
              <a:t>arados, </a:t>
            </a:r>
            <a:r>
              <a:rPr dirty="0" sz="2000" spc="-10">
                <a:solidFill>
                  <a:srgbClr val="525389"/>
                </a:solidFill>
                <a:latin typeface="Georgia"/>
                <a:cs typeface="Georgia"/>
              </a:rPr>
              <a:t>hoces, </a:t>
            </a:r>
            <a:r>
              <a:rPr dirty="0" sz="2000" spc="-5">
                <a:solidFill>
                  <a:srgbClr val="525389"/>
                </a:solidFill>
                <a:latin typeface="Georgia"/>
                <a:cs typeface="Georgia"/>
              </a:rPr>
              <a:t>hachas,</a:t>
            </a:r>
            <a:r>
              <a:rPr dirty="0" sz="2000" spc="90">
                <a:solidFill>
                  <a:srgbClr val="525389"/>
                </a:solidFill>
                <a:latin typeface="Georgia"/>
                <a:cs typeface="Georgia"/>
              </a:rPr>
              <a:t> </a:t>
            </a:r>
            <a:r>
              <a:rPr dirty="0" sz="2000" spc="-5">
                <a:solidFill>
                  <a:srgbClr val="525389"/>
                </a:solidFill>
                <a:latin typeface="Georgia"/>
                <a:cs typeface="Georgia"/>
              </a:rPr>
              <a:t>etc.</a:t>
            </a:r>
            <a:endParaRPr sz="20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063" y="4072001"/>
            <a:ext cx="9141936" cy="27859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4244"/>
            <a:ext cx="3890645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5"/>
              <a:t>5. EL</a:t>
            </a:r>
            <a:r>
              <a:rPr dirty="0" sz="4000" spc="-275"/>
              <a:t> </a:t>
            </a:r>
            <a:r>
              <a:rPr dirty="0" sz="4000" spc="-5"/>
              <a:t>NEOLÍTICO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1240332" y="2274265"/>
            <a:ext cx="6378575" cy="7575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32410" indent="-220345">
              <a:lnSpc>
                <a:spcPct val="100000"/>
              </a:lnSpc>
              <a:spcBef>
                <a:spcPts val="100"/>
              </a:spcBef>
              <a:buFont typeface="Wingdings 2"/>
              <a:buChar char=""/>
              <a:tabLst>
                <a:tab pos="233045" algn="l"/>
              </a:tabLst>
            </a:pPr>
            <a:r>
              <a:rPr dirty="0" sz="2400" spc="-5" b="1">
                <a:solidFill>
                  <a:srgbClr val="525389"/>
                </a:solidFill>
                <a:latin typeface="Georgia"/>
                <a:cs typeface="Georgia"/>
              </a:rPr>
              <a:t>Tejidos de fibras </a:t>
            </a:r>
            <a:r>
              <a:rPr dirty="0" sz="2400" b="1">
                <a:solidFill>
                  <a:srgbClr val="525389"/>
                </a:solidFill>
                <a:latin typeface="Georgia"/>
                <a:cs typeface="Georgia"/>
              </a:rPr>
              <a:t>vegetales </a:t>
            </a:r>
            <a:r>
              <a:rPr dirty="0" sz="2400">
                <a:solidFill>
                  <a:srgbClr val="525389"/>
                </a:solidFill>
                <a:latin typeface="Georgia"/>
                <a:cs typeface="Georgia"/>
              </a:rPr>
              <a:t>(lino,</a:t>
            </a:r>
            <a:r>
              <a:rPr dirty="0" sz="2400" spc="-95">
                <a:solidFill>
                  <a:srgbClr val="525389"/>
                </a:solidFill>
                <a:latin typeface="Georgia"/>
                <a:cs typeface="Georgia"/>
              </a:rPr>
              <a:t> </a:t>
            </a:r>
            <a:r>
              <a:rPr dirty="0" sz="2400" spc="-10">
                <a:solidFill>
                  <a:srgbClr val="525389"/>
                </a:solidFill>
                <a:latin typeface="Georgia"/>
                <a:cs typeface="Georgia"/>
              </a:rPr>
              <a:t>algodón,</a:t>
            </a:r>
            <a:endParaRPr sz="2400">
              <a:latin typeface="Georgia"/>
              <a:cs typeface="Georgia"/>
            </a:endParaRPr>
          </a:p>
          <a:p>
            <a:pPr marL="232410">
              <a:lnSpc>
                <a:spcPct val="100000"/>
              </a:lnSpc>
            </a:pPr>
            <a:r>
              <a:rPr dirty="0" sz="2400" spc="-5">
                <a:solidFill>
                  <a:srgbClr val="525389"/>
                </a:solidFill>
                <a:latin typeface="Georgia"/>
                <a:cs typeface="Georgia"/>
              </a:rPr>
              <a:t>esparto) </a:t>
            </a:r>
            <a:r>
              <a:rPr dirty="0" sz="2400" spc="-10">
                <a:solidFill>
                  <a:srgbClr val="525389"/>
                </a:solidFill>
                <a:latin typeface="Georgia"/>
                <a:cs typeface="Georgia"/>
              </a:rPr>
              <a:t>para realizar </a:t>
            </a:r>
            <a:r>
              <a:rPr dirty="0" sz="2400">
                <a:solidFill>
                  <a:srgbClr val="525389"/>
                </a:solidFill>
                <a:latin typeface="Georgia"/>
                <a:cs typeface="Georgia"/>
              </a:rPr>
              <a:t>ropa y</a:t>
            </a:r>
            <a:r>
              <a:rPr dirty="0" sz="2400" spc="65">
                <a:solidFill>
                  <a:srgbClr val="525389"/>
                </a:solidFill>
                <a:latin typeface="Georgia"/>
                <a:cs typeface="Georgia"/>
              </a:rPr>
              <a:t> </a:t>
            </a:r>
            <a:r>
              <a:rPr dirty="0" sz="2400" spc="-10">
                <a:solidFill>
                  <a:srgbClr val="525389"/>
                </a:solidFill>
                <a:latin typeface="Georgia"/>
                <a:cs typeface="Georgia"/>
              </a:rPr>
              <a:t>calzado.</a:t>
            </a:r>
            <a:endParaRPr sz="24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3154806"/>
            <a:ext cx="9144000" cy="37031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4244"/>
            <a:ext cx="3890645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5"/>
              <a:t>5. EL</a:t>
            </a:r>
            <a:r>
              <a:rPr dirty="0" sz="4000" spc="-275"/>
              <a:t> </a:t>
            </a:r>
            <a:r>
              <a:rPr dirty="0" sz="4000" spc="-5"/>
              <a:t>NEOLÍTICO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1240332" y="2274265"/>
            <a:ext cx="6628130" cy="11233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32410" marR="5080" indent="-220345">
              <a:lnSpc>
                <a:spcPct val="100000"/>
              </a:lnSpc>
              <a:spcBef>
                <a:spcPts val="100"/>
              </a:spcBef>
              <a:buFont typeface="Wingdings 2"/>
              <a:buChar char=""/>
              <a:tabLst>
                <a:tab pos="233045" algn="l"/>
              </a:tabLst>
            </a:pPr>
            <a:r>
              <a:rPr dirty="0" sz="2400" b="1">
                <a:solidFill>
                  <a:srgbClr val="525389"/>
                </a:solidFill>
                <a:latin typeface="Georgia"/>
                <a:cs typeface="Georgia"/>
              </a:rPr>
              <a:t>Cerámica </a:t>
            </a:r>
            <a:r>
              <a:rPr dirty="0" sz="2400">
                <a:solidFill>
                  <a:srgbClr val="525389"/>
                </a:solidFill>
                <a:latin typeface="Georgia"/>
                <a:cs typeface="Georgia"/>
              </a:rPr>
              <a:t>a </a:t>
            </a:r>
            <a:r>
              <a:rPr dirty="0" sz="2400" spc="-5">
                <a:solidFill>
                  <a:srgbClr val="525389"/>
                </a:solidFill>
                <a:latin typeface="Georgia"/>
                <a:cs typeface="Georgia"/>
              </a:rPr>
              <a:t>mano </a:t>
            </a:r>
            <a:r>
              <a:rPr dirty="0" sz="2400">
                <a:solidFill>
                  <a:srgbClr val="525389"/>
                </a:solidFill>
                <a:latin typeface="Georgia"/>
                <a:cs typeface="Georgia"/>
              </a:rPr>
              <a:t>y </a:t>
            </a:r>
            <a:r>
              <a:rPr dirty="0" sz="2400" spc="-10">
                <a:solidFill>
                  <a:srgbClr val="525389"/>
                </a:solidFill>
                <a:latin typeface="Georgia"/>
                <a:cs typeface="Georgia"/>
              </a:rPr>
              <a:t>cocida </a:t>
            </a:r>
            <a:r>
              <a:rPr dirty="0" sz="2400" spc="-5">
                <a:solidFill>
                  <a:srgbClr val="525389"/>
                </a:solidFill>
                <a:latin typeface="Georgia"/>
                <a:cs typeface="Georgia"/>
              </a:rPr>
              <a:t>con fuego </a:t>
            </a:r>
            <a:r>
              <a:rPr dirty="0" sz="2400" spc="-10">
                <a:solidFill>
                  <a:srgbClr val="525389"/>
                </a:solidFill>
                <a:latin typeface="Georgia"/>
                <a:cs typeface="Georgia"/>
              </a:rPr>
              <a:t>para  almacenar </a:t>
            </a:r>
            <a:r>
              <a:rPr dirty="0" sz="2400">
                <a:solidFill>
                  <a:srgbClr val="525389"/>
                </a:solidFill>
                <a:latin typeface="Georgia"/>
                <a:cs typeface="Georgia"/>
              </a:rPr>
              <a:t>y </a:t>
            </a:r>
            <a:r>
              <a:rPr dirty="0" sz="2400" spc="-5">
                <a:solidFill>
                  <a:srgbClr val="525389"/>
                </a:solidFill>
                <a:latin typeface="Georgia"/>
                <a:cs typeface="Georgia"/>
              </a:rPr>
              <a:t>transportar líquidos </a:t>
            </a:r>
            <a:r>
              <a:rPr dirty="0" sz="2400">
                <a:solidFill>
                  <a:srgbClr val="525389"/>
                </a:solidFill>
                <a:latin typeface="Georgia"/>
                <a:cs typeface="Georgia"/>
              </a:rPr>
              <a:t>y </a:t>
            </a:r>
            <a:r>
              <a:rPr dirty="0" sz="2400" spc="-5">
                <a:solidFill>
                  <a:srgbClr val="525389"/>
                </a:solidFill>
                <a:latin typeface="Georgia"/>
                <a:cs typeface="Georgia"/>
              </a:rPr>
              <a:t>alimentos. </a:t>
            </a:r>
            <a:r>
              <a:rPr dirty="0" sz="2400">
                <a:solidFill>
                  <a:srgbClr val="525389"/>
                </a:solidFill>
                <a:latin typeface="Georgia"/>
                <a:cs typeface="Georgia"/>
              </a:rPr>
              <a:t>A  </a:t>
            </a:r>
            <a:r>
              <a:rPr dirty="0" sz="2400" spc="-5">
                <a:solidFill>
                  <a:srgbClr val="525389"/>
                </a:solidFill>
                <a:latin typeface="Georgia"/>
                <a:cs typeface="Georgia"/>
              </a:rPr>
              <a:t>veces se</a:t>
            </a:r>
            <a:r>
              <a:rPr dirty="0" sz="2400" spc="-30">
                <a:solidFill>
                  <a:srgbClr val="525389"/>
                </a:solidFill>
                <a:latin typeface="Georgia"/>
                <a:cs typeface="Georgia"/>
              </a:rPr>
              <a:t> </a:t>
            </a:r>
            <a:r>
              <a:rPr dirty="0" sz="2400" spc="-10">
                <a:solidFill>
                  <a:srgbClr val="525389"/>
                </a:solidFill>
                <a:latin typeface="Georgia"/>
                <a:cs typeface="Georgia"/>
              </a:rPr>
              <a:t>decoraban.</a:t>
            </a:r>
            <a:endParaRPr sz="24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3173" y="3571875"/>
            <a:ext cx="8942250" cy="32657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4244"/>
            <a:ext cx="3890645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5"/>
              <a:t>5. EL</a:t>
            </a:r>
            <a:r>
              <a:rPr dirty="0" sz="4000" spc="-275"/>
              <a:t> </a:t>
            </a:r>
            <a:r>
              <a:rPr dirty="0" sz="4000" spc="-5"/>
              <a:t>NEOLÍTICO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645972" y="2229642"/>
            <a:ext cx="7871459" cy="3703954"/>
          </a:xfrm>
          <a:prstGeom prst="rect">
            <a:avLst/>
          </a:prstGeom>
        </p:spPr>
        <p:txBody>
          <a:bodyPr wrap="square" lIns="0" tIns="55244" rIns="0" bIns="0" rtlCol="0" vert="horz">
            <a:spAutoFit/>
          </a:bodyPr>
          <a:lstStyle/>
          <a:p>
            <a:pPr marL="268605" indent="-256540">
              <a:lnSpc>
                <a:spcPct val="100000"/>
              </a:lnSpc>
              <a:spcBef>
                <a:spcPts val="434"/>
              </a:spcBef>
              <a:buClr>
                <a:srgbClr val="9F4DA2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2800" b="1">
                <a:latin typeface="Georgia"/>
                <a:cs typeface="Georgia"/>
              </a:rPr>
              <a:t>¿Cómo </a:t>
            </a:r>
            <a:r>
              <a:rPr dirty="0" sz="2800" spc="5" b="1">
                <a:latin typeface="Georgia"/>
                <a:cs typeface="Georgia"/>
              </a:rPr>
              <a:t>era </a:t>
            </a:r>
            <a:r>
              <a:rPr dirty="0" sz="2800" b="1">
                <a:latin typeface="Georgia"/>
                <a:cs typeface="Georgia"/>
              </a:rPr>
              <a:t>el </a:t>
            </a:r>
            <a:r>
              <a:rPr dirty="0" sz="2800" spc="5" b="1">
                <a:latin typeface="Georgia"/>
                <a:cs typeface="Georgia"/>
              </a:rPr>
              <a:t>arte del</a:t>
            </a:r>
            <a:r>
              <a:rPr dirty="0" sz="2800" spc="-190" b="1">
                <a:latin typeface="Georgia"/>
                <a:cs typeface="Georgia"/>
              </a:rPr>
              <a:t> </a:t>
            </a:r>
            <a:r>
              <a:rPr dirty="0" sz="2800" spc="-5" b="1">
                <a:latin typeface="Georgia"/>
                <a:cs typeface="Georgia"/>
              </a:rPr>
              <a:t>Neolítico?</a:t>
            </a:r>
            <a:endParaRPr sz="2800">
              <a:latin typeface="Georgia"/>
              <a:cs typeface="Georgia"/>
            </a:endParaRPr>
          </a:p>
          <a:p>
            <a:pPr marL="560705" marR="452120" indent="-247015">
              <a:lnSpc>
                <a:spcPct val="100000"/>
              </a:lnSpc>
              <a:spcBef>
                <a:spcPts val="295"/>
              </a:spcBef>
              <a:tabLst>
                <a:tab pos="560705" algn="l"/>
              </a:tabLst>
            </a:pP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▫	Se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siguen haciendo </a:t>
            </a:r>
            <a:r>
              <a:rPr dirty="0" sz="2600" spc="-10" b="1">
                <a:solidFill>
                  <a:srgbClr val="438085"/>
                </a:solidFill>
                <a:latin typeface="Georgia"/>
                <a:cs typeface="Georgia"/>
              </a:rPr>
              <a:t>pinturas rupestres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en  abrigos rocosos. A diferencia de las  representaciones del Paleolítico </a:t>
            </a:r>
            <a:r>
              <a:rPr dirty="0" sz="2600" spc="-15">
                <a:solidFill>
                  <a:srgbClr val="438085"/>
                </a:solidFill>
                <a:latin typeface="Georgia"/>
                <a:cs typeface="Georgia"/>
              </a:rPr>
              <a:t>ahora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se hacen  </a:t>
            </a:r>
            <a:r>
              <a:rPr dirty="0" sz="2600" spc="-10" b="1">
                <a:solidFill>
                  <a:srgbClr val="438085"/>
                </a:solidFill>
                <a:latin typeface="Georgia"/>
                <a:cs typeface="Georgia"/>
              </a:rPr>
              <a:t>dibujos más simples </a:t>
            </a:r>
            <a:r>
              <a:rPr dirty="0" sz="2600" spc="-5" b="1">
                <a:solidFill>
                  <a:srgbClr val="438085"/>
                </a:solidFill>
                <a:latin typeface="Georgia"/>
                <a:cs typeface="Georgia"/>
              </a:rPr>
              <a:t>y</a:t>
            </a:r>
            <a:r>
              <a:rPr dirty="0" sz="2600" spc="80" b="1">
                <a:solidFill>
                  <a:srgbClr val="438085"/>
                </a:solidFill>
                <a:latin typeface="Georgia"/>
                <a:cs typeface="Georgia"/>
              </a:rPr>
              <a:t> </a:t>
            </a:r>
            <a:r>
              <a:rPr dirty="0" sz="2600" spc="-5" b="1">
                <a:solidFill>
                  <a:srgbClr val="438085"/>
                </a:solidFill>
                <a:latin typeface="Georgia"/>
                <a:cs typeface="Georgia"/>
              </a:rPr>
              <a:t>esquemáticos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.</a:t>
            </a:r>
            <a:endParaRPr sz="2600">
              <a:latin typeface="Georgia"/>
              <a:cs typeface="Georgia"/>
            </a:endParaRPr>
          </a:p>
          <a:p>
            <a:pPr marL="560705" marR="5080">
              <a:lnSpc>
                <a:spcPct val="100000"/>
              </a:lnSpc>
              <a:spcBef>
                <a:spcPts val="10"/>
              </a:spcBef>
            </a:pPr>
            <a:r>
              <a:rPr dirty="0" sz="2600" spc="-15">
                <a:solidFill>
                  <a:srgbClr val="438085"/>
                </a:solidFill>
                <a:latin typeface="Georgia"/>
                <a:cs typeface="Georgia"/>
              </a:rPr>
              <a:t>Aparecen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tanto figuras humanas como animales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y 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utilizan sólo un color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(rojo o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negro), las escenas  </a:t>
            </a:r>
            <a:r>
              <a:rPr dirty="0" sz="2600" spc="-15">
                <a:solidFill>
                  <a:srgbClr val="438085"/>
                </a:solidFill>
                <a:latin typeface="Georgia"/>
                <a:cs typeface="Georgia"/>
              </a:rPr>
              <a:t>eran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de </a:t>
            </a:r>
            <a:r>
              <a:rPr dirty="0" sz="2600" spc="-15">
                <a:solidFill>
                  <a:srgbClr val="438085"/>
                </a:solidFill>
                <a:latin typeface="Georgia"/>
                <a:cs typeface="Georgia"/>
              </a:rPr>
              <a:t>caza,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recolección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y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danzas rituales.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Tenían 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un </a:t>
            </a:r>
            <a:r>
              <a:rPr dirty="0" sz="2600" spc="-10" b="1">
                <a:solidFill>
                  <a:srgbClr val="438085"/>
                </a:solidFill>
                <a:latin typeface="Georgia"/>
                <a:cs typeface="Georgia"/>
              </a:rPr>
              <a:t>significado</a:t>
            </a:r>
            <a:r>
              <a:rPr dirty="0" sz="2600" spc="95" b="1">
                <a:solidFill>
                  <a:srgbClr val="438085"/>
                </a:solidFill>
                <a:latin typeface="Georgia"/>
                <a:cs typeface="Georgia"/>
              </a:rPr>
              <a:t> </a:t>
            </a:r>
            <a:r>
              <a:rPr dirty="0" sz="2600" spc="-10" b="1">
                <a:solidFill>
                  <a:srgbClr val="438085"/>
                </a:solidFill>
                <a:latin typeface="Georgia"/>
                <a:cs typeface="Georgia"/>
              </a:rPr>
              <a:t>religioso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.</a:t>
            </a:r>
            <a:endParaRPr sz="26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73619" y="714375"/>
            <a:ext cx="6945122" cy="61436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4244"/>
            <a:ext cx="6708140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5"/>
              <a:t>6. LA </a:t>
            </a:r>
            <a:r>
              <a:rPr dirty="0" sz="4000"/>
              <a:t>EDAD </a:t>
            </a:r>
            <a:r>
              <a:rPr dirty="0" sz="4000" spc="5"/>
              <a:t>DE </a:t>
            </a:r>
            <a:r>
              <a:rPr dirty="0" sz="4000" spc="-5"/>
              <a:t>LOS</a:t>
            </a:r>
            <a:r>
              <a:rPr dirty="0" sz="4000" spc="-355"/>
              <a:t> </a:t>
            </a:r>
            <a:r>
              <a:rPr dirty="0" sz="4000" spc="-60"/>
              <a:t>METALES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645972" y="2229642"/>
            <a:ext cx="7623809" cy="2514600"/>
          </a:xfrm>
          <a:prstGeom prst="rect">
            <a:avLst/>
          </a:prstGeom>
        </p:spPr>
        <p:txBody>
          <a:bodyPr wrap="square" lIns="0" tIns="55244" rIns="0" bIns="0" rtlCol="0" vert="horz">
            <a:spAutoFit/>
          </a:bodyPr>
          <a:lstStyle/>
          <a:p>
            <a:pPr marL="268605" indent="-256540">
              <a:lnSpc>
                <a:spcPct val="100000"/>
              </a:lnSpc>
              <a:spcBef>
                <a:spcPts val="434"/>
              </a:spcBef>
              <a:buClr>
                <a:srgbClr val="9F4DA2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2800" b="1">
                <a:latin typeface="Georgia"/>
                <a:cs typeface="Georgia"/>
              </a:rPr>
              <a:t>¿Qué </a:t>
            </a:r>
            <a:r>
              <a:rPr dirty="0" sz="2800" spc="5" b="1">
                <a:latin typeface="Georgia"/>
                <a:cs typeface="Georgia"/>
              </a:rPr>
              <a:t>es </a:t>
            </a:r>
            <a:r>
              <a:rPr dirty="0" sz="2800" b="1">
                <a:latin typeface="Georgia"/>
                <a:cs typeface="Georgia"/>
              </a:rPr>
              <a:t>la Edad </a:t>
            </a:r>
            <a:r>
              <a:rPr dirty="0" sz="2800" spc="5" b="1">
                <a:latin typeface="Georgia"/>
                <a:cs typeface="Georgia"/>
              </a:rPr>
              <a:t>de </a:t>
            </a:r>
            <a:r>
              <a:rPr dirty="0" sz="2800" spc="-5" b="1">
                <a:latin typeface="Georgia"/>
                <a:cs typeface="Georgia"/>
              </a:rPr>
              <a:t>los</a:t>
            </a:r>
            <a:r>
              <a:rPr dirty="0" sz="2800" spc="-125" b="1">
                <a:latin typeface="Georgia"/>
                <a:cs typeface="Georgia"/>
              </a:rPr>
              <a:t> </a:t>
            </a:r>
            <a:r>
              <a:rPr dirty="0" sz="2800" spc="5" b="1">
                <a:latin typeface="Georgia"/>
                <a:cs typeface="Georgia"/>
              </a:rPr>
              <a:t>Metales?</a:t>
            </a:r>
            <a:endParaRPr sz="2800">
              <a:latin typeface="Georgia"/>
              <a:cs typeface="Georgia"/>
            </a:endParaRPr>
          </a:p>
          <a:p>
            <a:pPr marL="560705" marR="5080" indent="-247015">
              <a:lnSpc>
                <a:spcPct val="100000"/>
              </a:lnSpc>
              <a:spcBef>
                <a:spcPts val="295"/>
              </a:spcBef>
              <a:tabLst>
                <a:tab pos="560705" algn="l"/>
              </a:tabLst>
            </a:pP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▫	Es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la </a:t>
            </a:r>
            <a:r>
              <a:rPr dirty="0" sz="2600" spc="-10" b="1">
                <a:solidFill>
                  <a:srgbClr val="438085"/>
                </a:solidFill>
                <a:latin typeface="Georgia"/>
                <a:cs typeface="Georgia"/>
              </a:rPr>
              <a:t>última etapa </a:t>
            </a:r>
            <a:r>
              <a:rPr dirty="0" sz="2600" spc="-5" b="1">
                <a:solidFill>
                  <a:srgbClr val="438085"/>
                </a:solidFill>
                <a:latin typeface="Georgia"/>
                <a:cs typeface="Georgia"/>
              </a:rPr>
              <a:t>de </a:t>
            </a:r>
            <a:r>
              <a:rPr dirty="0" sz="2600" spc="-10" b="1">
                <a:solidFill>
                  <a:srgbClr val="438085"/>
                </a:solidFill>
                <a:latin typeface="Georgia"/>
                <a:cs typeface="Georgia"/>
              </a:rPr>
              <a:t>la Prehistoria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y se  divide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en tres períodos, marcados por la  utilización de </a:t>
            </a:r>
            <a:r>
              <a:rPr dirty="0" sz="2600" spc="-15">
                <a:solidFill>
                  <a:srgbClr val="438085"/>
                </a:solidFill>
                <a:latin typeface="Georgia"/>
                <a:cs typeface="Georgia"/>
              </a:rPr>
              <a:t>tres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metales distintos: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La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Edad del  </a:t>
            </a:r>
            <a:r>
              <a:rPr dirty="0" sz="2600" spc="-15">
                <a:solidFill>
                  <a:srgbClr val="438085"/>
                </a:solidFill>
                <a:latin typeface="Georgia"/>
                <a:cs typeface="Georgia"/>
              </a:rPr>
              <a:t>Cobre </a:t>
            </a:r>
            <a:r>
              <a:rPr dirty="0" sz="2600">
                <a:solidFill>
                  <a:srgbClr val="438085"/>
                </a:solidFill>
                <a:latin typeface="Georgia"/>
                <a:cs typeface="Georgia"/>
              </a:rPr>
              <a:t>(o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Calcolítico),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La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Edad del Bronce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y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La  Edad del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Hierro.</a:t>
            </a:r>
            <a:endParaRPr sz="26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4244"/>
            <a:ext cx="6708140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5"/>
              <a:t>6. LA </a:t>
            </a:r>
            <a:r>
              <a:rPr dirty="0" sz="4000"/>
              <a:t>EDAD </a:t>
            </a:r>
            <a:r>
              <a:rPr dirty="0" sz="4000" spc="5"/>
              <a:t>DE </a:t>
            </a:r>
            <a:r>
              <a:rPr dirty="0" sz="4000" spc="-5"/>
              <a:t>LOS</a:t>
            </a:r>
            <a:r>
              <a:rPr dirty="0" sz="4000" spc="-355"/>
              <a:t> </a:t>
            </a:r>
            <a:r>
              <a:rPr dirty="0" sz="4000" spc="-60"/>
              <a:t>METALES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645972" y="2271217"/>
            <a:ext cx="7733665" cy="37230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268605" marR="655320" indent="-256540">
              <a:lnSpc>
                <a:spcPct val="100000"/>
              </a:lnSpc>
              <a:spcBef>
                <a:spcPts val="110"/>
              </a:spcBef>
              <a:buClr>
                <a:srgbClr val="9F4DA2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2800" b="1">
                <a:latin typeface="Georgia"/>
                <a:cs typeface="Georgia"/>
              </a:rPr>
              <a:t>¿Cómo </a:t>
            </a:r>
            <a:r>
              <a:rPr dirty="0" sz="2800" spc="5" b="1">
                <a:latin typeface="Georgia"/>
                <a:cs typeface="Georgia"/>
              </a:rPr>
              <a:t>era </a:t>
            </a:r>
            <a:r>
              <a:rPr dirty="0" sz="2800" b="1">
                <a:latin typeface="Georgia"/>
                <a:cs typeface="Georgia"/>
              </a:rPr>
              <a:t>el </a:t>
            </a:r>
            <a:r>
              <a:rPr dirty="0" sz="2800" spc="5" b="1">
                <a:latin typeface="Georgia"/>
                <a:cs typeface="Georgia"/>
              </a:rPr>
              <a:t>medio natural? </a:t>
            </a:r>
            <a:r>
              <a:rPr dirty="0" sz="2800" b="1">
                <a:latin typeface="Georgia"/>
                <a:cs typeface="Georgia"/>
              </a:rPr>
              <a:t>¿De</a:t>
            </a:r>
            <a:r>
              <a:rPr dirty="0" sz="2800" spc="-275" b="1">
                <a:latin typeface="Georgia"/>
                <a:cs typeface="Georgia"/>
              </a:rPr>
              <a:t> </a:t>
            </a:r>
            <a:r>
              <a:rPr dirty="0" sz="2800" b="1">
                <a:latin typeface="Georgia"/>
                <a:cs typeface="Georgia"/>
              </a:rPr>
              <a:t>qué  </a:t>
            </a:r>
            <a:r>
              <a:rPr dirty="0" sz="2800" spc="-5" b="1">
                <a:latin typeface="Georgia"/>
                <a:cs typeface="Georgia"/>
              </a:rPr>
              <a:t>vivían? </a:t>
            </a:r>
            <a:r>
              <a:rPr dirty="0" sz="2800" b="1">
                <a:latin typeface="Georgia"/>
                <a:cs typeface="Georgia"/>
              </a:rPr>
              <a:t>¿Dónde </a:t>
            </a:r>
            <a:r>
              <a:rPr dirty="0" sz="2800" spc="-5" b="1">
                <a:latin typeface="Georgia"/>
                <a:cs typeface="Georgia"/>
              </a:rPr>
              <a:t>vivían? </a:t>
            </a:r>
            <a:r>
              <a:rPr dirty="0" sz="2800" b="1">
                <a:latin typeface="Georgia"/>
                <a:cs typeface="Georgia"/>
              </a:rPr>
              <a:t>¿Cómo era </a:t>
            </a:r>
            <a:r>
              <a:rPr dirty="0" sz="2800" spc="-5" b="1">
                <a:latin typeface="Georgia"/>
                <a:cs typeface="Georgia"/>
              </a:rPr>
              <a:t>la  </a:t>
            </a:r>
            <a:r>
              <a:rPr dirty="0" sz="2800" b="1">
                <a:latin typeface="Georgia"/>
                <a:cs typeface="Georgia"/>
              </a:rPr>
              <a:t>sociedad?</a:t>
            </a:r>
            <a:endParaRPr sz="2800">
              <a:latin typeface="Georgia"/>
              <a:cs typeface="Georgia"/>
            </a:endParaRPr>
          </a:p>
          <a:p>
            <a:pPr marL="560705" marR="5080" indent="-247015">
              <a:lnSpc>
                <a:spcPct val="100000"/>
              </a:lnSpc>
              <a:spcBef>
                <a:spcPts val="300"/>
              </a:spcBef>
              <a:tabLst>
                <a:tab pos="560705" algn="l"/>
              </a:tabLst>
            </a:pP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▫	El </a:t>
            </a:r>
            <a:r>
              <a:rPr dirty="0" sz="2600" spc="-15" b="1">
                <a:solidFill>
                  <a:srgbClr val="438085"/>
                </a:solidFill>
                <a:latin typeface="Georgia"/>
                <a:cs typeface="Georgia"/>
              </a:rPr>
              <a:t>clima </a:t>
            </a:r>
            <a:r>
              <a:rPr dirty="0" sz="2600" spc="-5" b="1">
                <a:solidFill>
                  <a:srgbClr val="438085"/>
                </a:solidFill>
                <a:latin typeface="Georgia"/>
                <a:cs typeface="Georgia"/>
              </a:rPr>
              <a:t>es </a:t>
            </a:r>
            <a:r>
              <a:rPr dirty="0" sz="2600" spc="-10" b="1">
                <a:solidFill>
                  <a:srgbClr val="438085"/>
                </a:solidFill>
                <a:latin typeface="Georgia"/>
                <a:cs typeface="Georgia"/>
              </a:rPr>
              <a:t>suave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.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Viven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de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la </a:t>
            </a:r>
            <a:r>
              <a:rPr dirty="0" sz="2600" spc="-10" b="1">
                <a:solidFill>
                  <a:srgbClr val="438085"/>
                </a:solidFill>
                <a:latin typeface="Georgia"/>
                <a:cs typeface="Georgia"/>
              </a:rPr>
              <a:t>agricultura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,  </a:t>
            </a:r>
            <a:r>
              <a:rPr dirty="0" sz="2600" spc="-10" b="1">
                <a:solidFill>
                  <a:srgbClr val="438085"/>
                </a:solidFill>
                <a:latin typeface="Georgia"/>
                <a:cs typeface="Georgia"/>
              </a:rPr>
              <a:t>ganadería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y </a:t>
            </a:r>
            <a:r>
              <a:rPr dirty="0" sz="2600" spc="-15">
                <a:solidFill>
                  <a:srgbClr val="438085"/>
                </a:solidFill>
                <a:latin typeface="Georgia"/>
                <a:cs typeface="Georgia"/>
              </a:rPr>
              <a:t>además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del </a:t>
            </a:r>
            <a:r>
              <a:rPr dirty="0" sz="2600" spc="-10" b="1">
                <a:solidFill>
                  <a:srgbClr val="438085"/>
                </a:solidFill>
                <a:latin typeface="Georgia"/>
                <a:cs typeface="Georgia"/>
              </a:rPr>
              <a:t>comercio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(metales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y 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excedente de producción). Habitan en </a:t>
            </a:r>
            <a:r>
              <a:rPr dirty="0" sz="2600" spc="-5" b="1">
                <a:solidFill>
                  <a:srgbClr val="438085"/>
                </a:solidFill>
                <a:latin typeface="Georgia"/>
                <a:cs typeface="Georgia"/>
              </a:rPr>
              <a:t>poblados  </a:t>
            </a:r>
            <a:r>
              <a:rPr dirty="0" sz="2600" spc="-10" b="1">
                <a:solidFill>
                  <a:srgbClr val="438085"/>
                </a:solidFill>
                <a:latin typeface="Georgia"/>
                <a:cs typeface="Georgia"/>
              </a:rPr>
              <a:t>amurallados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y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de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difícil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acceso. Había una  </a:t>
            </a:r>
            <a:r>
              <a:rPr dirty="0" sz="2600" spc="-10" b="1">
                <a:solidFill>
                  <a:srgbClr val="438085"/>
                </a:solidFill>
                <a:latin typeface="Georgia"/>
                <a:cs typeface="Georgia"/>
              </a:rPr>
              <a:t>diferenciación social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según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la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cantidad de  metal que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se</a:t>
            </a:r>
            <a:r>
              <a:rPr dirty="0" sz="2600" spc="65">
                <a:solidFill>
                  <a:srgbClr val="438085"/>
                </a:solidFill>
                <a:latin typeface="Georgia"/>
                <a:cs typeface="Georgia"/>
              </a:rPr>
              <a:t>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poseía.</a:t>
            </a:r>
            <a:endParaRPr sz="26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8662" y="714330"/>
            <a:ext cx="7215251" cy="60427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5768"/>
            <a:ext cx="4446905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5"/>
              <a:t>2. LA</a:t>
            </a:r>
            <a:r>
              <a:rPr dirty="0" sz="4000" spc="-340"/>
              <a:t> </a:t>
            </a:r>
            <a:r>
              <a:rPr dirty="0" sz="4000" spc="-25"/>
              <a:t>PREHISTORIA</a:t>
            </a:r>
            <a:endParaRPr sz="4000"/>
          </a:p>
        </p:txBody>
      </p:sp>
      <p:sp>
        <p:nvSpPr>
          <p:cNvPr id="3" name="object 3"/>
          <p:cNvSpPr/>
          <p:nvPr/>
        </p:nvSpPr>
        <p:spPr>
          <a:xfrm>
            <a:off x="5936741" y="3442970"/>
            <a:ext cx="1332230" cy="231140"/>
          </a:xfrm>
          <a:custGeom>
            <a:avLst/>
            <a:gdLst/>
            <a:ahLst/>
            <a:cxnLst/>
            <a:rect l="l" t="t" r="r" b="b"/>
            <a:pathLst>
              <a:path w="1332229" h="231139">
                <a:moveTo>
                  <a:pt x="0" y="0"/>
                </a:moveTo>
                <a:lnTo>
                  <a:pt x="0" y="115569"/>
                </a:lnTo>
                <a:lnTo>
                  <a:pt x="1332230" y="115569"/>
                </a:lnTo>
                <a:lnTo>
                  <a:pt x="1332230" y="231139"/>
                </a:lnTo>
              </a:path>
            </a:pathLst>
          </a:custGeom>
          <a:ln w="19050">
            <a:solidFill>
              <a:srgbClr val="494A7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936741" y="3442970"/>
            <a:ext cx="0" cy="231140"/>
          </a:xfrm>
          <a:custGeom>
            <a:avLst/>
            <a:gdLst/>
            <a:ahLst/>
            <a:cxnLst/>
            <a:rect l="l" t="t" r="r" b="b"/>
            <a:pathLst>
              <a:path w="0" h="231139">
                <a:moveTo>
                  <a:pt x="0" y="0"/>
                </a:moveTo>
                <a:lnTo>
                  <a:pt x="0" y="231139"/>
                </a:lnTo>
              </a:path>
            </a:pathLst>
          </a:custGeom>
          <a:ln w="19050">
            <a:solidFill>
              <a:srgbClr val="494A7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604511" y="3442970"/>
            <a:ext cx="1332230" cy="231140"/>
          </a:xfrm>
          <a:custGeom>
            <a:avLst/>
            <a:gdLst/>
            <a:ahLst/>
            <a:cxnLst/>
            <a:rect l="l" t="t" r="r" b="b"/>
            <a:pathLst>
              <a:path w="1332229" h="231139">
                <a:moveTo>
                  <a:pt x="1332229" y="0"/>
                </a:moveTo>
                <a:lnTo>
                  <a:pt x="1332229" y="115569"/>
                </a:lnTo>
                <a:lnTo>
                  <a:pt x="0" y="115569"/>
                </a:lnTo>
                <a:lnTo>
                  <a:pt x="0" y="231139"/>
                </a:lnTo>
              </a:path>
            </a:pathLst>
          </a:custGeom>
          <a:ln w="19050">
            <a:solidFill>
              <a:srgbClr val="494A7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271517" y="2661157"/>
            <a:ext cx="1665605" cy="231775"/>
          </a:xfrm>
          <a:custGeom>
            <a:avLst/>
            <a:gdLst/>
            <a:ahLst/>
            <a:cxnLst/>
            <a:rect l="l" t="t" r="r" b="b"/>
            <a:pathLst>
              <a:path w="1665604" h="231775">
                <a:moveTo>
                  <a:pt x="0" y="0"/>
                </a:moveTo>
                <a:lnTo>
                  <a:pt x="0" y="115569"/>
                </a:lnTo>
                <a:lnTo>
                  <a:pt x="1665224" y="115569"/>
                </a:lnTo>
                <a:lnTo>
                  <a:pt x="1665224" y="231266"/>
                </a:lnTo>
              </a:path>
            </a:pathLst>
          </a:custGeom>
          <a:ln w="19049">
            <a:solidFill>
              <a:srgbClr val="40416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606167" y="3442970"/>
            <a:ext cx="666115" cy="231140"/>
          </a:xfrm>
          <a:custGeom>
            <a:avLst/>
            <a:gdLst/>
            <a:ahLst/>
            <a:cxnLst/>
            <a:rect l="l" t="t" r="r" b="b"/>
            <a:pathLst>
              <a:path w="666114" h="231139">
                <a:moveTo>
                  <a:pt x="0" y="0"/>
                </a:moveTo>
                <a:lnTo>
                  <a:pt x="0" y="115569"/>
                </a:lnTo>
                <a:lnTo>
                  <a:pt x="666115" y="115569"/>
                </a:lnTo>
                <a:lnTo>
                  <a:pt x="666115" y="231139"/>
                </a:lnTo>
              </a:path>
            </a:pathLst>
          </a:custGeom>
          <a:ln w="19050">
            <a:solidFill>
              <a:srgbClr val="494A7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499616" y="4224654"/>
            <a:ext cx="165100" cy="2070100"/>
          </a:xfrm>
          <a:custGeom>
            <a:avLst/>
            <a:gdLst/>
            <a:ahLst/>
            <a:cxnLst/>
            <a:rect l="l" t="t" r="r" b="b"/>
            <a:pathLst>
              <a:path w="165100" h="2070100">
                <a:moveTo>
                  <a:pt x="0" y="0"/>
                </a:moveTo>
                <a:lnTo>
                  <a:pt x="0" y="2069909"/>
                </a:lnTo>
                <a:lnTo>
                  <a:pt x="165100" y="2069909"/>
                </a:lnTo>
              </a:path>
            </a:pathLst>
          </a:custGeom>
          <a:ln w="19050">
            <a:solidFill>
              <a:srgbClr val="494A7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499616" y="4224654"/>
            <a:ext cx="165100" cy="1288415"/>
          </a:xfrm>
          <a:custGeom>
            <a:avLst/>
            <a:gdLst/>
            <a:ahLst/>
            <a:cxnLst/>
            <a:rect l="l" t="t" r="r" b="b"/>
            <a:pathLst>
              <a:path w="165100" h="1288414">
                <a:moveTo>
                  <a:pt x="0" y="0"/>
                </a:moveTo>
                <a:lnTo>
                  <a:pt x="0" y="1288161"/>
                </a:lnTo>
                <a:lnTo>
                  <a:pt x="165100" y="1288161"/>
                </a:lnTo>
              </a:path>
            </a:pathLst>
          </a:custGeom>
          <a:ln w="19050">
            <a:solidFill>
              <a:srgbClr val="494A7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499616" y="4224654"/>
            <a:ext cx="165100" cy="506730"/>
          </a:xfrm>
          <a:custGeom>
            <a:avLst/>
            <a:gdLst/>
            <a:ahLst/>
            <a:cxnLst/>
            <a:rect l="l" t="t" r="r" b="b"/>
            <a:pathLst>
              <a:path w="165100" h="506729">
                <a:moveTo>
                  <a:pt x="0" y="0"/>
                </a:moveTo>
                <a:lnTo>
                  <a:pt x="0" y="506476"/>
                </a:lnTo>
                <a:lnTo>
                  <a:pt x="165100" y="506476"/>
                </a:lnTo>
              </a:path>
            </a:pathLst>
          </a:custGeom>
          <a:ln w="19049">
            <a:solidFill>
              <a:srgbClr val="494A7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940051" y="3442970"/>
            <a:ext cx="666115" cy="231140"/>
          </a:xfrm>
          <a:custGeom>
            <a:avLst/>
            <a:gdLst/>
            <a:ahLst/>
            <a:cxnLst/>
            <a:rect l="l" t="t" r="r" b="b"/>
            <a:pathLst>
              <a:path w="666114" h="231139">
                <a:moveTo>
                  <a:pt x="666115" y="0"/>
                </a:moveTo>
                <a:lnTo>
                  <a:pt x="666115" y="115569"/>
                </a:lnTo>
                <a:lnTo>
                  <a:pt x="0" y="115569"/>
                </a:lnTo>
                <a:lnTo>
                  <a:pt x="0" y="231139"/>
                </a:lnTo>
              </a:path>
            </a:pathLst>
          </a:custGeom>
          <a:ln w="19050">
            <a:solidFill>
              <a:srgbClr val="494A7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606167" y="2661157"/>
            <a:ext cx="1665605" cy="231775"/>
          </a:xfrm>
          <a:custGeom>
            <a:avLst/>
            <a:gdLst/>
            <a:ahLst/>
            <a:cxnLst/>
            <a:rect l="l" t="t" r="r" b="b"/>
            <a:pathLst>
              <a:path w="1665604" h="231775">
                <a:moveTo>
                  <a:pt x="1665223" y="0"/>
                </a:moveTo>
                <a:lnTo>
                  <a:pt x="1665223" y="115569"/>
                </a:lnTo>
                <a:lnTo>
                  <a:pt x="0" y="115569"/>
                </a:lnTo>
                <a:lnTo>
                  <a:pt x="0" y="231266"/>
                </a:lnTo>
              </a:path>
            </a:pathLst>
          </a:custGeom>
          <a:ln w="19049">
            <a:solidFill>
              <a:srgbClr val="40416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3720972" y="2110651"/>
            <a:ext cx="1101090" cy="550545"/>
          </a:xfrm>
          <a:custGeom>
            <a:avLst/>
            <a:gdLst/>
            <a:ahLst/>
            <a:cxnLst/>
            <a:rect l="l" t="t" r="r" b="b"/>
            <a:pathLst>
              <a:path w="1101089" h="550544">
                <a:moveTo>
                  <a:pt x="1101026" y="0"/>
                </a:moveTo>
                <a:lnTo>
                  <a:pt x="0" y="0"/>
                </a:lnTo>
                <a:lnTo>
                  <a:pt x="0" y="550506"/>
                </a:lnTo>
                <a:lnTo>
                  <a:pt x="1101026" y="550506"/>
                </a:lnTo>
                <a:lnTo>
                  <a:pt x="1101026" y="0"/>
                </a:lnTo>
                <a:close/>
              </a:path>
            </a:pathLst>
          </a:custGeom>
          <a:solidFill>
            <a:srgbClr val="52538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3720972" y="2110651"/>
            <a:ext cx="1101090" cy="550545"/>
          </a:xfrm>
          <a:custGeom>
            <a:avLst/>
            <a:gdLst/>
            <a:ahLst/>
            <a:cxnLst/>
            <a:rect l="l" t="t" r="r" b="b"/>
            <a:pathLst>
              <a:path w="1101089" h="550544">
                <a:moveTo>
                  <a:pt x="0" y="550506"/>
                </a:moveTo>
                <a:lnTo>
                  <a:pt x="1101026" y="550506"/>
                </a:lnTo>
                <a:lnTo>
                  <a:pt x="1101026" y="0"/>
                </a:lnTo>
                <a:lnTo>
                  <a:pt x="0" y="0"/>
                </a:lnTo>
                <a:lnTo>
                  <a:pt x="0" y="550506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3720972" y="2110651"/>
            <a:ext cx="1101090" cy="550545"/>
          </a:xfrm>
          <a:prstGeom prst="rect">
            <a:avLst/>
          </a:prstGeom>
        </p:spPr>
        <p:txBody>
          <a:bodyPr wrap="square" lIns="0" tIns="381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endParaRPr sz="1200">
              <a:latin typeface="Times New Roman"/>
              <a:cs typeface="Times New Roman"/>
            </a:endParaRPr>
          </a:p>
          <a:p>
            <a:pPr marL="36195">
              <a:lnSpc>
                <a:spcPct val="100000"/>
              </a:lnSpc>
              <a:spcBef>
                <a:spcPts val="5"/>
              </a:spcBef>
            </a:pPr>
            <a:r>
              <a:rPr dirty="0" sz="1200" spc="-10" b="1">
                <a:solidFill>
                  <a:srgbClr val="FFFF00"/>
                </a:solidFill>
                <a:latin typeface="Arial"/>
                <a:cs typeface="Arial"/>
              </a:rPr>
              <a:t>PREHISTORIA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055622" y="2892463"/>
            <a:ext cx="1101090" cy="550545"/>
          </a:xfrm>
          <a:custGeom>
            <a:avLst/>
            <a:gdLst/>
            <a:ahLst/>
            <a:cxnLst/>
            <a:rect l="l" t="t" r="r" b="b"/>
            <a:pathLst>
              <a:path w="1101089" h="550545">
                <a:moveTo>
                  <a:pt x="1101026" y="0"/>
                </a:moveTo>
                <a:lnTo>
                  <a:pt x="0" y="0"/>
                </a:lnTo>
                <a:lnTo>
                  <a:pt x="0" y="550506"/>
                </a:lnTo>
                <a:lnTo>
                  <a:pt x="1101026" y="550506"/>
                </a:lnTo>
                <a:lnTo>
                  <a:pt x="1101026" y="0"/>
                </a:lnTo>
                <a:close/>
              </a:path>
            </a:pathLst>
          </a:custGeom>
          <a:solidFill>
            <a:srgbClr val="52538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2055622" y="2892463"/>
            <a:ext cx="1101090" cy="550545"/>
          </a:xfrm>
          <a:custGeom>
            <a:avLst/>
            <a:gdLst/>
            <a:ahLst/>
            <a:cxnLst/>
            <a:rect l="l" t="t" r="r" b="b"/>
            <a:pathLst>
              <a:path w="1101089" h="550545">
                <a:moveTo>
                  <a:pt x="0" y="550506"/>
                </a:moveTo>
                <a:lnTo>
                  <a:pt x="1101026" y="550506"/>
                </a:lnTo>
                <a:lnTo>
                  <a:pt x="1101026" y="0"/>
                </a:lnTo>
                <a:lnTo>
                  <a:pt x="0" y="0"/>
                </a:lnTo>
                <a:lnTo>
                  <a:pt x="0" y="550506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2055622" y="2892463"/>
            <a:ext cx="1101090" cy="550545"/>
          </a:xfrm>
          <a:prstGeom prst="rect">
            <a:avLst/>
          </a:prstGeom>
        </p:spPr>
        <p:txBody>
          <a:bodyPr wrap="square" lIns="0" tIns="105410" rIns="0" bIns="0" rtlCol="0" vert="horz">
            <a:spAutoFit/>
          </a:bodyPr>
          <a:lstStyle/>
          <a:p>
            <a:pPr marL="267335" marR="216535" indent="-43180">
              <a:lnSpc>
                <a:spcPts val="1370"/>
              </a:lnSpc>
              <a:spcBef>
                <a:spcPts val="830"/>
              </a:spcBef>
            </a:pPr>
            <a:r>
              <a:rPr dirty="0" sz="1200" spc="-15" b="1">
                <a:solidFill>
                  <a:srgbClr val="FFFF00"/>
                </a:solidFill>
                <a:latin typeface="Arial"/>
                <a:cs typeface="Arial"/>
              </a:rPr>
              <a:t>EDAD</a:t>
            </a:r>
            <a:r>
              <a:rPr dirty="0" sz="1200" spc="-50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FFFF00"/>
                </a:solidFill>
                <a:latin typeface="Arial"/>
                <a:cs typeface="Arial"/>
              </a:rPr>
              <a:t>de  </a:t>
            </a:r>
            <a:r>
              <a:rPr dirty="0" sz="1200" spc="-10" b="1">
                <a:solidFill>
                  <a:srgbClr val="FFFF00"/>
                </a:solidFill>
                <a:latin typeface="Arial"/>
                <a:cs typeface="Arial"/>
              </a:rPr>
              <a:t>PIEDRA</a:t>
            </a:r>
            <a:endParaRPr sz="12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389507" y="3674148"/>
            <a:ext cx="1101090" cy="550545"/>
          </a:xfrm>
          <a:custGeom>
            <a:avLst/>
            <a:gdLst/>
            <a:ahLst/>
            <a:cxnLst/>
            <a:rect l="l" t="t" r="r" b="b"/>
            <a:pathLst>
              <a:path w="1101089" h="550545">
                <a:moveTo>
                  <a:pt x="1101026" y="0"/>
                </a:moveTo>
                <a:lnTo>
                  <a:pt x="0" y="0"/>
                </a:lnTo>
                <a:lnTo>
                  <a:pt x="0" y="550506"/>
                </a:lnTo>
                <a:lnTo>
                  <a:pt x="1101026" y="550506"/>
                </a:lnTo>
                <a:lnTo>
                  <a:pt x="1101026" y="0"/>
                </a:lnTo>
                <a:close/>
              </a:path>
            </a:pathLst>
          </a:custGeom>
          <a:solidFill>
            <a:srgbClr val="52538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389507" y="3674148"/>
            <a:ext cx="1101090" cy="550545"/>
          </a:xfrm>
          <a:custGeom>
            <a:avLst/>
            <a:gdLst/>
            <a:ahLst/>
            <a:cxnLst/>
            <a:rect l="l" t="t" r="r" b="b"/>
            <a:pathLst>
              <a:path w="1101089" h="550545">
                <a:moveTo>
                  <a:pt x="0" y="550506"/>
                </a:moveTo>
                <a:lnTo>
                  <a:pt x="1101026" y="550506"/>
                </a:lnTo>
                <a:lnTo>
                  <a:pt x="1101026" y="0"/>
                </a:lnTo>
                <a:lnTo>
                  <a:pt x="0" y="0"/>
                </a:lnTo>
                <a:lnTo>
                  <a:pt x="0" y="550506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1389507" y="3674148"/>
            <a:ext cx="1101090" cy="550545"/>
          </a:xfrm>
          <a:prstGeom prst="rect">
            <a:avLst/>
          </a:prstGeom>
        </p:spPr>
        <p:txBody>
          <a:bodyPr wrap="square" lIns="0" tIns="444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35"/>
              </a:spcBef>
            </a:pPr>
            <a:endParaRPr sz="1200">
              <a:latin typeface="Times New Roman"/>
              <a:cs typeface="Times New Roman"/>
            </a:endParaRPr>
          </a:p>
          <a:p>
            <a:pPr marL="44450">
              <a:lnSpc>
                <a:spcPct val="100000"/>
              </a:lnSpc>
            </a:pPr>
            <a:r>
              <a:rPr dirty="0" sz="1200" spc="-15" b="1">
                <a:solidFill>
                  <a:srgbClr val="FFFF00"/>
                </a:solidFill>
                <a:latin typeface="Arial"/>
                <a:cs typeface="Arial"/>
              </a:rPr>
              <a:t>PALEOLÍTICO</a:t>
            </a:r>
            <a:endParaRPr sz="12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664716" y="4455833"/>
            <a:ext cx="1101090" cy="550545"/>
          </a:xfrm>
          <a:custGeom>
            <a:avLst/>
            <a:gdLst/>
            <a:ahLst/>
            <a:cxnLst/>
            <a:rect l="l" t="t" r="r" b="b"/>
            <a:pathLst>
              <a:path w="1101089" h="550545">
                <a:moveTo>
                  <a:pt x="1101026" y="0"/>
                </a:moveTo>
                <a:lnTo>
                  <a:pt x="0" y="0"/>
                </a:lnTo>
                <a:lnTo>
                  <a:pt x="0" y="550506"/>
                </a:lnTo>
                <a:lnTo>
                  <a:pt x="1101026" y="550506"/>
                </a:lnTo>
                <a:lnTo>
                  <a:pt x="1101026" y="0"/>
                </a:lnTo>
                <a:close/>
              </a:path>
            </a:pathLst>
          </a:custGeom>
          <a:solidFill>
            <a:srgbClr val="52538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664716" y="4455833"/>
            <a:ext cx="1101090" cy="550545"/>
          </a:xfrm>
          <a:custGeom>
            <a:avLst/>
            <a:gdLst/>
            <a:ahLst/>
            <a:cxnLst/>
            <a:rect l="l" t="t" r="r" b="b"/>
            <a:pathLst>
              <a:path w="1101089" h="550545">
                <a:moveTo>
                  <a:pt x="0" y="550506"/>
                </a:moveTo>
                <a:lnTo>
                  <a:pt x="1101026" y="550506"/>
                </a:lnTo>
                <a:lnTo>
                  <a:pt x="1101026" y="0"/>
                </a:lnTo>
                <a:lnTo>
                  <a:pt x="0" y="0"/>
                </a:lnTo>
                <a:lnTo>
                  <a:pt x="0" y="550506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1664716" y="4455833"/>
            <a:ext cx="1086485" cy="550545"/>
          </a:xfrm>
          <a:prstGeom prst="rect">
            <a:avLst/>
          </a:prstGeom>
        </p:spPr>
        <p:txBody>
          <a:bodyPr wrap="square" lIns="0" tIns="508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1200">
              <a:latin typeface="Times New Roman"/>
              <a:cs typeface="Times New Roman"/>
            </a:endParaRPr>
          </a:p>
          <a:p>
            <a:pPr marL="154305">
              <a:lnSpc>
                <a:spcPct val="100000"/>
              </a:lnSpc>
            </a:pPr>
            <a:r>
              <a:rPr dirty="0" sz="1200" spc="-10" b="1">
                <a:solidFill>
                  <a:srgbClr val="FFFF00"/>
                </a:solidFill>
                <a:latin typeface="Arial"/>
                <a:cs typeface="Arial"/>
              </a:rPr>
              <a:t>SUPERIOR</a:t>
            </a:r>
            <a:endParaRPr sz="12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664716" y="5237581"/>
            <a:ext cx="1101090" cy="550545"/>
          </a:xfrm>
          <a:custGeom>
            <a:avLst/>
            <a:gdLst/>
            <a:ahLst/>
            <a:cxnLst/>
            <a:rect l="l" t="t" r="r" b="b"/>
            <a:pathLst>
              <a:path w="1101089" h="550545">
                <a:moveTo>
                  <a:pt x="1101026" y="0"/>
                </a:moveTo>
                <a:lnTo>
                  <a:pt x="0" y="0"/>
                </a:lnTo>
                <a:lnTo>
                  <a:pt x="0" y="550506"/>
                </a:lnTo>
                <a:lnTo>
                  <a:pt x="1101026" y="550506"/>
                </a:lnTo>
                <a:lnTo>
                  <a:pt x="1101026" y="0"/>
                </a:lnTo>
                <a:close/>
              </a:path>
            </a:pathLst>
          </a:custGeom>
          <a:solidFill>
            <a:srgbClr val="52538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664716" y="5237581"/>
            <a:ext cx="1101090" cy="550545"/>
          </a:xfrm>
          <a:custGeom>
            <a:avLst/>
            <a:gdLst/>
            <a:ahLst/>
            <a:cxnLst/>
            <a:rect l="l" t="t" r="r" b="b"/>
            <a:pathLst>
              <a:path w="1101089" h="550545">
                <a:moveTo>
                  <a:pt x="0" y="550506"/>
                </a:moveTo>
                <a:lnTo>
                  <a:pt x="1101026" y="550506"/>
                </a:lnTo>
                <a:lnTo>
                  <a:pt x="1101026" y="0"/>
                </a:lnTo>
                <a:lnTo>
                  <a:pt x="0" y="0"/>
                </a:lnTo>
                <a:lnTo>
                  <a:pt x="0" y="550506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1664716" y="5237581"/>
            <a:ext cx="1101090" cy="550545"/>
          </a:xfrm>
          <a:prstGeom prst="rect">
            <a:avLst/>
          </a:prstGeom>
        </p:spPr>
        <p:txBody>
          <a:bodyPr wrap="square" lIns="0" tIns="508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1200">
              <a:latin typeface="Times New Roman"/>
              <a:cs typeface="Times New Roman"/>
            </a:endParaRPr>
          </a:p>
          <a:p>
            <a:pPr marL="303530">
              <a:lnSpc>
                <a:spcPct val="100000"/>
              </a:lnSpc>
              <a:spcBef>
                <a:spcPts val="5"/>
              </a:spcBef>
            </a:pPr>
            <a:r>
              <a:rPr dirty="0" sz="1200" spc="-15" b="1">
                <a:solidFill>
                  <a:srgbClr val="FFFF00"/>
                </a:solidFill>
                <a:latin typeface="Arial"/>
                <a:cs typeface="Arial"/>
              </a:rPr>
              <a:t>MEDIO</a:t>
            </a:r>
            <a:endParaRPr sz="12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664716" y="6019317"/>
            <a:ext cx="1101090" cy="550545"/>
          </a:xfrm>
          <a:custGeom>
            <a:avLst/>
            <a:gdLst/>
            <a:ahLst/>
            <a:cxnLst/>
            <a:rect l="l" t="t" r="r" b="b"/>
            <a:pathLst>
              <a:path w="1101089" h="550545">
                <a:moveTo>
                  <a:pt x="1101026" y="0"/>
                </a:moveTo>
                <a:lnTo>
                  <a:pt x="0" y="0"/>
                </a:lnTo>
                <a:lnTo>
                  <a:pt x="0" y="550506"/>
                </a:lnTo>
                <a:lnTo>
                  <a:pt x="1101026" y="550506"/>
                </a:lnTo>
                <a:lnTo>
                  <a:pt x="1101026" y="0"/>
                </a:lnTo>
                <a:close/>
              </a:path>
            </a:pathLst>
          </a:custGeom>
          <a:solidFill>
            <a:srgbClr val="52538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664716" y="6019317"/>
            <a:ext cx="1101090" cy="550545"/>
          </a:xfrm>
          <a:custGeom>
            <a:avLst/>
            <a:gdLst/>
            <a:ahLst/>
            <a:cxnLst/>
            <a:rect l="l" t="t" r="r" b="b"/>
            <a:pathLst>
              <a:path w="1101089" h="550545">
                <a:moveTo>
                  <a:pt x="0" y="550506"/>
                </a:moveTo>
                <a:lnTo>
                  <a:pt x="1101026" y="550506"/>
                </a:lnTo>
                <a:lnTo>
                  <a:pt x="1101026" y="0"/>
                </a:lnTo>
                <a:lnTo>
                  <a:pt x="0" y="0"/>
                </a:lnTo>
                <a:lnTo>
                  <a:pt x="0" y="550506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/>
          <p:nvPr/>
        </p:nvSpPr>
        <p:spPr>
          <a:xfrm>
            <a:off x="1664716" y="6019317"/>
            <a:ext cx="1086485" cy="550545"/>
          </a:xfrm>
          <a:prstGeom prst="rect">
            <a:avLst/>
          </a:prstGeom>
        </p:spPr>
        <p:txBody>
          <a:bodyPr wrap="square" lIns="0" tIns="571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1200">
              <a:latin typeface="Times New Roman"/>
              <a:cs typeface="Times New Roman"/>
            </a:endParaRPr>
          </a:p>
          <a:p>
            <a:pPr marL="187960">
              <a:lnSpc>
                <a:spcPct val="100000"/>
              </a:lnSpc>
            </a:pPr>
            <a:r>
              <a:rPr dirty="0" sz="1200" spc="-10" b="1">
                <a:solidFill>
                  <a:srgbClr val="FFFF00"/>
                </a:solidFill>
                <a:latin typeface="Arial"/>
                <a:cs typeface="Arial"/>
              </a:rPr>
              <a:t>INFERIOR</a:t>
            </a:r>
            <a:endParaRPr sz="1200">
              <a:latin typeface="Arial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2721736" y="3674148"/>
            <a:ext cx="1101090" cy="550545"/>
          </a:xfrm>
          <a:custGeom>
            <a:avLst/>
            <a:gdLst/>
            <a:ahLst/>
            <a:cxnLst/>
            <a:rect l="l" t="t" r="r" b="b"/>
            <a:pathLst>
              <a:path w="1101089" h="550545">
                <a:moveTo>
                  <a:pt x="0" y="550506"/>
                </a:moveTo>
                <a:lnTo>
                  <a:pt x="1101026" y="550506"/>
                </a:lnTo>
                <a:lnTo>
                  <a:pt x="1101026" y="0"/>
                </a:lnTo>
                <a:lnTo>
                  <a:pt x="0" y="0"/>
                </a:lnTo>
                <a:lnTo>
                  <a:pt x="0" y="550506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 txBox="1"/>
          <p:nvPr/>
        </p:nvSpPr>
        <p:spPr>
          <a:xfrm>
            <a:off x="2751073" y="3674148"/>
            <a:ext cx="1071880" cy="550545"/>
          </a:xfrm>
          <a:prstGeom prst="rect">
            <a:avLst/>
          </a:prstGeom>
          <a:solidFill>
            <a:srgbClr val="525389"/>
          </a:solidFill>
        </p:spPr>
        <p:txBody>
          <a:bodyPr wrap="square" lIns="0" tIns="444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35"/>
              </a:spcBef>
            </a:pPr>
            <a:endParaRPr sz="1200">
              <a:latin typeface="Times New Roman"/>
              <a:cs typeface="Times New Roman"/>
            </a:endParaRPr>
          </a:p>
          <a:p>
            <a:pPr marL="106680">
              <a:lnSpc>
                <a:spcPct val="100000"/>
              </a:lnSpc>
            </a:pPr>
            <a:r>
              <a:rPr dirty="0" sz="1200" spc="-5" b="1">
                <a:solidFill>
                  <a:srgbClr val="FFFF00"/>
                </a:solidFill>
                <a:latin typeface="Arial"/>
                <a:cs typeface="Arial"/>
              </a:rPr>
              <a:t>NEOLITICO</a:t>
            </a:r>
            <a:endParaRPr sz="1200">
              <a:latin typeface="Arial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5386196" y="2892463"/>
            <a:ext cx="1101090" cy="550545"/>
          </a:xfrm>
          <a:custGeom>
            <a:avLst/>
            <a:gdLst/>
            <a:ahLst/>
            <a:cxnLst/>
            <a:rect l="l" t="t" r="r" b="b"/>
            <a:pathLst>
              <a:path w="1101089" h="550545">
                <a:moveTo>
                  <a:pt x="1101026" y="0"/>
                </a:moveTo>
                <a:lnTo>
                  <a:pt x="0" y="0"/>
                </a:lnTo>
                <a:lnTo>
                  <a:pt x="0" y="550506"/>
                </a:lnTo>
                <a:lnTo>
                  <a:pt x="1101026" y="550506"/>
                </a:lnTo>
                <a:lnTo>
                  <a:pt x="1101026" y="0"/>
                </a:lnTo>
                <a:close/>
              </a:path>
            </a:pathLst>
          </a:custGeom>
          <a:solidFill>
            <a:srgbClr val="52538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5386196" y="2892463"/>
            <a:ext cx="1101090" cy="550545"/>
          </a:xfrm>
          <a:custGeom>
            <a:avLst/>
            <a:gdLst/>
            <a:ahLst/>
            <a:cxnLst/>
            <a:rect l="l" t="t" r="r" b="b"/>
            <a:pathLst>
              <a:path w="1101089" h="550545">
                <a:moveTo>
                  <a:pt x="0" y="550506"/>
                </a:moveTo>
                <a:lnTo>
                  <a:pt x="1101026" y="550506"/>
                </a:lnTo>
                <a:lnTo>
                  <a:pt x="1101026" y="0"/>
                </a:lnTo>
                <a:lnTo>
                  <a:pt x="0" y="0"/>
                </a:lnTo>
                <a:lnTo>
                  <a:pt x="0" y="550506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 txBox="1"/>
          <p:nvPr/>
        </p:nvSpPr>
        <p:spPr>
          <a:xfrm>
            <a:off x="5386196" y="2892463"/>
            <a:ext cx="1101090" cy="550545"/>
          </a:xfrm>
          <a:prstGeom prst="rect">
            <a:avLst/>
          </a:prstGeom>
        </p:spPr>
        <p:txBody>
          <a:bodyPr wrap="square" lIns="0" tIns="105410" rIns="0" bIns="0" rtlCol="0" vert="horz">
            <a:spAutoFit/>
          </a:bodyPr>
          <a:lstStyle/>
          <a:p>
            <a:pPr marL="194945" marR="85090" indent="-100965">
              <a:lnSpc>
                <a:spcPts val="1370"/>
              </a:lnSpc>
              <a:spcBef>
                <a:spcPts val="830"/>
              </a:spcBef>
            </a:pPr>
            <a:r>
              <a:rPr dirty="0" sz="1200" spc="-15" b="1">
                <a:solidFill>
                  <a:srgbClr val="FFFF00"/>
                </a:solidFill>
                <a:latin typeface="Arial"/>
                <a:cs typeface="Arial"/>
              </a:rPr>
              <a:t>EDAD </a:t>
            </a:r>
            <a:r>
              <a:rPr dirty="0" sz="1200" b="1">
                <a:solidFill>
                  <a:srgbClr val="FFFF00"/>
                </a:solidFill>
                <a:latin typeface="Arial"/>
                <a:cs typeface="Arial"/>
              </a:rPr>
              <a:t>de</a:t>
            </a:r>
            <a:r>
              <a:rPr dirty="0" sz="1200" spc="-50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FFFF00"/>
                </a:solidFill>
                <a:latin typeface="Arial"/>
                <a:cs typeface="Arial"/>
              </a:rPr>
              <a:t>los  </a:t>
            </a:r>
            <a:r>
              <a:rPr dirty="0" sz="1200" spc="-20" b="1">
                <a:solidFill>
                  <a:srgbClr val="FFFF00"/>
                </a:solidFill>
                <a:latin typeface="Arial"/>
                <a:cs typeface="Arial"/>
              </a:rPr>
              <a:t>METALES</a:t>
            </a:r>
            <a:endParaRPr sz="1200">
              <a:latin typeface="Arial"/>
              <a:cs typeface="Arial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053966" y="3674148"/>
            <a:ext cx="1101090" cy="550545"/>
          </a:xfrm>
          <a:custGeom>
            <a:avLst/>
            <a:gdLst/>
            <a:ahLst/>
            <a:cxnLst/>
            <a:rect l="l" t="t" r="r" b="b"/>
            <a:pathLst>
              <a:path w="1101089" h="550545">
                <a:moveTo>
                  <a:pt x="1101026" y="0"/>
                </a:moveTo>
                <a:lnTo>
                  <a:pt x="0" y="0"/>
                </a:lnTo>
                <a:lnTo>
                  <a:pt x="0" y="550506"/>
                </a:lnTo>
                <a:lnTo>
                  <a:pt x="1101026" y="550506"/>
                </a:lnTo>
                <a:lnTo>
                  <a:pt x="1101026" y="0"/>
                </a:lnTo>
                <a:close/>
              </a:path>
            </a:pathLst>
          </a:custGeom>
          <a:solidFill>
            <a:srgbClr val="52538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4053966" y="3674148"/>
            <a:ext cx="1101090" cy="550545"/>
          </a:xfrm>
          <a:custGeom>
            <a:avLst/>
            <a:gdLst/>
            <a:ahLst/>
            <a:cxnLst/>
            <a:rect l="l" t="t" r="r" b="b"/>
            <a:pathLst>
              <a:path w="1101089" h="550545">
                <a:moveTo>
                  <a:pt x="0" y="550506"/>
                </a:moveTo>
                <a:lnTo>
                  <a:pt x="1101026" y="550506"/>
                </a:lnTo>
                <a:lnTo>
                  <a:pt x="1101026" y="0"/>
                </a:lnTo>
                <a:lnTo>
                  <a:pt x="0" y="0"/>
                </a:lnTo>
                <a:lnTo>
                  <a:pt x="0" y="550506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 txBox="1"/>
          <p:nvPr/>
        </p:nvSpPr>
        <p:spPr>
          <a:xfrm>
            <a:off x="4053966" y="3674148"/>
            <a:ext cx="1101090" cy="550545"/>
          </a:xfrm>
          <a:prstGeom prst="rect">
            <a:avLst/>
          </a:prstGeom>
        </p:spPr>
        <p:txBody>
          <a:bodyPr wrap="square" lIns="0" tIns="105410" rIns="0" bIns="0" rtlCol="0" vert="horz">
            <a:spAutoFit/>
          </a:bodyPr>
          <a:lstStyle/>
          <a:p>
            <a:pPr marL="276860" marR="194945" indent="-73660">
              <a:lnSpc>
                <a:spcPts val="1370"/>
              </a:lnSpc>
              <a:spcBef>
                <a:spcPts val="830"/>
              </a:spcBef>
            </a:pPr>
            <a:r>
              <a:rPr dirty="0" sz="1200" spc="-15" b="1">
                <a:solidFill>
                  <a:srgbClr val="FFFF00"/>
                </a:solidFill>
                <a:latin typeface="Arial"/>
                <a:cs typeface="Arial"/>
              </a:rPr>
              <a:t>EDAD</a:t>
            </a:r>
            <a:r>
              <a:rPr dirty="0" sz="1200" spc="-50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FFFF00"/>
                </a:solidFill>
                <a:latin typeface="Arial"/>
                <a:cs typeface="Arial"/>
              </a:rPr>
              <a:t>del  </a:t>
            </a:r>
            <a:r>
              <a:rPr dirty="0" sz="1200" spc="-5" b="1">
                <a:solidFill>
                  <a:srgbClr val="FFFF00"/>
                </a:solidFill>
                <a:latin typeface="Arial"/>
                <a:cs typeface="Arial"/>
              </a:rPr>
              <a:t>COBRE</a:t>
            </a:r>
            <a:endParaRPr sz="1200">
              <a:latin typeface="Arial"/>
              <a:cs typeface="Arial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5386196" y="3674148"/>
            <a:ext cx="1101090" cy="550545"/>
          </a:xfrm>
          <a:custGeom>
            <a:avLst/>
            <a:gdLst/>
            <a:ahLst/>
            <a:cxnLst/>
            <a:rect l="l" t="t" r="r" b="b"/>
            <a:pathLst>
              <a:path w="1101089" h="550545">
                <a:moveTo>
                  <a:pt x="1101026" y="0"/>
                </a:moveTo>
                <a:lnTo>
                  <a:pt x="0" y="0"/>
                </a:lnTo>
                <a:lnTo>
                  <a:pt x="0" y="550506"/>
                </a:lnTo>
                <a:lnTo>
                  <a:pt x="1101026" y="550506"/>
                </a:lnTo>
                <a:lnTo>
                  <a:pt x="1101026" y="0"/>
                </a:lnTo>
                <a:close/>
              </a:path>
            </a:pathLst>
          </a:custGeom>
          <a:solidFill>
            <a:srgbClr val="52538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5386196" y="3674148"/>
            <a:ext cx="1101090" cy="550545"/>
          </a:xfrm>
          <a:custGeom>
            <a:avLst/>
            <a:gdLst/>
            <a:ahLst/>
            <a:cxnLst/>
            <a:rect l="l" t="t" r="r" b="b"/>
            <a:pathLst>
              <a:path w="1101089" h="550545">
                <a:moveTo>
                  <a:pt x="0" y="550506"/>
                </a:moveTo>
                <a:lnTo>
                  <a:pt x="1101026" y="550506"/>
                </a:lnTo>
                <a:lnTo>
                  <a:pt x="1101026" y="0"/>
                </a:lnTo>
                <a:lnTo>
                  <a:pt x="0" y="0"/>
                </a:lnTo>
                <a:lnTo>
                  <a:pt x="0" y="550506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 txBox="1"/>
          <p:nvPr/>
        </p:nvSpPr>
        <p:spPr>
          <a:xfrm>
            <a:off x="5386196" y="3674148"/>
            <a:ext cx="1101090" cy="550545"/>
          </a:xfrm>
          <a:prstGeom prst="rect">
            <a:avLst/>
          </a:prstGeom>
        </p:spPr>
        <p:txBody>
          <a:bodyPr wrap="square" lIns="0" tIns="105410" rIns="0" bIns="0" rtlCol="0" vert="horz">
            <a:spAutoFit/>
          </a:bodyPr>
          <a:lstStyle/>
          <a:p>
            <a:pPr marL="222250" marR="194310" indent="-18415">
              <a:lnSpc>
                <a:spcPts val="1370"/>
              </a:lnSpc>
              <a:spcBef>
                <a:spcPts val="830"/>
              </a:spcBef>
            </a:pPr>
            <a:r>
              <a:rPr dirty="0" sz="1200" spc="-15" b="1">
                <a:solidFill>
                  <a:srgbClr val="FFFF00"/>
                </a:solidFill>
                <a:latin typeface="Arial"/>
                <a:cs typeface="Arial"/>
              </a:rPr>
              <a:t>EDAD</a:t>
            </a:r>
            <a:r>
              <a:rPr dirty="0" sz="1200" spc="-50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FFFF00"/>
                </a:solidFill>
                <a:latin typeface="Arial"/>
                <a:cs typeface="Arial"/>
              </a:rPr>
              <a:t>del  </a:t>
            </a:r>
            <a:r>
              <a:rPr dirty="0" sz="1200" spc="-5" b="1">
                <a:solidFill>
                  <a:srgbClr val="FFFF00"/>
                </a:solidFill>
                <a:latin typeface="Arial"/>
                <a:cs typeface="Arial"/>
              </a:rPr>
              <a:t>BRONCE</a:t>
            </a:r>
            <a:endParaRPr sz="1200">
              <a:latin typeface="Arial"/>
              <a:cs typeface="Arial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6718427" y="3674148"/>
            <a:ext cx="1101090" cy="550545"/>
          </a:xfrm>
          <a:custGeom>
            <a:avLst/>
            <a:gdLst/>
            <a:ahLst/>
            <a:cxnLst/>
            <a:rect l="l" t="t" r="r" b="b"/>
            <a:pathLst>
              <a:path w="1101090" h="550545">
                <a:moveTo>
                  <a:pt x="1101026" y="0"/>
                </a:moveTo>
                <a:lnTo>
                  <a:pt x="0" y="0"/>
                </a:lnTo>
                <a:lnTo>
                  <a:pt x="0" y="550506"/>
                </a:lnTo>
                <a:lnTo>
                  <a:pt x="1101026" y="550506"/>
                </a:lnTo>
                <a:lnTo>
                  <a:pt x="1101026" y="0"/>
                </a:lnTo>
                <a:close/>
              </a:path>
            </a:pathLst>
          </a:custGeom>
          <a:solidFill>
            <a:srgbClr val="52538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6718427" y="3674148"/>
            <a:ext cx="1101090" cy="550545"/>
          </a:xfrm>
          <a:custGeom>
            <a:avLst/>
            <a:gdLst/>
            <a:ahLst/>
            <a:cxnLst/>
            <a:rect l="l" t="t" r="r" b="b"/>
            <a:pathLst>
              <a:path w="1101090" h="550545">
                <a:moveTo>
                  <a:pt x="0" y="550506"/>
                </a:moveTo>
                <a:lnTo>
                  <a:pt x="1101026" y="550506"/>
                </a:lnTo>
                <a:lnTo>
                  <a:pt x="1101026" y="0"/>
                </a:lnTo>
                <a:lnTo>
                  <a:pt x="0" y="0"/>
                </a:lnTo>
                <a:lnTo>
                  <a:pt x="0" y="550506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 txBox="1"/>
          <p:nvPr/>
        </p:nvSpPr>
        <p:spPr>
          <a:xfrm>
            <a:off x="6718427" y="3674148"/>
            <a:ext cx="1101090" cy="550545"/>
          </a:xfrm>
          <a:prstGeom prst="rect">
            <a:avLst/>
          </a:prstGeom>
        </p:spPr>
        <p:txBody>
          <a:bodyPr wrap="square" lIns="0" tIns="105410" rIns="0" bIns="0" rtlCol="0" vert="horz">
            <a:spAutoFit/>
          </a:bodyPr>
          <a:lstStyle/>
          <a:p>
            <a:pPr marL="256540" marR="191770" indent="-52069">
              <a:lnSpc>
                <a:spcPts val="1370"/>
              </a:lnSpc>
              <a:spcBef>
                <a:spcPts val="830"/>
              </a:spcBef>
            </a:pPr>
            <a:r>
              <a:rPr dirty="0" sz="1200" spc="-10" b="1">
                <a:solidFill>
                  <a:srgbClr val="FFFF00"/>
                </a:solidFill>
                <a:latin typeface="Arial"/>
                <a:cs typeface="Arial"/>
              </a:rPr>
              <a:t>EDAD</a:t>
            </a:r>
            <a:r>
              <a:rPr dirty="0" sz="1200" spc="-50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FFFF00"/>
                </a:solidFill>
                <a:latin typeface="Arial"/>
                <a:cs typeface="Arial"/>
              </a:rPr>
              <a:t>del  </a:t>
            </a:r>
            <a:r>
              <a:rPr dirty="0" sz="1200" spc="-10" b="1">
                <a:solidFill>
                  <a:srgbClr val="FFFF00"/>
                </a:solidFill>
                <a:latin typeface="Arial"/>
                <a:cs typeface="Arial"/>
              </a:rPr>
              <a:t>HIERRO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4244"/>
            <a:ext cx="6708140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5"/>
              <a:t>6. LA </a:t>
            </a:r>
            <a:r>
              <a:rPr dirty="0" sz="4000"/>
              <a:t>EDAD </a:t>
            </a:r>
            <a:r>
              <a:rPr dirty="0" sz="4000" spc="5"/>
              <a:t>DE </a:t>
            </a:r>
            <a:r>
              <a:rPr dirty="0" sz="4000" spc="-5"/>
              <a:t>LOS</a:t>
            </a:r>
            <a:r>
              <a:rPr dirty="0" sz="4000" spc="-355"/>
              <a:t> </a:t>
            </a:r>
            <a:r>
              <a:rPr dirty="0" sz="4000" spc="-60"/>
              <a:t>METALES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645972" y="2237689"/>
            <a:ext cx="7885430" cy="38538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8605" indent="-256540">
              <a:lnSpc>
                <a:spcPts val="2735"/>
              </a:lnSpc>
              <a:spcBef>
                <a:spcPts val="100"/>
              </a:spcBef>
              <a:buClr>
                <a:srgbClr val="9F4DA2"/>
              </a:buClr>
              <a:buFont typeface="Georgia"/>
              <a:buChar char="•"/>
              <a:tabLst>
                <a:tab pos="268605" algn="l"/>
                <a:tab pos="269240" algn="l"/>
              </a:tabLst>
            </a:pPr>
            <a:r>
              <a:rPr dirty="0" sz="2400" b="1">
                <a:latin typeface="Georgia"/>
                <a:cs typeface="Georgia"/>
              </a:rPr>
              <a:t>¿Cuáles </a:t>
            </a:r>
            <a:r>
              <a:rPr dirty="0" sz="2400" spc="-5" b="1">
                <a:latin typeface="Georgia"/>
                <a:cs typeface="Georgia"/>
              </a:rPr>
              <a:t>son las características de </a:t>
            </a:r>
            <a:r>
              <a:rPr dirty="0" sz="2400" b="1">
                <a:latin typeface="Georgia"/>
                <a:cs typeface="Georgia"/>
              </a:rPr>
              <a:t>La </a:t>
            </a:r>
            <a:r>
              <a:rPr dirty="0" sz="2400" spc="-5" b="1">
                <a:latin typeface="Georgia"/>
                <a:cs typeface="Georgia"/>
              </a:rPr>
              <a:t>Edad</a:t>
            </a:r>
            <a:r>
              <a:rPr dirty="0" sz="2400" spc="-145" b="1">
                <a:latin typeface="Georgia"/>
                <a:cs typeface="Georgia"/>
              </a:rPr>
              <a:t> </a:t>
            </a:r>
            <a:r>
              <a:rPr dirty="0" sz="2400" spc="-5" b="1">
                <a:latin typeface="Georgia"/>
                <a:cs typeface="Georgia"/>
              </a:rPr>
              <a:t>del</a:t>
            </a:r>
            <a:endParaRPr sz="2400">
              <a:latin typeface="Georgia"/>
              <a:cs typeface="Georgia"/>
            </a:endParaRPr>
          </a:p>
          <a:p>
            <a:pPr marL="268605">
              <a:lnSpc>
                <a:spcPts val="2735"/>
              </a:lnSpc>
            </a:pPr>
            <a:r>
              <a:rPr dirty="0" sz="2400" b="1">
                <a:latin typeface="Georgia"/>
                <a:cs typeface="Georgia"/>
              </a:rPr>
              <a:t>Cobre?</a:t>
            </a:r>
            <a:endParaRPr sz="2400">
              <a:latin typeface="Georgia"/>
              <a:cs typeface="Georgia"/>
            </a:endParaRPr>
          </a:p>
          <a:p>
            <a:pPr marL="560705" marR="19685" indent="-247015">
              <a:lnSpc>
                <a:spcPct val="90000"/>
              </a:lnSpc>
              <a:spcBef>
                <a:spcPts val="300"/>
              </a:spcBef>
              <a:tabLst>
                <a:tab pos="560705" algn="l"/>
              </a:tabLst>
            </a:pPr>
            <a:r>
              <a:rPr dirty="0" sz="2200">
                <a:solidFill>
                  <a:srgbClr val="438085"/>
                </a:solidFill>
                <a:latin typeface="Georgia"/>
                <a:cs typeface="Georgia"/>
              </a:rPr>
              <a:t>▫	El primer </a:t>
            </a:r>
            <a:r>
              <a:rPr dirty="0" sz="2200" spc="-5">
                <a:solidFill>
                  <a:srgbClr val="438085"/>
                </a:solidFill>
                <a:latin typeface="Georgia"/>
                <a:cs typeface="Georgia"/>
              </a:rPr>
              <a:t>metal que </a:t>
            </a:r>
            <a:r>
              <a:rPr dirty="0" sz="2200">
                <a:solidFill>
                  <a:srgbClr val="438085"/>
                </a:solidFill>
                <a:latin typeface="Georgia"/>
                <a:cs typeface="Georgia"/>
              </a:rPr>
              <a:t>se trabajó fue </a:t>
            </a:r>
            <a:r>
              <a:rPr dirty="0" sz="2200" spc="-10">
                <a:solidFill>
                  <a:srgbClr val="438085"/>
                </a:solidFill>
                <a:latin typeface="Georgia"/>
                <a:cs typeface="Georgia"/>
              </a:rPr>
              <a:t>el </a:t>
            </a:r>
            <a:r>
              <a:rPr dirty="0" sz="2200" spc="5">
                <a:solidFill>
                  <a:srgbClr val="438085"/>
                </a:solidFill>
                <a:latin typeface="Georgia"/>
                <a:cs typeface="Georgia"/>
              </a:rPr>
              <a:t>cobre y por </a:t>
            </a:r>
            <a:r>
              <a:rPr dirty="0" sz="2200">
                <a:solidFill>
                  <a:srgbClr val="438085"/>
                </a:solidFill>
                <a:latin typeface="Georgia"/>
                <a:cs typeface="Georgia"/>
              </a:rPr>
              <a:t>esta razón  este período se </a:t>
            </a:r>
            <a:r>
              <a:rPr dirty="0" sz="2200" spc="-5">
                <a:solidFill>
                  <a:srgbClr val="438085"/>
                </a:solidFill>
                <a:latin typeface="Georgia"/>
                <a:cs typeface="Georgia"/>
              </a:rPr>
              <a:t>llama </a:t>
            </a:r>
            <a:r>
              <a:rPr dirty="0" sz="2200">
                <a:solidFill>
                  <a:srgbClr val="438085"/>
                </a:solidFill>
                <a:latin typeface="Georgia"/>
                <a:cs typeface="Georgia"/>
              </a:rPr>
              <a:t>Edad del </a:t>
            </a:r>
            <a:r>
              <a:rPr dirty="0" sz="2200" spc="5">
                <a:solidFill>
                  <a:srgbClr val="438085"/>
                </a:solidFill>
                <a:latin typeface="Georgia"/>
                <a:cs typeface="Georgia"/>
              </a:rPr>
              <a:t>Cobre </a:t>
            </a:r>
            <a:r>
              <a:rPr dirty="0" sz="2200">
                <a:solidFill>
                  <a:srgbClr val="438085"/>
                </a:solidFill>
                <a:latin typeface="Georgia"/>
                <a:cs typeface="Georgia"/>
              </a:rPr>
              <a:t>o Calcolítico,</a:t>
            </a:r>
            <a:r>
              <a:rPr dirty="0" sz="2200" spc="-240">
                <a:solidFill>
                  <a:srgbClr val="438085"/>
                </a:solidFill>
                <a:latin typeface="Georgia"/>
                <a:cs typeface="Georgia"/>
              </a:rPr>
              <a:t> </a:t>
            </a:r>
            <a:r>
              <a:rPr dirty="0" sz="2200">
                <a:solidFill>
                  <a:srgbClr val="438085"/>
                </a:solidFill>
                <a:latin typeface="Georgia"/>
                <a:cs typeface="Georgia"/>
              </a:rPr>
              <a:t>coincide  </a:t>
            </a:r>
            <a:r>
              <a:rPr dirty="0" sz="2200" spc="5">
                <a:solidFill>
                  <a:srgbClr val="438085"/>
                </a:solidFill>
                <a:latin typeface="Georgia"/>
                <a:cs typeface="Georgia"/>
              </a:rPr>
              <a:t>con </a:t>
            </a:r>
            <a:r>
              <a:rPr dirty="0" sz="2200" spc="-5">
                <a:solidFill>
                  <a:srgbClr val="438085"/>
                </a:solidFill>
                <a:latin typeface="Georgia"/>
                <a:cs typeface="Georgia"/>
              </a:rPr>
              <a:t>el desarrollo </a:t>
            </a:r>
            <a:r>
              <a:rPr dirty="0" sz="2200">
                <a:solidFill>
                  <a:srgbClr val="438085"/>
                </a:solidFill>
                <a:latin typeface="Georgia"/>
                <a:cs typeface="Georgia"/>
              </a:rPr>
              <a:t>de </a:t>
            </a:r>
            <a:r>
              <a:rPr dirty="0" sz="2200" spc="-5">
                <a:solidFill>
                  <a:srgbClr val="438085"/>
                </a:solidFill>
                <a:latin typeface="Georgia"/>
                <a:cs typeface="Georgia"/>
              </a:rPr>
              <a:t>la </a:t>
            </a:r>
            <a:r>
              <a:rPr dirty="0" sz="2200">
                <a:solidFill>
                  <a:srgbClr val="438085"/>
                </a:solidFill>
                <a:latin typeface="Georgia"/>
                <a:cs typeface="Georgia"/>
              </a:rPr>
              <a:t>agricultura </a:t>
            </a:r>
            <a:r>
              <a:rPr dirty="0" sz="2200" spc="5">
                <a:solidFill>
                  <a:srgbClr val="438085"/>
                </a:solidFill>
                <a:latin typeface="Georgia"/>
                <a:cs typeface="Georgia"/>
              </a:rPr>
              <a:t>y </a:t>
            </a:r>
            <a:r>
              <a:rPr dirty="0" sz="2200" spc="-5">
                <a:solidFill>
                  <a:srgbClr val="438085"/>
                </a:solidFill>
                <a:latin typeface="Georgia"/>
                <a:cs typeface="Georgia"/>
              </a:rPr>
              <a:t>la ganadería. </a:t>
            </a:r>
            <a:r>
              <a:rPr dirty="0" sz="2200">
                <a:solidFill>
                  <a:srgbClr val="438085"/>
                </a:solidFill>
                <a:latin typeface="Georgia"/>
                <a:cs typeface="Georgia"/>
              </a:rPr>
              <a:t>Comenzó  </a:t>
            </a:r>
            <a:r>
              <a:rPr dirty="0" sz="2200" spc="-5">
                <a:solidFill>
                  <a:srgbClr val="438085"/>
                </a:solidFill>
                <a:latin typeface="Georgia"/>
                <a:cs typeface="Georgia"/>
              </a:rPr>
              <a:t>en el </a:t>
            </a:r>
            <a:r>
              <a:rPr dirty="0" sz="2200">
                <a:solidFill>
                  <a:srgbClr val="438085"/>
                </a:solidFill>
                <a:latin typeface="Georgia"/>
                <a:cs typeface="Georgia"/>
              </a:rPr>
              <a:t>Próximo </a:t>
            </a:r>
            <a:r>
              <a:rPr dirty="0" sz="2200" spc="-5">
                <a:solidFill>
                  <a:srgbClr val="438085"/>
                </a:solidFill>
                <a:latin typeface="Georgia"/>
                <a:cs typeface="Georgia"/>
              </a:rPr>
              <a:t>Oriente </a:t>
            </a:r>
            <a:r>
              <a:rPr dirty="0" sz="2200">
                <a:solidFill>
                  <a:srgbClr val="438085"/>
                </a:solidFill>
                <a:latin typeface="Georgia"/>
                <a:cs typeface="Georgia"/>
              </a:rPr>
              <a:t>a </a:t>
            </a:r>
            <a:r>
              <a:rPr dirty="0" sz="2200" spc="-5">
                <a:solidFill>
                  <a:srgbClr val="438085"/>
                </a:solidFill>
                <a:latin typeface="Georgia"/>
                <a:cs typeface="Georgia"/>
              </a:rPr>
              <a:t>mediados </a:t>
            </a:r>
            <a:r>
              <a:rPr dirty="0" sz="2200">
                <a:solidFill>
                  <a:srgbClr val="438085"/>
                </a:solidFill>
                <a:latin typeface="Georgia"/>
                <a:cs typeface="Georgia"/>
              </a:rPr>
              <a:t>del </a:t>
            </a:r>
            <a:r>
              <a:rPr dirty="0" sz="2200" spc="5">
                <a:solidFill>
                  <a:srgbClr val="438085"/>
                </a:solidFill>
                <a:latin typeface="Georgia"/>
                <a:cs typeface="Georgia"/>
              </a:rPr>
              <a:t>V </a:t>
            </a:r>
            <a:r>
              <a:rPr dirty="0" sz="2200" spc="-5">
                <a:solidFill>
                  <a:srgbClr val="438085"/>
                </a:solidFill>
                <a:latin typeface="Georgia"/>
                <a:cs typeface="Georgia"/>
              </a:rPr>
              <a:t>milenio</a:t>
            </a:r>
            <a:r>
              <a:rPr dirty="0" sz="2200" spc="-135">
                <a:solidFill>
                  <a:srgbClr val="438085"/>
                </a:solidFill>
                <a:latin typeface="Georgia"/>
                <a:cs typeface="Georgia"/>
              </a:rPr>
              <a:t> </a:t>
            </a:r>
            <a:r>
              <a:rPr dirty="0" sz="2200" spc="-5">
                <a:solidFill>
                  <a:srgbClr val="438085"/>
                </a:solidFill>
                <a:latin typeface="Georgia"/>
                <a:cs typeface="Georgia"/>
              </a:rPr>
              <a:t>a.C.</a:t>
            </a:r>
            <a:endParaRPr sz="2200">
              <a:latin typeface="Georgia"/>
              <a:cs typeface="Georgia"/>
            </a:endParaRPr>
          </a:p>
          <a:p>
            <a:pPr marL="560705" marR="5080" indent="-247015">
              <a:lnSpc>
                <a:spcPct val="90100"/>
              </a:lnSpc>
              <a:spcBef>
                <a:spcPts val="309"/>
              </a:spcBef>
              <a:tabLst>
                <a:tab pos="560705" algn="l"/>
              </a:tabLst>
            </a:pPr>
            <a:r>
              <a:rPr dirty="0" sz="2200">
                <a:solidFill>
                  <a:srgbClr val="438085"/>
                </a:solidFill>
                <a:latin typeface="Georgia"/>
                <a:cs typeface="Georgia"/>
              </a:rPr>
              <a:t>▫	Debido a </a:t>
            </a:r>
            <a:r>
              <a:rPr dirty="0" sz="2200" spc="-5">
                <a:solidFill>
                  <a:srgbClr val="438085"/>
                </a:solidFill>
                <a:latin typeface="Georgia"/>
                <a:cs typeface="Georgia"/>
              </a:rPr>
              <a:t>que </a:t>
            </a:r>
            <a:r>
              <a:rPr dirty="0" sz="2200" spc="-10">
                <a:solidFill>
                  <a:srgbClr val="438085"/>
                </a:solidFill>
                <a:latin typeface="Georgia"/>
                <a:cs typeface="Georgia"/>
              </a:rPr>
              <a:t>el </a:t>
            </a:r>
            <a:r>
              <a:rPr dirty="0" sz="2200" spc="5">
                <a:solidFill>
                  <a:srgbClr val="438085"/>
                </a:solidFill>
                <a:latin typeface="Georgia"/>
                <a:cs typeface="Georgia"/>
              </a:rPr>
              <a:t>cobre </a:t>
            </a:r>
            <a:r>
              <a:rPr dirty="0" sz="2200">
                <a:solidFill>
                  <a:srgbClr val="438085"/>
                </a:solidFill>
                <a:latin typeface="Georgia"/>
                <a:cs typeface="Georgia"/>
              </a:rPr>
              <a:t>era </a:t>
            </a:r>
            <a:r>
              <a:rPr dirty="0" sz="2200" spc="-5">
                <a:solidFill>
                  <a:srgbClr val="438085"/>
                </a:solidFill>
                <a:latin typeface="Georgia"/>
                <a:cs typeface="Georgia"/>
              </a:rPr>
              <a:t>apenas </a:t>
            </a:r>
            <a:r>
              <a:rPr dirty="0" sz="2200">
                <a:solidFill>
                  <a:srgbClr val="438085"/>
                </a:solidFill>
                <a:latin typeface="Georgia"/>
                <a:cs typeface="Georgia"/>
              </a:rPr>
              <a:t>más </a:t>
            </a:r>
            <a:r>
              <a:rPr dirty="0" sz="2200" spc="-5">
                <a:solidFill>
                  <a:srgbClr val="438085"/>
                </a:solidFill>
                <a:latin typeface="Georgia"/>
                <a:cs typeface="Georgia"/>
              </a:rPr>
              <a:t>resistente que la  </a:t>
            </a:r>
            <a:r>
              <a:rPr dirty="0" sz="2200">
                <a:solidFill>
                  <a:srgbClr val="438085"/>
                </a:solidFill>
                <a:latin typeface="Georgia"/>
                <a:cs typeface="Georgia"/>
              </a:rPr>
              <a:t>piedra, </a:t>
            </a:r>
            <a:r>
              <a:rPr dirty="0" sz="2200" spc="-5">
                <a:solidFill>
                  <a:srgbClr val="438085"/>
                </a:solidFill>
                <a:latin typeface="Georgia"/>
                <a:cs typeface="Georgia"/>
              </a:rPr>
              <a:t>no </a:t>
            </a:r>
            <a:r>
              <a:rPr dirty="0" sz="2200">
                <a:solidFill>
                  <a:srgbClr val="438085"/>
                </a:solidFill>
                <a:latin typeface="Georgia"/>
                <a:cs typeface="Georgia"/>
              </a:rPr>
              <a:t>pudo sustituirla </a:t>
            </a:r>
            <a:r>
              <a:rPr dirty="0" sz="2200" spc="-5">
                <a:solidFill>
                  <a:srgbClr val="438085"/>
                </a:solidFill>
                <a:latin typeface="Georgia"/>
                <a:cs typeface="Georgia"/>
              </a:rPr>
              <a:t>en </a:t>
            </a:r>
            <a:r>
              <a:rPr dirty="0" sz="2200">
                <a:solidFill>
                  <a:srgbClr val="438085"/>
                </a:solidFill>
                <a:latin typeface="Georgia"/>
                <a:cs typeface="Georgia"/>
              </a:rPr>
              <a:t>los trabajos agrícolas, </a:t>
            </a:r>
            <a:r>
              <a:rPr dirty="0" sz="2200" spc="5">
                <a:solidFill>
                  <a:srgbClr val="438085"/>
                </a:solidFill>
                <a:latin typeface="Georgia"/>
                <a:cs typeface="Georgia"/>
              </a:rPr>
              <a:t>por</a:t>
            </a:r>
            <a:r>
              <a:rPr dirty="0" sz="2200" spc="-320">
                <a:solidFill>
                  <a:srgbClr val="438085"/>
                </a:solidFill>
                <a:latin typeface="Georgia"/>
                <a:cs typeface="Georgia"/>
              </a:rPr>
              <a:t> </a:t>
            </a:r>
            <a:r>
              <a:rPr dirty="0" sz="2200" spc="-5">
                <a:solidFill>
                  <a:srgbClr val="438085"/>
                </a:solidFill>
                <a:latin typeface="Georgia"/>
                <a:cs typeface="Georgia"/>
              </a:rPr>
              <a:t>esa  </a:t>
            </a:r>
            <a:r>
              <a:rPr dirty="0" sz="2200" spc="5">
                <a:solidFill>
                  <a:srgbClr val="438085"/>
                </a:solidFill>
                <a:latin typeface="Georgia"/>
                <a:cs typeface="Georgia"/>
              </a:rPr>
              <a:t>razón </a:t>
            </a:r>
            <a:r>
              <a:rPr dirty="0" sz="2200">
                <a:solidFill>
                  <a:srgbClr val="438085"/>
                </a:solidFill>
                <a:latin typeface="Georgia"/>
                <a:cs typeface="Georgia"/>
              </a:rPr>
              <a:t>se siguieron utilizando herramientas de piedra y  madera.</a:t>
            </a:r>
            <a:endParaRPr sz="2200">
              <a:latin typeface="Georgia"/>
              <a:cs typeface="Georgia"/>
            </a:endParaRPr>
          </a:p>
          <a:p>
            <a:pPr marL="314325">
              <a:lnSpc>
                <a:spcPts val="2510"/>
              </a:lnSpc>
              <a:spcBef>
                <a:spcPts val="20"/>
              </a:spcBef>
              <a:tabLst>
                <a:tab pos="560705" algn="l"/>
              </a:tabLst>
            </a:pPr>
            <a:r>
              <a:rPr dirty="0" sz="2200">
                <a:solidFill>
                  <a:srgbClr val="438085"/>
                </a:solidFill>
                <a:latin typeface="Georgia"/>
                <a:cs typeface="Georgia"/>
              </a:rPr>
              <a:t>▫	Desde Anatolia, Siria, Mesopotamia e Irán, </a:t>
            </a:r>
            <a:r>
              <a:rPr dirty="0" sz="2200" spc="-5">
                <a:solidFill>
                  <a:srgbClr val="438085"/>
                </a:solidFill>
                <a:latin typeface="Georgia"/>
                <a:cs typeface="Georgia"/>
              </a:rPr>
              <a:t>el </a:t>
            </a:r>
            <a:r>
              <a:rPr dirty="0" sz="2200">
                <a:solidFill>
                  <a:srgbClr val="438085"/>
                </a:solidFill>
                <a:latin typeface="Georgia"/>
                <a:cs typeface="Georgia"/>
              </a:rPr>
              <a:t>trabajo de</a:t>
            </a:r>
            <a:r>
              <a:rPr dirty="0" sz="2200" spc="-254">
                <a:solidFill>
                  <a:srgbClr val="438085"/>
                </a:solidFill>
                <a:latin typeface="Georgia"/>
                <a:cs typeface="Georgia"/>
              </a:rPr>
              <a:t> </a:t>
            </a:r>
            <a:r>
              <a:rPr dirty="0" sz="2200">
                <a:solidFill>
                  <a:srgbClr val="438085"/>
                </a:solidFill>
                <a:latin typeface="Georgia"/>
                <a:cs typeface="Georgia"/>
              </a:rPr>
              <a:t>los</a:t>
            </a:r>
            <a:endParaRPr sz="2200">
              <a:latin typeface="Georgia"/>
              <a:cs typeface="Georgia"/>
            </a:endParaRPr>
          </a:p>
          <a:p>
            <a:pPr marL="560705">
              <a:lnSpc>
                <a:spcPts val="2510"/>
              </a:lnSpc>
            </a:pPr>
            <a:r>
              <a:rPr dirty="0" sz="2200" spc="-5">
                <a:solidFill>
                  <a:srgbClr val="438085"/>
                </a:solidFill>
                <a:latin typeface="Georgia"/>
                <a:cs typeface="Georgia"/>
              </a:rPr>
              <a:t>metales </a:t>
            </a:r>
            <a:r>
              <a:rPr dirty="0" sz="2200">
                <a:solidFill>
                  <a:srgbClr val="438085"/>
                </a:solidFill>
                <a:latin typeface="Georgia"/>
                <a:cs typeface="Georgia"/>
              </a:rPr>
              <a:t>se fue </a:t>
            </a:r>
            <a:r>
              <a:rPr dirty="0" sz="2200" spc="-5">
                <a:solidFill>
                  <a:srgbClr val="438085"/>
                </a:solidFill>
                <a:latin typeface="Georgia"/>
                <a:cs typeface="Georgia"/>
              </a:rPr>
              <a:t>difundiendo </a:t>
            </a:r>
            <a:r>
              <a:rPr dirty="0" sz="2200">
                <a:solidFill>
                  <a:srgbClr val="438085"/>
                </a:solidFill>
                <a:latin typeface="Georgia"/>
                <a:cs typeface="Georgia"/>
              </a:rPr>
              <a:t>hacia </a:t>
            </a:r>
            <a:r>
              <a:rPr dirty="0" sz="2200" spc="-5">
                <a:solidFill>
                  <a:srgbClr val="438085"/>
                </a:solidFill>
                <a:latin typeface="Georgia"/>
                <a:cs typeface="Georgia"/>
              </a:rPr>
              <a:t>el</a:t>
            </a:r>
            <a:r>
              <a:rPr dirty="0" sz="2200" spc="-130">
                <a:solidFill>
                  <a:srgbClr val="438085"/>
                </a:solidFill>
                <a:latin typeface="Georgia"/>
                <a:cs typeface="Georgia"/>
              </a:rPr>
              <a:t> </a:t>
            </a:r>
            <a:r>
              <a:rPr dirty="0" sz="2200" spc="-5">
                <a:solidFill>
                  <a:srgbClr val="438085"/>
                </a:solidFill>
                <a:latin typeface="Georgia"/>
                <a:cs typeface="Georgia"/>
              </a:rPr>
              <a:t>Mediterráneo.</a:t>
            </a:r>
            <a:endParaRPr sz="22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4244"/>
            <a:ext cx="6708140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5"/>
              <a:t>6. LA </a:t>
            </a:r>
            <a:r>
              <a:rPr dirty="0" sz="4000"/>
              <a:t>EDAD </a:t>
            </a:r>
            <a:r>
              <a:rPr dirty="0" sz="4000" spc="5"/>
              <a:t>DE </a:t>
            </a:r>
            <a:r>
              <a:rPr dirty="0" sz="4000" spc="-5"/>
              <a:t>LOS</a:t>
            </a:r>
            <a:r>
              <a:rPr dirty="0" sz="4000" spc="-355"/>
              <a:t> </a:t>
            </a:r>
            <a:r>
              <a:rPr dirty="0" sz="4000" spc="-60"/>
              <a:t>METALES</a:t>
            </a:r>
            <a:endParaRPr sz="4000"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320675" marR="5080" indent="-256540">
              <a:lnSpc>
                <a:spcPct val="100000"/>
              </a:lnSpc>
              <a:spcBef>
                <a:spcPts val="110"/>
              </a:spcBef>
              <a:buClr>
                <a:srgbClr val="9F4DA2"/>
              </a:buClr>
              <a:buFont typeface="Georgia"/>
              <a:buChar char="•"/>
              <a:tabLst>
                <a:tab pos="321945" algn="l"/>
              </a:tabLst>
            </a:pPr>
            <a:r>
              <a:rPr dirty="0"/>
              <a:t>¿Cuáles son las características </a:t>
            </a:r>
            <a:r>
              <a:rPr dirty="0" spc="5"/>
              <a:t>de La</a:t>
            </a:r>
            <a:r>
              <a:rPr dirty="0" spc="-280"/>
              <a:t> </a:t>
            </a:r>
            <a:r>
              <a:rPr dirty="0"/>
              <a:t>Edad  </a:t>
            </a:r>
            <a:r>
              <a:rPr dirty="0" spc="5"/>
              <a:t>de</a:t>
            </a:r>
            <a:r>
              <a:rPr dirty="0" spc="-45"/>
              <a:t> </a:t>
            </a:r>
            <a:r>
              <a:rPr dirty="0"/>
              <a:t>Bronce?</a:t>
            </a:r>
          </a:p>
          <a:p>
            <a:pPr marL="612775" marR="25400" indent="-247015">
              <a:lnSpc>
                <a:spcPct val="100000"/>
              </a:lnSpc>
              <a:spcBef>
                <a:spcPts val="295"/>
              </a:spcBef>
              <a:tabLst>
                <a:tab pos="613410" algn="l"/>
              </a:tabLst>
            </a:pPr>
            <a:r>
              <a:rPr dirty="0" sz="2600" spc="-5" b="0">
                <a:solidFill>
                  <a:srgbClr val="438085"/>
                </a:solidFill>
                <a:latin typeface="Georgia"/>
                <a:cs typeface="Georgia"/>
              </a:rPr>
              <a:t>▫	El </a:t>
            </a:r>
            <a:r>
              <a:rPr dirty="0" sz="2600" spc="-15" b="0">
                <a:solidFill>
                  <a:srgbClr val="438085"/>
                </a:solidFill>
                <a:latin typeface="Georgia"/>
                <a:cs typeface="Georgia"/>
              </a:rPr>
              <a:t>trabajo </a:t>
            </a:r>
            <a:r>
              <a:rPr dirty="0" sz="2600" spc="-10" b="0">
                <a:solidFill>
                  <a:srgbClr val="438085"/>
                </a:solidFill>
                <a:latin typeface="Georgia"/>
                <a:cs typeface="Georgia"/>
              </a:rPr>
              <a:t>del bronce (aleación de cobre </a:t>
            </a:r>
            <a:r>
              <a:rPr dirty="0" sz="2600" spc="-5" b="0">
                <a:solidFill>
                  <a:srgbClr val="438085"/>
                </a:solidFill>
                <a:latin typeface="Georgia"/>
                <a:cs typeface="Georgia"/>
              </a:rPr>
              <a:t>y </a:t>
            </a:r>
            <a:r>
              <a:rPr dirty="0" sz="2600" spc="-10" b="0">
                <a:solidFill>
                  <a:srgbClr val="438085"/>
                </a:solidFill>
                <a:latin typeface="Georgia"/>
                <a:cs typeface="Georgia"/>
              </a:rPr>
              <a:t>estaño)  se </a:t>
            </a:r>
            <a:r>
              <a:rPr dirty="0" sz="2600" spc="-5" b="0">
                <a:solidFill>
                  <a:srgbClr val="438085"/>
                </a:solidFill>
                <a:latin typeface="Georgia"/>
                <a:cs typeface="Georgia"/>
              </a:rPr>
              <a:t>inició a </a:t>
            </a:r>
            <a:r>
              <a:rPr dirty="0" sz="2600" spc="-10" b="0">
                <a:solidFill>
                  <a:srgbClr val="438085"/>
                </a:solidFill>
                <a:latin typeface="Georgia"/>
                <a:cs typeface="Georgia"/>
              </a:rPr>
              <a:t>mediados del IV </a:t>
            </a:r>
            <a:r>
              <a:rPr dirty="0" sz="2600" spc="-5" b="0">
                <a:solidFill>
                  <a:srgbClr val="438085"/>
                </a:solidFill>
                <a:latin typeface="Georgia"/>
                <a:cs typeface="Georgia"/>
              </a:rPr>
              <a:t>milenio </a:t>
            </a:r>
            <a:r>
              <a:rPr dirty="0" sz="2600" spc="-10" b="0">
                <a:solidFill>
                  <a:srgbClr val="438085"/>
                </a:solidFill>
                <a:latin typeface="Georgia"/>
                <a:cs typeface="Georgia"/>
              </a:rPr>
              <a:t>a.C., en zonas  del </a:t>
            </a:r>
            <a:r>
              <a:rPr dirty="0" sz="2600" spc="-5" b="0">
                <a:solidFill>
                  <a:srgbClr val="438085"/>
                </a:solidFill>
                <a:latin typeface="Georgia"/>
                <a:cs typeface="Georgia"/>
              </a:rPr>
              <a:t>Próximo </a:t>
            </a:r>
            <a:r>
              <a:rPr dirty="0" sz="2600" spc="-10" b="0">
                <a:solidFill>
                  <a:srgbClr val="438085"/>
                </a:solidFill>
                <a:latin typeface="Georgia"/>
                <a:cs typeface="Georgia"/>
              </a:rPr>
              <a:t>Oriente que ya </a:t>
            </a:r>
            <a:r>
              <a:rPr dirty="0" sz="2600" spc="-15" b="0">
                <a:solidFill>
                  <a:srgbClr val="438085"/>
                </a:solidFill>
                <a:latin typeface="Georgia"/>
                <a:cs typeface="Georgia"/>
              </a:rPr>
              <a:t>habían </a:t>
            </a:r>
            <a:r>
              <a:rPr dirty="0" sz="2600" spc="-10" b="0">
                <a:solidFill>
                  <a:srgbClr val="438085"/>
                </a:solidFill>
                <a:latin typeface="Georgia"/>
                <a:cs typeface="Georgia"/>
              </a:rPr>
              <a:t>inventado la  escritura. Pero </a:t>
            </a:r>
            <a:r>
              <a:rPr dirty="0" sz="2600" spc="-5" b="0">
                <a:solidFill>
                  <a:srgbClr val="438085"/>
                </a:solidFill>
                <a:latin typeface="Georgia"/>
                <a:cs typeface="Georgia"/>
              </a:rPr>
              <a:t>la difusión </a:t>
            </a:r>
            <a:r>
              <a:rPr dirty="0" sz="2600" spc="-10" b="0">
                <a:solidFill>
                  <a:srgbClr val="438085"/>
                </a:solidFill>
                <a:latin typeface="Georgia"/>
                <a:cs typeface="Georgia"/>
              </a:rPr>
              <a:t>del bronce </a:t>
            </a:r>
            <a:r>
              <a:rPr dirty="0" sz="2600" spc="-5" b="0">
                <a:solidFill>
                  <a:srgbClr val="438085"/>
                </a:solidFill>
                <a:latin typeface="Georgia"/>
                <a:cs typeface="Georgia"/>
              </a:rPr>
              <a:t>no </a:t>
            </a:r>
            <a:r>
              <a:rPr dirty="0" sz="2600" spc="-10" b="0">
                <a:solidFill>
                  <a:srgbClr val="438085"/>
                </a:solidFill>
                <a:latin typeface="Georgia"/>
                <a:cs typeface="Georgia"/>
              </a:rPr>
              <a:t>fue  acompañada de la difusión de la escritura, por ello  en </a:t>
            </a:r>
            <a:r>
              <a:rPr dirty="0" sz="2600" spc="-15" b="0">
                <a:solidFill>
                  <a:srgbClr val="438085"/>
                </a:solidFill>
                <a:latin typeface="Georgia"/>
                <a:cs typeface="Georgia"/>
              </a:rPr>
              <a:t>muchas </a:t>
            </a:r>
            <a:r>
              <a:rPr dirty="0" sz="2600" spc="-10" b="0">
                <a:solidFill>
                  <a:srgbClr val="438085"/>
                </a:solidFill>
                <a:latin typeface="Georgia"/>
                <a:cs typeface="Georgia"/>
              </a:rPr>
              <a:t>zonas de Europa que aprendieron el  uso del bronce siguieron en la</a:t>
            </a:r>
            <a:r>
              <a:rPr dirty="0" sz="2600" spc="125" b="0">
                <a:solidFill>
                  <a:srgbClr val="438085"/>
                </a:solidFill>
                <a:latin typeface="Georgia"/>
                <a:cs typeface="Georgia"/>
              </a:rPr>
              <a:t> </a:t>
            </a:r>
            <a:r>
              <a:rPr dirty="0" sz="2600" spc="-10" b="0">
                <a:solidFill>
                  <a:srgbClr val="438085"/>
                </a:solidFill>
                <a:latin typeface="Georgia"/>
                <a:cs typeface="Georgia"/>
              </a:rPr>
              <a:t>Prehistoria.</a:t>
            </a:r>
            <a:endParaRPr sz="26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4244"/>
            <a:ext cx="6708140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5"/>
              <a:t>6. LA </a:t>
            </a:r>
            <a:r>
              <a:rPr dirty="0" sz="4000"/>
              <a:t>EDAD </a:t>
            </a:r>
            <a:r>
              <a:rPr dirty="0" sz="4000" spc="5"/>
              <a:t>DE </a:t>
            </a:r>
            <a:r>
              <a:rPr dirty="0" sz="4000" spc="-5"/>
              <a:t>LOS</a:t>
            </a:r>
            <a:r>
              <a:rPr dirty="0" sz="4000" spc="-355"/>
              <a:t> </a:t>
            </a:r>
            <a:r>
              <a:rPr dirty="0" sz="4000" spc="-60"/>
              <a:t>METALES</a:t>
            </a:r>
            <a:endParaRPr sz="4000"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320675" marR="5080" indent="-256540">
              <a:lnSpc>
                <a:spcPct val="100000"/>
              </a:lnSpc>
              <a:spcBef>
                <a:spcPts val="110"/>
              </a:spcBef>
              <a:buClr>
                <a:srgbClr val="9F4DA2"/>
              </a:buClr>
              <a:buFont typeface="Georgia"/>
              <a:buChar char="•"/>
              <a:tabLst>
                <a:tab pos="321945" algn="l"/>
              </a:tabLst>
            </a:pPr>
            <a:r>
              <a:rPr dirty="0"/>
              <a:t>¿Cuáles son las características </a:t>
            </a:r>
            <a:r>
              <a:rPr dirty="0" spc="5"/>
              <a:t>de La</a:t>
            </a:r>
            <a:r>
              <a:rPr dirty="0" spc="-280"/>
              <a:t> </a:t>
            </a:r>
            <a:r>
              <a:rPr dirty="0"/>
              <a:t>Edad  </a:t>
            </a:r>
            <a:r>
              <a:rPr dirty="0" spc="5"/>
              <a:t>de</a:t>
            </a:r>
            <a:r>
              <a:rPr dirty="0" spc="-45"/>
              <a:t> </a:t>
            </a:r>
            <a:r>
              <a:rPr dirty="0" spc="-5"/>
              <a:t>Hierro?</a:t>
            </a:r>
          </a:p>
          <a:p>
            <a:pPr marL="612775" marR="13970" indent="-247015">
              <a:lnSpc>
                <a:spcPct val="100000"/>
              </a:lnSpc>
              <a:spcBef>
                <a:spcPts val="295"/>
              </a:spcBef>
              <a:tabLst>
                <a:tab pos="613410" algn="l"/>
              </a:tabLst>
            </a:pPr>
            <a:r>
              <a:rPr dirty="0" sz="2600" spc="-5" b="0">
                <a:solidFill>
                  <a:srgbClr val="438085"/>
                </a:solidFill>
                <a:latin typeface="Georgia"/>
                <a:cs typeface="Georgia"/>
              </a:rPr>
              <a:t>▫	Se inició a principios </a:t>
            </a:r>
            <a:r>
              <a:rPr dirty="0" sz="2600" spc="-10" b="0">
                <a:solidFill>
                  <a:srgbClr val="438085"/>
                </a:solidFill>
                <a:latin typeface="Georgia"/>
                <a:cs typeface="Georgia"/>
              </a:rPr>
              <a:t>del </a:t>
            </a:r>
            <a:r>
              <a:rPr dirty="0" sz="2600" spc="-5" b="0">
                <a:solidFill>
                  <a:srgbClr val="438085"/>
                </a:solidFill>
                <a:latin typeface="Georgia"/>
                <a:cs typeface="Georgia"/>
              </a:rPr>
              <a:t>II </a:t>
            </a:r>
            <a:r>
              <a:rPr dirty="0" sz="2600" spc="-10" b="0">
                <a:solidFill>
                  <a:srgbClr val="438085"/>
                </a:solidFill>
                <a:latin typeface="Georgia"/>
                <a:cs typeface="Georgia"/>
              </a:rPr>
              <a:t>milenio antes de Cristo  en las tribus del </a:t>
            </a:r>
            <a:r>
              <a:rPr dirty="0" sz="2600" spc="-15" b="0">
                <a:solidFill>
                  <a:srgbClr val="438085"/>
                </a:solidFill>
                <a:latin typeface="Georgia"/>
                <a:cs typeface="Georgia"/>
              </a:rPr>
              <a:t>Cáucaso </a:t>
            </a:r>
            <a:r>
              <a:rPr dirty="0" sz="2600" spc="-5" b="0">
                <a:solidFill>
                  <a:srgbClr val="438085"/>
                </a:solidFill>
                <a:latin typeface="Georgia"/>
                <a:cs typeface="Georgia"/>
              </a:rPr>
              <a:t>y </a:t>
            </a:r>
            <a:r>
              <a:rPr dirty="0" sz="2600" spc="-10" b="0">
                <a:solidFill>
                  <a:srgbClr val="438085"/>
                </a:solidFill>
                <a:latin typeface="Georgia"/>
                <a:cs typeface="Georgia"/>
              </a:rPr>
              <a:t>del Asia </a:t>
            </a:r>
            <a:r>
              <a:rPr dirty="0" sz="2600" spc="-15" b="0">
                <a:solidFill>
                  <a:srgbClr val="438085"/>
                </a:solidFill>
                <a:latin typeface="Georgia"/>
                <a:cs typeface="Georgia"/>
              </a:rPr>
              <a:t>Central. </a:t>
            </a:r>
            <a:r>
              <a:rPr dirty="0" sz="2600" spc="-5" b="0">
                <a:solidFill>
                  <a:srgbClr val="438085"/>
                </a:solidFill>
                <a:latin typeface="Georgia"/>
                <a:cs typeface="Georgia"/>
              </a:rPr>
              <a:t>El  </a:t>
            </a:r>
            <a:r>
              <a:rPr dirty="0" sz="2600" spc="-10" b="0">
                <a:solidFill>
                  <a:srgbClr val="438085"/>
                </a:solidFill>
                <a:latin typeface="Georgia"/>
                <a:cs typeface="Georgia"/>
              </a:rPr>
              <a:t>hierro </a:t>
            </a:r>
            <a:r>
              <a:rPr dirty="0" sz="2600" spc="-15" b="0">
                <a:solidFill>
                  <a:srgbClr val="438085"/>
                </a:solidFill>
                <a:latin typeface="Georgia"/>
                <a:cs typeface="Georgia"/>
              </a:rPr>
              <a:t>era </a:t>
            </a:r>
            <a:r>
              <a:rPr dirty="0" sz="2600" spc="-10" b="0">
                <a:solidFill>
                  <a:srgbClr val="438085"/>
                </a:solidFill>
                <a:latin typeface="Georgia"/>
                <a:cs typeface="Georgia"/>
              </a:rPr>
              <a:t>un metal </a:t>
            </a:r>
            <a:r>
              <a:rPr dirty="0" sz="2600" spc="-5" b="0">
                <a:solidFill>
                  <a:srgbClr val="438085"/>
                </a:solidFill>
                <a:latin typeface="Georgia"/>
                <a:cs typeface="Georgia"/>
              </a:rPr>
              <a:t>mucho </a:t>
            </a:r>
            <a:r>
              <a:rPr dirty="0" sz="2600" spc="-10" b="0">
                <a:solidFill>
                  <a:srgbClr val="438085"/>
                </a:solidFill>
                <a:latin typeface="Georgia"/>
                <a:cs typeface="Georgia"/>
              </a:rPr>
              <a:t>más duro </a:t>
            </a:r>
            <a:r>
              <a:rPr dirty="0" sz="2600" spc="-5" b="0">
                <a:solidFill>
                  <a:srgbClr val="438085"/>
                </a:solidFill>
                <a:latin typeface="Georgia"/>
                <a:cs typeface="Georgia"/>
              </a:rPr>
              <a:t>y </a:t>
            </a:r>
            <a:r>
              <a:rPr dirty="0" sz="2600" spc="-15" b="0">
                <a:solidFill>
                  <a:srgbClr val="438085"/>
                </a:solidFill>
                <a:latin typeface="Georgia"/>
                <a:cs typeface="Georgia"/>
              </a:rPr>
              <a:t>duradero  </a:t>
            </a:r>
            <a:r>
              <a:rPr dirty="0" sz="2600" spc="-10" b="0">
                <a:solidFill>
                  <a:srgbClr val="438085"/>
                </a:solidFill>
                <a:latin typeface="Georgia"/>
                <a:cs typeface="Georgia"/>
              </a:rPr>
              <a:t>que </a:t>
            </a:r>
            <a:r>
              <a:rPr dirty="0" sz="2600" spc="-5" b="0">
                <a:solidFill>
                  <a:srgbClr val="438085"/>
                </a:solidFill>
                <a:latin typeface="Georgia"/>
                <a:cs typeface="Georgia"/>
              </a:rPr>
              <a:t>el </a:t>
            </a:r>
            <a:r>
              <a:rPr dirty="0" sz="2600" spc="-10" b="0">
                <a:solidFill>
                  <a:srgbClr val="438085"/>
                </a:solidFill>
                <a:latin typeface="Georgia"/>
                <a:cs typeface="Georgia"/>
              </a:rPr>
              <a:t>bronce, pero también </a:t>
            </a:r>
            <a:r>
              <a:rPr dirty="0" sz="2600" spc="-5" b="0">
                <a:solidFill>
                  <a:srgbClr val="438085"/>
                </a:solidFill>
                <a:latin typeface="Georgia"/>
                <a:cs typeface="Georgia"/>
              </a:rPr>
              <a:t>necesita </a:t>
            </a:r>
            <a:r>
              <a:rPr dirty="0" sz="2600" spc="-10" b="0">
                <a:solidFill>
                  <a:srgbClr val="438085"/>
                </a:solidFill>
                <a:latin typeface="Georgia"/>
                <a:cs typeface="Georgia"/>
              </a:rPr>
              <a:t>unas  </a:t>
            </a:r>
            <a:r>
              <a:rPr dirty="0" sz="2600" spc="-15" b="0">
                <a:solidFill>
                  <a:srgbClr val="438085"/>
                </a:solidFill>
                <a:latin typeface="Georgia"/>
                <a:cs typeface="Georgia"/>
              </a:rPr>
              <a:t>temperaturas </a:t>
            </a:r>
            <a:r>
              <a:rPr dirty="0" sz="2600" spc="-5" b="0">
                <a:solidFill>
                  <a:srgbClr val="438085"/>
                </a:solidFill>
                <a:latin typeface="Georgia"/>
                <a:cs typeface="Georgia"/>
              </a:rPr>
              <a:t>mucho </a:t>
            </a:r>
            <a:r>
              <a:rPr dirty="0" sz="2600" spc="-10" b="0">
                <a:solidFill>
                  <a:srgbClr val="438085"/>
                </a:solidFill>
                <a:latin typeface="Georgia"/>
                <a:cs typeface="Georgia"/>
              </a:rPr>
              <a:t>mayores para </a:t>
            </a:r>
            <a:r>
              <a:rPr dirty="0" sz="2600" spc="-5" b="0">
                <a:solidFill>
                  <a:srgbClr val="438085"/>
                </a:solidFill>
                <a:latin typeface="Georgia"/>
                <a:cs typeface="Georgia"/>
              </a:rPr>
              <a:t>su</a:t>
            </a:r>
            <a:r>
              <a:rPr dirty="0" sz="2600" spc="204" b="0">
                <a:solidFill>
                  <a:srgbClr val="438085"/>
                </a:solidFill>
                <a:latin typeface="Georgia"/>
                <a:cs typeface="Georgia"/>
              </a:rPr>
              <a:t> </a:t>
            </a:r>
            <a:r>
              <a:rPr dirty="0" sz="2600" spc="-10" b="0">
                <a:solidFill>
                  <a:srgbClr val="438085"/>
                </a:solidFill>
                <a:latin typeface="Georgia"/>
                <a:cs typeface="Georgia"/>
              </a:rPr>
              <a:t>fundición.</a:t>
            </a:r>
            <a:endParaRPr sz="26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4244"/>
            <a:ext cx="6708140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5"/>
              <a:t>6. LA </a:t>
            </a:r>
            <a:r>
              <a:rPr dirty="0" sz="4000"/>
              <a:t>EDAD </a:t>
            </a:r>
            <a:r>
              <a:rPr dirty="0" sz="4000" spc="5"/>
              <a:t>DE </a:t>
            </a:r>
            <a:r>
              <a:rPr dirty="0" sz="4000" spc="-5"/>
              <a:t>LOS</a:t>
            </a:r>
            <a:r>
              <a:rPr dirty="0" sz="4000" spc="-355"/>
              <a:t> </a:t>
            </a:r>
            <a:r>
              <a:rPr dirty="0" sz="4000" spc="-60"/>
              <a:t>METALES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645972" y="2271217"/>
            <a:ext cx="7800340" cy="322135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268605" marR="141605" indent="-256540">
              <a:lnSpc>
                <a:spcPct val="100000"/>
              </a:lnSpc>
              <a:spcBef>
                <a:spcPts val="110"/>
              </a:spcBef>
              <a:buClr>
                <a:srgbClr val="9F4DA2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2800" b="1">
                <a:latin typeface="Georgia"/>
                <a:cs typeface="Georgia"/>
              </a:rPr>
              <a:t>¿Cuáles </a:t>
            </a:r>
            <a:r>
              <a:rPr dirty="0" sz="2800" spc="-5" b="1">
                <a:latin typeface="Georgia"/>
                <a:cs typeface="Georgia"/>
              </a:rPr>
              <a:t>fueron </a:t>
            </a:r>
            <a:r>
              <a:rPr dirty="0" sz="2800" b="1">
                <a:latin typeface="Georgia"/>
                <a:cs typeface="Georgia"/>
              </a:rPr>
              <a:t>las nuevas técnicas </a:t>
            </a:r>
            <a:r>
              <a:rPr dirty="0" sz="2800" spc="5" b="1">
                <a:latin typeface="Georgia"/>
                <a:cs typeface="Georgia"/>
              </a:rPr>
              <a:t>en</a:t>
            </a:r>
            <a:r>
              <a:rPr dirty="0" sz="2800" spc="-204" b="1">
                <a:latin typeface="Georgia"/>
                <a:cs typeface="Georgia"/>
              </a:rPr>
              <a:t> </a:t>
            </a:r>
            <a:r>
              <a:rPr dirty="0" sz="2800" spc="5" b="1">
                <a:latin typeface="Georgia"/>
                <a:cs typeface="Georgia"/>
              </a:rPr>
              <a:t>La  </a:t>
            </a:r>
            <a:r>
              <a:rPr dirty="0" sz="2800" b="1">
                <a:latin typeface="Georgia"/>
                <a:cs typeface="Georgia"/>
              </a:rPr>
              <a:t>Edad </a:t>
            </a:r>
            <a:r>
              <a:rPr dirty="0" sz="2800" spc="5" b="1">
                <a:latin typeface="Georgia"/>
                <a:cs typeface="Georgia"/>
              </a:rPr>
              <a:t>de </a:t>
            </a:r>
            <a:r>
              <a:rPr dirty="0" sz="2800" spc="-5" b="1">
                <a:latin typeface="Georgia"/>
                <a:cs typeface="Georgia"/>
              </a:rPr>
              <a:t>los</a:t>
            </a:r>
            <a:r>
              <a:rPr dirty="0" sz="2800" spc="-65" b="1">
                <a:latin typeface="Georgia"/>
                <a:cs typeface="Georgia"/>
              </a:rPr>
              <a:t> </a:t>
            </a:r>
            <a:r>
              <a:rPr dirty="0" sz="2800" b="1">
                <a:latin typeface="Georgia"/>
                <a:cs typeface="Georgia"/>
              </a:rPr>
              <a:t>Metales?</a:t>
            </a:r>
            <a:endParaRPr sz="2800">
              <a:latin typeface="Georgia"/>
              <a:cs typeface="Georgia"/>
            </a:endParaRPr>
          </a:p>
          <a:p>
            <a:pPr marL="314325">
              <a:lnSpc>
                <a:spcPct val="100000"/>
              </a:lnSpc>
              <a:spcBef>
                <a:spcPts val="295"/>
              </a:spcBef>
              <a:tabLst>
                <a:tab pos="560705" algn="l"/>
              </a:tabLst>
            </a:pP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▫	</a:t>
            </a:r>
            <a:r>
              <a:rPr dirty="0" sz="2600" spc="-15">
                <a:solidFill>
                  <a:srgbClr val="438085"/>
                </a:solidFill>
                <a:latin typeface="Georgia"/>
                <a:cs typeface="Georgia"/>
              </a:rPr>
              <a:t>Aparecen:</a:t>
            </a:r>
            <a:endParaRPr sz="2600">
              <a:latin typeface="Georgia"/>
              <a:cs typeface="Georgia"/>
            </a:endParaRPr>
          </a:p>
          <a:p>
            <a:pPr lvl="1" marL="826769" marR="5080" indent="-220345">
              <a:lnSpc>
                <a:spcPct val="100000"/>
              </a:lnSpc>
              <a:spcBef>
                <a:spcPts val="325"/>
              </a:spcBef>
              <a:buFont typeface="Wingdings 2"/>
              <a:buChar char=""/>
              <a:tabLst>
                <a:tab pos="827405" algn="l"/>
              </a:tabLst>
            </a:pPr>
            <a:r>
              <a:rPr dirty="0" sz="2400" spc="-5">
                <a:solidFill>
                  <a:srgbClr val="525389"/>
                </a:solidFill>
                <a:latin typeface="Georgia"/>
                <a:cs typeface="Georgia"/>
              </a:rPr>
              <a:t>La </a:t>
            </a:r>
            <a:r>
              <a:rPr dirty="0" sz="2400" b="1">
                <a:solidFill>
                  <a:srgbClr val="525389"/>
                </a:solidFill>
                <a:latin typeface="Georgia"/>
                <a:cs typeface="Georgia"/>
              </a:rPr>
              <a:t>metalurgia</a:t>
            </a:r>
            <a:r>
              <a:rPr dirty="0" sz="2400">
                <a:solidFill>
                  <a:srgbClr val="525389"/>
                </a:solidFill>
                <a:latin typeface="Georgia"/>
                <a:cs typeface="Georgia"/>
              </a:rPr>
              <a:t>: </a:t>
            </a:r>
            <a:r>
              <a:rPr dirty="0" sz="2400" spc="-5">
                <a:solidFill>
                  <a:srgbClr val="525389"/>
                </a:solidFill>
                <a:latin typeface="Georgia"/>
                <a:cs typeface="Georgia"/>
              </a:rPr>
              <a:t>técnica </a:t>
            </a:r>
            <a:r>
              <a:rPr dirty="0" sz="2400">
                <a:solidFill>
                  <a:srgbClr val="525389"/>
                </a:solidFill>
                <a:latin typeface="Georgia"/>
                <a:cs typeface="Georgia"/>
              </a:rPr>
              <a:t>que </a:t>
            </a:r>
            <a:r>
              <a:rPr dirty="0" sz="2400" spc="-10">
                <a:solidFill>
                  <a:srgbClr val="525389"/>
                </a:solidFill>
                <a:latin typeface="Georgia"/>
                <a:cs typeface="Georgia"/>
              </a:rPr>
              <a:t>abarca </a:t>
            </a:r>
            <a:r>
              <a:rPr dirty="0" sz="2400">
                <a:solidFill>
                  <a:srgbClr val="525389"/>
                </a:solidFill>
                <a:latin typeface="Georgia"/>
                <a:cs typeface="Georgia"/>
              </a:rPr>
              <a:t>la </a:t>
            </a:r>
            <a:r>
              <a:rPr dirty="0" sz="2400" spc="-10">
                <a:solidFill>
                  <a:srgbClr val="525389"/>
                </a:solidFill>
                <a:latin typeface="Georgia"/>
                <a:cs typeface="Georgia"/>
              </a:rPr>
              <a:t>extracción de  </a:t>
            </a:r>
            <a:r>
              <a:rPr dirty="0" sz="2400">
                <a:solidFill>
                  <a:srgbClr val="525389"/>
                </a:solidFill>
                <a:latin typeface="Georgia"/>
                <a:cs typeface="Georgia"/>
              </a:rPr>
              <a:t>los </a:t>
            </a:r>
            <a:r>
              <a:rPr dirty="0" sz="2400" spc="-5">
                <a:solidFill>
                  <a:srgbClr val="525389"/>
                </a:solidFill>
                <a:latin typeface="Georgia"/>
                <a:cs typeface="Georgia"/>
              </a:rPr>
              <a:t>metales </a:t>
            </a:r>
            <a:r>
              <a:rPr dirty="0" sz="2400" spc="-10">
                <a:solidFill>
                  <a:srgbClr val="525389"/>
                </a:solidFill>
                <a:latin typeface="Georgia"/>
                <a:cs typeface="Georgia"/>
              </a:rPr>
              <a:t>de </a:t>
            </a:r>
            <a:r>
              <a:rPr dirty="0" sz="2400">
                <a:solidFill>
                  <a:srgbClr val="525389"/>
                </a:solidFill>
                <a:latin typeface="Georgia"/>
                <a:cs typeface="Georgia"/>
              </a:rPr>
              <a:t>los </a:t>
            </a:r>
            <a:r>
              <a:rPr dirty="0" sz="2400" spc="-5">
                <a:solidFill>
                  <a:srgbClr val="525389"/>
                </a:solidFill>
                <a:latin typeface="Georgia"/>
                <a:cs typeface="Georgia"/>
              </a:rPr>
              <a:t>minerales </a:t>
            </a:r>
            <a:r>
              <a:rPr dirty="0" sz="2400">
                <a:solidFill>
                  <a:srgbClr val="525389"/>
                </a:solidFill>
                <a:latin typeface="Georgia"/>
                <a:cs typeface="Georgia"/>
              </a:rPr>
              <a:t>que los </a:t>
            </a:r>
            <a:r>
              <a:rPr dirty="0" sz="2400" spc="-10">
                <a:solidFill>
                  <a:srgbClr val="525389"/>
                </a:solidFill>
                <a:latin typeface="Georgia"/>
                <a:cs typeface="Georgia"/>
              </a:rPr>
              <a:t>contienen, así  </a:t>
            </a:r>
            <a:r>
              <a:rPr dirty="0" sz="2400" spc="-5">
                <a:solidFill>
                  <a:srgbClr val="525389"/>
                </a:solidFill>
                <a:latin typeface="Georgia"/>
                <a:cs typeface="Georgia"/>
              </a:rPr>
              <a:t>como </a:t>
            </a:r>
            <a:r>
              <a:rPr dirty="0" sz="2400" spc="-10">
                <a:solidFill>
                  <a:srgbClr val="525389"/>
                </a:solidFill>
                <a:latin typeface="Georgia"/>
                <a:cs typeface="Georgia"/>
              </a:rPr>
              <a:t>su </a:t>
            </a:r>
            <a:r>
              <a:rPr dirty="0" sz="2400" spc="-5">
                <a:solidFill>
                  <a:srgbClr val="525389"/>
                </a:solidFill>
                <a:latin typeface="Georgia"/>
                <a:cs typeface="Georgia"/>
              </a:rPr>
              <a:t>tratamiento </a:t>
            </a:r>
            <a:r>
              <a:rPr dirty="0" sz="2400">
                <a:solidFill>
                  <a:srgbClr val="525389"/>
                </a:solidFill>
                <a:latin typeface="Georgia"/>
                <a:cs typeface="Georgia"/>
              </a:rPr>
              <a:t>y</a:t>
            </a:r>
            <a:r>
              <a:rPr dirty="0" sz="2400" spc="-25">
                <a:solidFill>
                  <a:srgbClr val="525389"/>
                </a:solidFill>
                <a:latin typeface="Georgia"/>
                <a:cs typeface="Georgia"/>
              </a:rPr>
              <a:t> </a:t>
            </a:r>
            <a:r>
              <a:rPr dirty="0" sz="2400" spc="-10">
                <a:solidFill>
                  <a:srgbClr val="525389"/>
                </a:solidFill>
                <a:latin typeface="Georgia"/>
                <a:cs typeface="Georgia"/>
              </a:rPr>
              <a:t>elaboración.</a:t>
            </a:r>
            <a:endParaRPr sz="2400">
              <a:latin typeface="Georgia"/>
              <a:cs typeface="Georgia"/>
            </a:endParaRPr>
          </a:p>
          <a:p>
            <a:pPr lvl="1" marL="826769" marR="6985" indent="-220345">
              <a:lnSpc>
                <a:spcPct val="100000"/>
              </a:lnSpc>
              <a:spcBef>
                <a:spcPts val="290"/>
              </a:spcBef>
              <a:buFont typeface="Wingdings 2"/>
              <a:buChar char=""/>
              <a:tabLst>
                <a:tab pos="827405" algn="l"/>
              </a:tabLst>
            </a:pPr>
            <a:r>
              <a:rPr dirty="0" sz="2400" b="1">
                <a:solidFill>
                  <a:srgbClr val="525389"/>
                </a:solidFill>
                <a:latin typeface="Georgia"/>
                <a:cs typeface="Georgia"/>
              </a:rPr>
              <a:t>Nuevos inventos</a:t>
            </a:r>
            <a:r>
              <a:rPr dirty="0" sz="2400">
                <a:solidFill>
                  <a:srgbClr val="525389"/>
                </a:solidFill>
                <a:latin typeface="Georgia"/>
                <a:cs typeface="Georgia"/>
              </a:rPr>
              <a:t>: </a:t>
            </a:r>
            <a:r>
              <a:rPr dirty="0" sz="2400" spc="-5">
                <a:solidFill>
                  <a:srgbClr val="525389"/>
                </a:solidFill>
                <a:latin typeface="Georgia"/>
                <a:cs typeface="Georgia"/>
              </a:rPr>
              <a:t>el </a:t>
            </a:r>
            <a:r>
              <a:rPr dirty="0" sz="2400" spc="-10">
                <a:solidFill>
                  <a:srgbClr val="525389"/>
                </a:solidFill>
                <a:latin typeface="Georgia"/>
                <a:cs typeface="Georgia"/>
              </a:rPr>
              <a:t>arado de madera </a:t>
            </a:r>
            <a:r>
              <a:rPr dirty="0" sz="2400" spc="-5">
                <a:solidFill>
                  <a:srgbClr val="525389"/>
                </a:solidFill>
                <a:latin typeface="Georgia"/>
                <a:cs typeface="Georgia"/>
              </a:rPr>
              <a:t>se sustituye  por otro </a:t>
            </a:r>
            <a:r>
              <a:rPr dirty="0" sz="2400" spc="-10">
                <a:solidFill>
                  <a:srgbClr val="525389"/>
                </a:solidFill>
                <a:latin typeface="Georgia"/>
                <a:cs typeface="Georgia"/>
              </a:rPr>
              <a:t>de </a:t>
            </a:r>
            <a:r>
              <a:rPr dirty="0" sz="2400" spc="-5">
                <a:solidFill>
                  <a:srgbClr val="525389"/>
                </a:solidFill>
                <a:latin typeface="Georgia"/>
                <a:cs typeface="Georgia"/>
              </a:rPr>
              <a:t>metal </a:t>
            </a:r>
            <a:r>
              <a:rPr dirty="0" sz="2400">
                <a:solidFill>
                  <a:srgbClr val="525389"/>
                </a:solidFill>
                <a:latin typeface="Georgia"/>
                <a:cs typeface="Georgia"/>
              </a:rPr>
              <a:t>y </a:t>
            </a:r>
            <a:r>
              <a:rPr dirty="0" sz="2400" spc="-5">
                <a:solidFill>
                  <a:srgbClr val="525389"/>
                </a:solidFill>
                <a:latin typeface="Georgia"/>
                <a:cs typeface="Georgia"/>
              </a:rPr>
              <a:t>se inventa la</a:t>
            </a:r>
            <a:r>
              <a:rPr dirty="0" sz="2400" spc="10">
                <a:solidFill>
                  <a:srgbClr val="525389"/>
                </a:solidFill>
                <a:latin typeface="Georgia"/>
                <a:cs typeface="Georgia"/>
              </a:rPr>
              <a:t> </a:t>
            </a:r>
            <a:r>
              <a:rPr dirty="0" sz="2400" b="1">
                <a:solidFill>
                  <a:srgbClr val="525389"/>
                </a:solidFill>
                <a:latin typeface="Georgia"/>
                <a:cs typeface="Georgia"/>
              </a:rPr>
              <a:t>rueda</a:t>
            </a:r>
            <a:r>
              <a:rPr dirty="0" sz="2400">
                <a:solidFill>
                  <a:srgbClr val="525389"/>
                </a:solidFill>
                <a:latin typeface="Georgia"/>
                <a:cs typeface="Georgia"/>
              </a:rPr>
              <a:t>.</a:t>
            </a:r>
            <a:endParaRPr sz="24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42987"/>
            <a:ext cx="9144000" cy="5257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4244"/>
            <a:ext cx="6708140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5"/>
              <a:t>6. LA </a:t>
            </a:r>
            <a:r>
              <a:rPr dirty="0" sz="4000"/>
              <a:t>EDAD </a:t>
            </a:r>
            <a:r>
              <a:rPr dirty="0" sz="4000" spc="5"/>
              <a:t>DE </a:t>
            </a:r>
            <a:r>
              <a:rPr dirty="0" sz="4000" spc="-5"/>
              <a:t>LOS</a:t>
            </a:r>
            <a:r>
              <a:rPr dirty="0" sz="4000" spc="-355"/>
              <a:t> </a:t>
            </a:r>
            <a:r>
              <a:rPr dirty="0" sz="4000" spc="-60"/>
              <a:t>METALES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645972" y="2271217"/>
            <a:ext cx="7865109" cy="3732529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algn="just" marL="268605" marR="130810" indent="-256540">
              <a:lnSpc>
                <a:spcPct val="100000"/>
              </a:lnSpc>
              <a:spcBef>
                <a:spcPts val="110"/>
              </a:spcBef>
              <a:buClr>
                <a:srgbClr val="9F4DA2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2800" b="1">
                <a:latin typeface="Georgia"/>
                <a:cs typeface="Georgia"/>
              </a:rPr>
              <a:t>¿Cuáles </a:t>
            </a:r>
            <a:r>
              <a:rPr dirty="0" sz="2800" spc="-5" b="1">
                <a:latin typeface="Georgia"/>
                <a:cs typeface="Georgia"/>
              </a:rPr>
              <a:t>fueron </a:t>
            </a:r>
            <a:r>
              <a:rPr dirty="0" sz="2800" b="1">
                <a:latin typeface="Georgia"/>
                <a:cs typeface="Georgia"/>
              </a:rPr>
              <a:t>las consecuencias </a:t>
            </a:r>
            <a:r>
              <a:rPr dirty="0" sz="2800" spc="5" b="1">
                <a:latin typeface="Georgia"/>
                <a:cs typeface="Georgia"/>
              </a:rPr>
              <a:t>del</a:t>
            </a:r>
            <a:r>
              <a:rPr dirty="0" sz="2800" spc="-210" b="1">
                <a:latin typeface="Georgia"/>
                <a:cs typeface="Georgia"/>
              </a:rPr>
              <a:t> </a:t>
            </a:r>
            <a:r>
              <a:rPr dirty="0" sz="2800" spc="5" b="1">
                <a:latin typeface="Georgia"/>
                <a:cs typeface="Georgia"/>
              </a:rPr>
              <a:t>uso  de </a:t>
            </a:r>
            <a:r>
              <a:rPr dirty="0" sz="2800" spc="-5" b="1">
                <a:latin typeface="Georgia"/>
                <a:cs typeface="Georgia"/>
              </a:rPr>
              <a:t>los</a:t>
            </a:r>
            <a:r>
              <a:rPr dirty="0" sz="2800" spc="-50" b="1">
                <a:latin typeface="Georgia"/>
                <a:cs typeface="Georgia"/>
              </a:rPr>
              <a:t> </a:t>
            </a:r>
            <a:r>
              <a:rPr dirty="0" sz="2800" spc="5" b="1">
                <a:latin typeface="Georgia"/>
                <a:cs typeface="Georgia"/>
              </a:rPr>
              <a:t>metales?</a:t>
            </a:r>
            <a:endParaRPr sz="2800">
              <a:latin typeface="Georgia"/>
              <a:cs typeface="Georgia"/>
            </a:endParaRPr>
          </a:p>
          <a:p>
            <a:pPr algn="just" marL="560705" marR="170180" indent="-247015">
              <a:lnSpc>
                <a:spcPct val="100000"/>
              </a:lnSpc>
              <a:spcBef>
                <a:spcPts val="295"/>
              </a:spcBef>
            </a:pP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▫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Desarrolló la actividad </a:t>
            </a:r>
            <a:r>
              <a:rPr dirty="0" sz="2600" spc="-15">
                <a:solidFill>
                  <a:srgbClr val="438085"/>
                </a:solidFill>
                <a:latin typeface="Georgia"/>
                <a:cs typeface="Georgia"/>
              </a:rPr>
              <a:t>comercial,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la </a:t>
            </a:r>
            <a:r>
              <a:rPr dirty="0" sz="2600" spc="-15">
                <a:solidFill>
                  <a:srgbClr val="438085"/>
                </a:solidFill>
                <a:latin typeface="Georgia"/>
                <a:cs typeface="Georgia"/>
              </a:rPr>
              <a:t>búsqueda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de  minerales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sirvió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para transmitir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y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difundir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el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uso  de los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metales.</a:t>
            </a:r>
            <a:endParaRPr sz="2600">
              <a:latin typeface="Georgia"/>
              <a:cs typeface="Georgia"/>
            </a:endParaRPr>
          </a:p>
          <a:p>
            <a:pPr marL="560705" marR="5080" indent="-247015">
              <a:lnSpc>
                <a:spcPct val="100000"/>
              </a:lnSpc>
              <a:spcBef>
                <a:spcPts val="320"/>
              </a:spcBef>
              <a:tabLst>
                <a:tab pos="560705" algn="l"/>
              </a:tabLst>
            </a:pP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▫	La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posesión de metales era una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distinción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de  riqueza, los más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ricos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poseía más </a:t>
            </a:r>
            <a:r>
              <a:rPr dirty="0" sz="2600" spc="-15">
                <a:solidFill>
                  <a:srgbClr val="438085"/>
                </a:solidFill>
                <a:latin typeface="Georgia"/>
                <a:cs typeface="Georgia"/>
              </a:rPr>
              <a:t>armas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y </a:t>
            </a:r>
            <a:r>
              <a:rPr dirty="0" sz="2600" spc="-15">
                <a:solidFill>
                  <a:srgbClr val="438085"/>
                </a:solidFill>
                <a:latin typeface="Georgia"/>
                <a:cs typeface="Georgia"/>
              </a:rPr>
              <a:t>adornos 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de </a:t>
            </a:r>
            <a:r>
              <a:rPr dirty="0" sz="2600" spc="-15">
                <a:solidFill>
                  <a:srgbClr val="438085"/>
                </a:solidFill>
                <a:latin typeface="Georgia"/>
                <a:cs typeface="Georgia"/>
              </a:rPr>
              <a:t>metales.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Favoreció una especialización en los  </a:t>
            </a:r>
            <a:r>
              <a:rPr dirty="0" sz="2600" spc="-15">
                <a:solidFill>
                  <a:srgbClr val="438085"/>
                </a:solidFill>
                <a:latin typeface="Georgia"/>
                <a:cs typeface="Georgia"/>
              </a:rPr>
              <a:t>trabajos</a:t>
            </a:r>
            <a:r>
              <a:rPr dirty="0" sz="2600" spc="35">
                <a:solidFill>
                  <a:srgbClr val="438085"/>
                </a:solidFill>
                <a:latin typeface="Georgia"/>
                <a:cs typeface="Georgia"/>
              </a:rPr>
              <a:t>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metalúrgicos.</a:t>
            </a:r>
            <a:endParaRPr sz="26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03885" y="714373"/>
            <a:ext cx="8140065" cy="6143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4244"/>
            <a:ext cx="6708140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5"/>
              <a:t>6. LA </a:t>
            </a:r>
            <a:r>
              <a:rPr dirty="0" sz="4000"/>
              <a:t>EDAD </a:t>
            </a:r>
            <a:r>
              <a:rPr dirty="0" sz="4000" spc="5"/>
              <a:t>DE </a:t>
            </a:r>
            <a:r>
              <a:rPr dirty="0" sz="4000" spc="-5"/>
              <a:t>LOS</a:t>
            </a:r>
            <a:r>
              <a:rPr dirty="0" sz="4000" spc="-355"/>
              <a:t> </a:t>
            </a:r>
            <a:r>
              <a:rPr dirty="0" sz="4000" spc="-60"/>
              <a:t>METALES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645972" y="2271217"/>
            <a:ext cx="7750175" cy="3732529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268605" marR="1494790" indent="-256540">
              <a:lnSpc>
                <a:spcPct val="100000"/>
              </a:lnSpc>
              <a:spcBef>
                <a:spcPts val="110"/>
              </a:spcBef>
              <a:buClr>
                <a:srgbClr val="9F4DA2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2800" b="1">
                <a:latin typeface="Georgia"/>
                <a:cs typeface="Georgia"/>
              </a:rPr>
              <a:t>¿En qué creían </a:t>
            </a:r>
            <a:r>
              <a:rPr dirty="0" sz="2800" spc="5" b="1">
                <a:latin typeface="Georgia"/>
                <a:cs typeface="Georgia"/>
              </a:rPr>
              <a:t>en La </a:t>
            </a:r>
            <a:r>
              <a:rPr dirty="0" sz="2800" b="1">
                <a:latin typeface="Georgia"/>
                <a:cs typeface="Georgia"/>
              </a:rPr>
              <a:t>Edad </a:t>
            </a:r>
            <a:r>
              <a:rPr dirty="0" sz="2800" spc="5" b="1">
                <a:latin typeface="Georgia"/>
                <a:cs typeface="Georgia"/>
              </a:rPr>
              <a:t>de</a:t>
            </a:r>
            <a:r>
              <a:rPr dirty="0" sz="2800" spc="-180" b="1">
                <a:latin typeface="Georgia"/>
                <a:cs typeface="Georgia"/>
              </a:rPr>
              <a:t> </a:t>
            </a:r>
            <a:r>
              <a:rPr dirty="0" sz="2800" spc="-5" b="1">
                <a:latin typeface="Georgia"/>
                <a:cs typeface="Georgia"/>
              </a:rPr>
              <a:t>los  </a:t>
            </a:r>
            <a:r>
              <a:rPr dirty="0" sz="2800" b="1">
                <a:latin typeface="Georgia"/>
                <a:cs typeface="Georgia"/>
              </a:rPr>
              <a:t>Metales?</a:t>
            </a:r>
            <a:endParaRPr sz="2800">
              <a:latin typeface="Georgia"/>
              <a:cs typeface="Georgia"/>
            </a:endParaRPr>
          </a:p>
          <a:p>
            <a:pPr marL="560705" marR="744220" indent="-247015">
              <a:lnSpc>
                <a:spcPct val="100000"/>
              </a:lnSpc>
              <a:spcBef>
                <a:spcPts val="295"/>
              </a:spcBef>
              <a:tabLst>
                <a:tab pos="560705" algn="l"/>
              </a:tabLst>
            </a:pP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▫	</a:t>
            </a:r>
            <a:r>
              <a:rPr dirty="0" sz="2600" spc="-15">
                <a:solidFill>
                  <a:srgbClr val="438085"/>
                </a:solidFill>
                <a:latin typeface="Georgia"/>
                <a:cs typeface="Georgia"/>
              </a:rPr>
              <a:t>Adoraban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a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las </a:t>
            </a:r>
            <a:r>
              <a:rPr dirty="0" sz="2600" spc="-10" b="1">
                <a:solidFill>
                  <a:srgbClr val="438085"/>
                </a:solidFill>
                <a:latin typeface="Georgia"/>
                <a:cs typeface="Georgia"/>
              </a:rPr>
              <a:t>fuerzas </a:t>
            </a:r>
            <a:r>
              <a:rPr dirty="0" sz="2600" spc="-5" b="1">
                <a:solidFill>
                  <a:srgbClr val="438085"/>
                </a:solidFill>
                <a:latin typeface="Georgia"/>
                <a:cs typeface="Georgia"/>
              </a:rPr>
              <a:t>de </a:t>
            </a:r>
            <a:r>
              <a:rPr dirty="0" sz="2600" spc="-10" b="1">
                <a:solidFill>
                  <a:srgbClr val="438085"/>
                </a:solidFill>
                <a:latin typeface="Georgia"/>
                <a:cs typeface="Georgia"/>
              </a:rPr>
              <a:t>la naturaleza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.  </a:t>
            </a:r>
            <a:r>
              <a:rPr dirty="0" sz="2600" spc="-15">
                <a:solidFill>
                  <a:srgbClr val="438085"/>
                </a:solidFill>
                <a:latin typeface="Georgia"/>
                <a:cs typeface="Georgia"/>
              </a:rPr>
              <a:t>Celebraban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ceremonias en lugares</a:t>
            </a:r>
            <a:r>
              <a:rPr dirty="0" sz="2600" spc="190">
                <a:solidFill>
                  <a:srgbClr val="438085"/>
                </a:solidFill>
                <a:latin typeface="Georgia"/>
                <a:cs typeface="Georgia"/>
              </a:rPr>
              <a:t>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sagrados.</a:t>
            </a:r>
            <a:endParaRPr sz="2600">
              <a:latin typeface="Georgia"/>
              <a:cs typeface="Georgia"/>
            </a:endParaRPr>
          </a:p>
          <a:p>
            <a:pPr marL="560705" marR="5080" indent="-247015">
              <a:lnSpc>
                <a:spcPct val="100000"/>
              </a:lnSpc>
              <a:spcBef>
                <a:spcPts val="315"/>
              </a:spcBef>
              <a:tabLst>
                <a:tab pos="560705" algn="l"/>
              </a:tabLst>
            </a:pP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▫	Se </a:t>
            </a:r>
            <a:r>
              <a:rPr dirty="0" sz="2600" spc="-15">
                <a:solidFill>
                  <a:srgbClr val="438085"/>
                </a:solidFill>
                <a:latin typeface="Georgia"/>
                <a:cs typeface="Georgia"/>
              </a:rPr>
              <a:t>hacen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enterramientos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individuales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poniendo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a 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los </a:t>
            </a:r>
            <a:r>
              <a:rPr dirty="0" sz="2600" spc="-15">
                <a:solidFill>
                  <a:srgbClr val="438085"/>
                </a:solidFill>
                <a:latin typeface="Georgia"/>
                <a:cs typeface="Georgia"/>
              </a:rPr>
              <a:t>muertos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en urnas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o </a:t>
            </a:r>
            <a:r>
              <a:rPr dirty="0" sz="2600" spc="-15">
                <a:solidFill>
                  <a:srgbClr val="438085"/>
                </a:solidFill>
                <a:latin typeface="Georgia"/>
                <a:cs typeface="Georgia"/>
              </a:rPr>
              <a:t>en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vasijas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de</a:t>
            </a:r>
            <a:r>
              <a:rPr dirty="0" sz="2600" spc="180">
                <a:solidFill>
                  <a:srgbClr val="438085"/>
                </a:solidFill>
                <a:latin typeface="Georgia"/>
                <a:cs typeface="Georgia"/>
              </a:rPr>
              <a:t> </a:t>
            </a:r>
            <a:r>
              <a:rPr dirty="0" sz="2600" spc="-15">
                <a:solidFill>
                  <a:srgbClr val="438085"/>
                </a:solidFill>
                <a:latin typeface="Georgia"/>
                <a:cs typeface="Georgia"/>
              </a:rPr>
              <a:t>barro.</a:t>
            </a:r>
            <a:endParaRPr sz="2600">
              <a:latin typeface="Georgia"/>
              <a:cs typeface="Georgia"/>
            </a:endParaRPr>
          </a:p>
          <a:p>
            <a:pPr marL="560705" marR="120650">
              <a:lnSpc>
                <a:spcPct val="100000"/>
              </a:lnSpc>
              <a:spcBef>
                <a:spcPts val="5"/>
              </a:spcBef>
            </a:pP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También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se </a:t>
            </a:r>
            <a:r>
              <a:rPr dirty="0" sz="2600" spc="-15">
                <a:solidFill>
                  <a:srgbClr val="438085"/>
                </a:solidFill>
                <a:latin typeface="Georgia"/>
                <a:cs typeface="Georgia"/>
              </a:rPr>
              <a:t>hacen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enterramientos colectivos </a:t>
            </a:r>
            <a:r>
              <a:rPr dirty="0" sz="2600" spc="-15">
                <a:solidFill>
                  <a:srgbClr val="438085"/>
                </a:solidFill>
                <a:latin typeface="Georgia"/>
                <a:cs typeface="Georgia"/>
              </a:rPr>
              <a:t>que 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se cubrían con grandes piedras, estos se </a:t>
            </a:r>
            <a:r>
              <a:rPr dirty="0" sz="2600" spc="-15">
                <a:solidFill>
                  <a:srgbClr val="438085"/>
                </a:solidFill>
                <a:latin typeface="Georgia"/>
                <a:cs typeface="Georgia"/>
              </a:rPr>
              <a:t>llaman 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construcciones</a:t>
            </a:r>
            <a:r>
              <a:rPr dirty="0" sz="2600" spc="20">
                <a:solidFill>
                  <a:srgbClr val="438085"/>
                </a:solidFill>
                <a:latin typeface="Georgia"/>
                <a:cs typeface="Georgia"/>
              </a:rPr>
              <a:t>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megalíticas.</a:t>
            </a:r>
            <a:endParaRPr sz="26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4244"/>
            <a:ext cx="6708140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5"/>
              <a:t>6. LA </a:t>
            </a:r>
            <a:r>
              <a:rPr dirty="0" sz="4000"/>
              <a:t>EDAD </a:t>
            </a:r>
            <a:r>
              <a:rPr dirty="0" sz="4000" spc="5"/>
              <a:t>DE </a:t>
            </a:r>
            <a:r>
              <a:rPr dirty="0" sz="4000" spc="-5"/>
              <a:t>LOS</a:t>
            </a:r>
            <a:r>
              <a:rPr dirty="0" sz="4000" spc="-355"/>
              <a:t> </a:t>
            </a:r>
            <a:r>
              <a:rPr dirty="0" sz="4000" spc="-60"/>
              <a:t>METALES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645972" y="2271217"/>
            <a:ext cx="7883525" cy="404495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268605" marR="927100" indent="-256540">
              <a:lnSpc>
                <a:spcPct val="100000"/>
              </a:lnSpc>
              <a:spcBef>
                <a:spcPts val="110"/>
              </a:spcBef>
              <a:buClr>
                <a:srgbClr val="9F4DA2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2800" b="1">
                <a:latin typeface="Georgia"/>
                <a:cs typeface="Georgia"/>
              </a:rPr>
              <a:t>¿Cuáles </a:t>
            </a:r>
            <a:r>
              <a:rPr dirty="0" sz="2800" spc="-5" b="1">
                <a:latin typeface="Georgia"/>
                <a:cs typeface="Georgia"/>
              </a:rPr>
              <a:t>fueron </a:t>
            </a:r>
            <a:r>
              <a:rPr dirty="0" sz="2800" b="1">
                <a:latin typeface="Georgia"/>
                <a:cs typeface="Georgia"/>
              </a:rPr>
              <a:t>las manifestaciones  artísticas </a:t>
            </a:r>
            <a:r>
              <a:rPr dirty="0" sz="2800" spc="5" b="1">
                <a:latin typeface="Georgia"/>
                <a:cs typeface="Georgia"/>
              </a:rPr>
              <a:t>en La </a:t>
            </a:r>
            <a:r>
              <a:rPr dirty="0" sz="2800" b="1">
                <a:latin typeface="Georgia"/>
                <a:cs typeface="Georgia"/>
              </a:rPr>
              <a:t>Edad </a:t>
            </a:r>
            <a:r>
              <a:rPr dirty="0" sz="2800" spc="5" b="1">
                <a:latin typeface="Georgia"/>
                <a:cs typeface="Georgia"/>
              </a:rPr>
              <a:t>de </a:t>
            </a:r>
            <a:r>
              <a:rPr dirty="0" sz="2800" spc="-5" b="1">
                <a:latin typeface="Georgia"/>
                <a:cs typeface="Georgia"/>
              </a:rPr>
              <a:t>los</a:t>
            </a:r>
            <a:r>
              <a:rPr dirty="0" sz="2800" spc="-204" b="1">
                <a:latin typeface="Georgia"/>
                <a:cs typeface="Georgia"/>
              </a:rPr>
              <a:t> </a:t>
            </a:r>
            <a:r>
              <a:rPr dirty="0" sz="2800" spc="5" b="1">
                <a:latin typeface="Georgia"/>
                <a:cs typeface="Georgia"/>
              </a:rPr>
              <a:t>Metales?</a:t>
            </a:r>
            <a:endParaRPr sz="2800">
              <a:latin typeface="Georgia"/>
              <a:cs typeface="Georgia"/>
            </a:endParaRPr>
          </a:p>
          <a:p>
            <a:pPr marL="560705" marR="5080" indent="-247015">
              <a:lnSpc>
                <a:spcPct val="100000"/>
              </a:lnSpc>
              <a:spcBef>
                <a:spcPts val="295"/>
              </a:spcBef>
              <a:tabLst>
                <a:tab pos="560705" algn="l"/>
              </a:tabLst>
            </a:pP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▫	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Las </a:t>
            </a:r>
            <a:r>
              <a:rPr dirty="0" sz="2600" spc="-10" b="1">
                <a:solidFill>
                  <a:srgbClr val="438085"/>
                </a:solidFill>
                <a:latin typeface="Georgia"/>
                <a:cs typeface="Georgia"/>
              </a:rPr>
              <a:t>construcciones megalíticas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, </a:t>
            </a:r>
            <a:r>
              <a:rPr dirty="0" sz="2600" spc="-15">
                <a:solidFill>
                  <a:srgbClr val="438085"/>
                </a:solidFill>
                <a:latin typeface="Georgia"/>
                <a:cs typeface="Georgia"/>
              </a:rPr>
              <a:t>además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de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su 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importancia para las creencias, pueden ser  considerados </a:t>
            </a:r>
            <a:r>
              <a:rPr dirty="0" sz="2600" spc="-15">
                <a:solidFill>
                  <a:srgbClr val="438085"/>
                </a:solidFill>
                <a:latin typeface="Georgia"/>
                <a:cs typeface="Georgia"/>
              </a:rPr>
              <a:t>como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monumentos</a:t>
            </a:r>
            <a:r>
              <a:rPr dirty="0" sz="2600" spc="110">
                <a:solidFill>
                  <a:srgbClr val="438085"/>
                </a:solidFill>
                <a:latin typeface="Georgia"/>
                <a:cs typeface="Georgia"/>
              </a:rPr>
              <a:t>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artísticos.</a:t>
            </a:r>
            <a:endParaRPr sz="2600">
              <a:latin typeface="Georgia"/>
              <a:cs typeface="Georgia"/>
            </a:endParaRPr>
          </a:p>
          <a:p>
            <a:pPr marL="560705">
              <a:lnSpc>
                <a:spcPct val="100000"/>
              </a:lnSpc>
              <a:spcBef>
                <a:spcPts val="5"/>
              </a:spcBef>
            </a:pP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Tipología:</a:t>
            </a:r>
            <a:endParaRPr sz="2600">
              <a:latin typeface="Georgia"/>
              <a:cs typeface="Georgia"/>
            </a:endParaRPr>
          </a:p>
          <a:p>
            <a:pPr lvl="1" marL="826769" marR="200660" indent="-220345">
              <a:lnSpc>
                <a:spcPct val="100000"/>
              </a:lnSpc>
              <a:spcBef>
                <a:spcPts val="320"/>
              </a:spcBef>
              <a:buFont typeface="Wingdings 2"/>
              <a:buChar char=""/>
              <a:tabLst>
                <a:tab pos="827405" algn="l"/>
              </a:tabLst>
            </a:pPr>
            <a:r>
              <a:rPr dirty="0" sz="2400" spc="-5" b="1">
                <a:solidFill>
                  <a:srgbClr val="525389"/>
                </a:solidFill>
                <a:latin typeface="Georgia"/>
                <a:cs typeface="Georgia"/>
              </a:rPr>
              <a:t>Menhir</a:t>
            </a:r>
            <a:r>
              <a:rPr dirty="0" sz="2400" spc="-5">
                <a:solidFill>
                  <a:srgbClr val="525389"/>
                </a:solidFill>
                <a:latin typeface="Georgia"/>
                <a:cs typeface="Georgia"/>
              </a:rPr>
              <a:t>. </a:t>
            </a:r>
            <a:r>
              <a:rPr dirty="0" sz="2400" spc="-10">
                <a:solidFill>
                  <a:srgbClr val="525389"/>
                </a:solidFill>
                <a:latin typeface="Georgia"/>
                <a:cs typeface="Georgia"/>
              </a:rPr>
              <a:t>Es </a:t>
            </a:r>
            <a:r>
              <a:rPr dirty="0" sz="2400">
                <a:solidFill>
                  <a:srgbClr val="525389"/>
                </a:solidFill>
                <a:latin typeface="Georgia"/>
                <a:cs typeface="Georgia"/>
              </a:rPr>
              <a:t>una </a:t>
            </a:r>
            <a:r>
              <a:rPr dirty="0" sz="2400" spc="-5">
                <a:solidFill>
                  <a:srgbClr val="525389"/>
                </a:solidFill>
                <a:latin typeface="Georgia"/>
                <a:cs typeface="Georgia"/>
              </a:rPr>
              <a:t>gran </a:t>
            </a:r>
            <a:r>
              <a:rPr dirty="0" sz="2400" spc="-10">
                <a:solidFill>
                  <a:srgbClr val="525389"/>
                </a:solidFill>
                <a:latin typeface="Georgia"/>
                <a:cs typeface="Georgia"/>
              </a:rPr>
              <a:t>piedra </a:t>
            </a:r>
            <a:r>
              <a:rPr dirty="0" sz="2400" spc="-5">
                <a:solidFill>
                  <a:srgbClr val="525389"/>
                </a:solidFill>
                <a:latin typeface="Georgia"/>
                <a:cs typeface="Georgia"/>
              </a:rPr>
              <a:t>clavada en </a:t>
            </a:r>
            <a:r>
              <a:rPr dirty="0" sz="2400" spc="-10">
                <a:solidFill>
                  <a:srgbClr val="525389"/>
                </a:solidFill>
                <a:latin typeface="Georgia"/>
                <a:cs typeface="Georgia"/>
              </a:rPr>
              <a:t>el </a:t>
            </a:r>
            <a:r>
              <a:rPr dirty="0" sz="2400" spc="-5">
                <a:solidFill>
                  <a:srgbClr val="525389"/>
                </a:solidFill>
                <a:latin typeface="Georgia"/>
                <a:cs typeface="Georgia"/>
              </a:rPr>
              <a:t>suelo. Si  </a:t>
            </a:r>
            <a:r>
              <a:rPr dirty="0" sz="2400" spc="-10">
                <a:solidFill>
                  <a:srgbClr val="525389"/>
                </a:solidFill>
                <a:latin typeface="Georgia"/>
                <a:cs typeface="Georgia"/>
              </a:rPr>
              <a:t>hay </a:t>
            </a:r>
            <a:r>
              <a:rPr dirty="0" sz="2400" spc="-5">
                <a:solidFill>
                  <a:srgbClr val="525389"/>
                </a:solidFill>
                <a:latin typeface="Georgia"/>
                <a:cs typeface="Georgia"/>
              </a:rPr>
              <a:t>varios en círculo se </a:t>
            </a:r>
            <a:r>
              <a:rPr dirty="0" sz="2400" spc="-10">
                <a:solidFill>
                  <a:srgbClr val="525389"/>
                </a:solidFill>
                <a:latin typeface="Georgia"/>
                <a:cs typeface="Georgia"/>
              </a:rPr>
              <a:t>denominan</a:t>
            </a:r>
            <a:r>
              <a:rPr dirty="0" sz="2400" spc="60">
                <a:solidFill>
                  <a:srgbClr val="525389"/>
                </a:solidFill>
                <a:latin typeface="Georgia"/>
                <a:cs typeface="Georgia"/>
              </a:rPr>
              <a:t> </a:t>
            </a:r>
            <a:r>
              <a:rPr dirty="0" sz="2400" spc="-5" b="1">
                <a:solidFill>
                  <a:srgbClr val="525389"/>
                </a:solidFill>
                <a:latin typeface="Georgia"/>
                <a:cs typeface="Georgia"/>
              </a:rPr>
              <a:t>crómlech</a:t>
            </a:r>
            <a:r>
              <a:rPr dirty="0" sz="2400" spc="-5">
                <a:solidFill>
                  <a:srgbClr val="525389"/>
                </a:solidFill>
                <a:latin typeface="Georgia"/>
                <a:cs typeface="Georgia"/>
              </a:rPr>
              <a:t>.</a:t>
            </a:r>
            <a:endParaRPr sz="2400">
              <a:latin typeface="Georgia"/>
              <a:cs typeface="Georgia"/>
            </a:endParaRPr>
          </a:p>
          <a:p>
            <a:pPr lvl="1" marL="826769" marR="396240" indent="-220345">
              <a:lnSpc>
                <a:spcPct val="100000"/>
              </a:lnSpc>
              <a:spcBef>
                <a:spcPts val="290"/>
              </a:spcBef>
              <a:buFont typeface="Wingdings 2"/>
              <a:buChar char=""/>
              <a:tabLst>
                <a:tab pos="827405" algn="l"/>
              </a:tabLst>
            </a:pPr>
            <a:r>
              <a:rPr dirty="0" sz="2400" spc="-5" b="1">
                <a:solidFill>
                  <a:srgbClr val="525389"/>
                </a:solidFill>
                <a:latin typeface="Georgia"/>
                <a:cs typeface="Georgia"/>
              </a:rPr>
              <a:t>Dolmen</a:t>
            </a:r>
            <a:r>
              <a:rPr dirty="0" sz="2400" spc="-5">
                <a:solidFill>
                  <a:srgbClr val="525389"/>
                </a:solidFill>
                <a:latin typeface="Georgia"/>
                <a:cs typeface="Georgia"/>
              </a:rPr>
              <a:t>. </a:t>
            </a:r>
            <a:r>
              <a:rPr dirty="0" sz="2400" spc="-10">
                <a:solidFill>
                  <a:srgbClr val="525389"/>
                </a:solidFill>
                <a:latin typeface="Georgia"/>
                <a:cs typeface="Georgia"/>
              </a:rPr>
              <a:t>Formado </a:t>
            </a:r>
            <a:r>
              <a:rPr dirty="0" sz="2400" spc="-5">
                <a:solidFill>
                  <a:srgbClr val="525389"/>
                </a:solidFill>
                <a:latin typeface="Georgia"/>
                <a:cs typeface="Georgia"/>
              </a:rPr>
              <a:t>por </a:t>
            </a:r>
            <a:r>
              <a:rPr dirty="0" sz="2400" spc="-10">
                <a:solidFill>
                  <a:srgbClr val="525389"/>
                </a:solidFill>
                <a:latin typeface="Georgia"/>
                <a:cs typeface="Georgia"/>
              </a:rPr>
              <a:t>dos </a:t>
            </a:r>
            <a:r>
              <a:rPr dirty="0" sz="2400" spc="-5">
                <a:solidFill>
                  <a:srgbClr val="525389"/>
                </a:solidFill>
                <a:latin typeface="Georgia"/>
                <a:cs typeface="Georgia"/>
              </a:rPr>
              <a:t>losas verticales </a:t>
            </a:r>
            <a:r>
              <a:rPr dirty="0" sz="2400">
                <a:solidFill>
                  <a:srgbClr val="525389"/>
                </a:solidFill>
                <a:latin typeface="Georgia"/>
                <a:cs typeface="Georgia"/>
              </a:rPr>
              <a:t>y otra  </a:t>
            </a:r>
            <a:r>
              <a:rPr dirty="0" sz="2400" spc="-5">
                <a:solidFill>
                  <a:srgbClr val="525389"/>
                </a:solidFill>
                <a:latin typeface="Georgia"/>
                <a:cs typeface="Georgia"/>
              </a:rPr>
              <a:t>horizontal </a:t>
            </a:r>
            <a:r>
              <a:rPr dirty="0" sz="2400" spc="-10">
                <a:solidFill>
                  <a:srgbClr val="525389"/>
                </a:solidFill>
                <a:latin typeface="Georgia"/>
                <a:cs typeface="Georgia"/>
              </a:rPr>
              <a:t>apoyada </a:t>
            </a:r>
            <a:r>
              <a:rPr dirty="0" sz="2400" spc="-5">
                <a:solidFill>
                  <a:srgbClr val="525389"/>
                </a:solidFill>
                <a:latin typeface="Georgia"/>
                <a:cs typeface="Georgia"/>
              </a:rPr>
              <a:t>en las</a:t>
            </a:r>
            <a:r>
              <a:rPr dirty="0" sz="2400" spc="40">
                <a:solidFill>
                  <a:srgbClr val="525389"/>
                </a:solidFill>
                <a:latin typeface="Georgia"/>
                <a:cs typeface="Georgia"/>
              </a:rPr>
              <a:t> </a:t>
            </a:r>
            <a:r>
              <a:rPr dirty="0" sz="2400" spc="-5">
                <a:solidFill>
                  <a:srgbClr val="525389"/>
                </a:solidFill>
                <a:latin typeface="Georgia"/>
                <a:cs typeface="Georgia"/>
              </a:rPr>
              <a:t>otras.</a:t>
            </a:r>
            <a:endParaRPr sz="24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5768"/>
            <a:ext cx="3545840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5" b="0">
                <a:latin typeface="Trebuchet MS"/>
                <a:cs typeface="Trebuchet MS"/>
              </a:rPr>
              <a:t>Arte</a:t>
            </a:r>
            <a:r>
              <a:rPr dirty="0" sz="4000" spc="-100" b="0">
                <a:latin typeface="Trebuchet MS"/>
                <a:cs typeface="Trebuchet MS"/>
              </a:rPr>
              <a:t> </a:t>
            </a:r>
            <a:r>
              <a:rPr dirty="0" sz="4000" b="0">
                <a:latin typeface="Trebuchet MS"/>
                <a:cs typeface="Trebuchet MS"/>
              </a:rPr>
              <a:t>megalítico</a:t>
            </a:r>
            <a:endParaRPr sz="400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428750" y="2143125"/>
            <a:ext cx="2643251" cy="21823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143625" y="1071625"/>
            <a:ext cx="1936750" cy="29828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286250" y="4662551"/>
            <a:ext cx="2501011" cy="21954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1507997" y="4386529"/>
            <a:ext cx="777240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5">
                <a:latin typeface="Georgia"/>
                <a:cs typeface="Georgia"/>
              </a:rPr>
              <a:t>M</a:t>
            </a:r>
            <a:r>
              <a:rPr dirty="0" sz="1800" spc="-10">
                <a:latin typeface="Georgia"/>
                <a:cs typeface="Georgia"/>
              </a:rPr>
              <a:t>en</a:t>
            </a:r>
            <a:r>
              <a:rPr dirty="0" sz="1800" spc="5">
                <a:latin typeface="Georgia"/>
                <a:cs typeface="Georgia"/>
              </a:rPr>
              <a:t>h</a:t>
            </a:r>
            <a:r>
              <a:rPr dirty="0" sz="1800">
                <a:latin typeface="Georgia"/>
                <a:cs typeface="Georgia"/>
              </a:rPr>
              <a:t>ir</a:t>
            </a:r>
            <a:endParaRPr sz="1800">
              <a:latin typeface="Georgia"/>
              <a:cs typeface="Georgi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994652" y="4100525"/>
            <a:ext cx="1001394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latin typeface="Georgia"/>
                <a:cs typeface="Georgia"/>
              </a:rPr>
              <a:t>Crómlech</a:t>
            </a:r>
            <a:endParaRPr sz="1800">
              <a:latin typeface="Georgia"/>
              <a:cs typeface="Georgi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309620" y="5958941"/>
            <a:ext cx="82867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Georgia"/>
                <a:cs typeface="Georgia"/>
              </a:rPr>
              <a:t>D</a:t>
            </a:r>
            <a:r>
              <a:rPr dirty="0" sz="1800" spc="-15">
                <a:latin typeface="Georgia"/>
                <a:cs typeface="Georgia"/>
              </a:rPr>
              <a:t>ol</a:t>
            </a:r>
            <a:r>
              <a:rPr dirty="0" sz="1800">
                <a:latin typeface="Georgia"/>
                <a:cs typeface="Georgia"/>
              </a:rPr>
              <a:t>m</a:t>
            </a:r>
            <a:r>
              <a:rPr dirty="0" sz="1800" spc="-10">
                <a:latin typeface="Georgia"/>
                <a:cs typeface="Georgia"/>
              </a:rPr>
              <a:t>e</a:t>
            </a:r>
            <a:r>
              <a:rPr dirty="0" sz="1800">
                <a:latin typeface="Georgia"/>
                <a:cs typeface="Georgia"/>
              </a:rPr>
              <a:t>n</a:t>
            </a:r>
            <a:endParaRPr sz="18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4244"/>
            <a:ext cx="4446905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5"/>
              <a:t>2. LA</a:t>
            </a:r>
            <a:r>
              <a:rPr dirty="0" sz="4000" spc="-340"/>
              <a:t> </a:t>
            </a:r>
            <a:r>
              <a:rPr dirty="0" sz="4000" spc="-25"/>
              <a:t>PREHISTORIA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645972" y="2229642"/>
            <a:ext cx="7859395" cy="2866390"/>
          </a:xfrm>
          <a:prstGeom prst="rect">
            <a:avLst/>
          </a:prstGeom>
        </p:spPr>
        <p:txBody>
          <a:bodyPr wrap="square" lIns="0" tIns="55244" rIns="0" bIns="0" rtlCol="0" vert="horz">
            <a:spAutoFit/>
          </a:bodyPr>
          <a:lstStyle/>
          <a:p>
            <a:pPr marL="268605" indent="-256540">
              <a:lnSpc>
                <a:spcPct val="100000"/>
              </a:lnSpc>
              <a:spcBef>
                <a:spcPts val="434"/>
              </a:spcBef>
              <a:buClr>
                <a:srgbClr val="9F4DA2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2800" b="1">
                <a:latin typeface="Georgia"/>
                <a:cs typeface="Georgia"/>
              </a:rPr>
              <a:t>¿Qué periodos </a:t>
            </a:r>
            <a:r>
              <a:rPr dirty="0" sz="2800" spc="5" b="1">
                <a:latin typeface="Georgia"/>
                <a:cs typeface="Georgia"/>
              </a:rPr>
              <a:t>abarca </a:t>
            </a:r>
            <a:r>
              <a:rPr dirty="0" sz="2800" b="1">
                <a:latin typeface="Georgia"/>
                <a:cs typeface="Georgia"/>
              </a:rPr>
              <a:t>la</a:t>
            </a:r>
            <a:r>
              <a:rPr dirty="0" sz="2800" spc="-180" b="1">
                <a:latin typeface="Georgia"/>
                <a:cs typeface="Georgia"/>
              </a:rPr>
              <a:t> </a:t>
            </a:r>
            <a:r>
              <a:rPr dirty="0" sz="2800" b="1">
                <a:latin typeface="Georgia"/>
                <a:cs typeface="Georgia"/>
              </a:rPr>
              <a:t>Prehistoria?</a:t>
            </a:r>
            <a:endParaRPr sz="2800">
              <a:latin typeface="Georgia"/>
              <a:cs typeface="Georgia"/>
            </a:endParaRPr>
          </a:p>
          <a:p>
            <a:pPr marL="560705" marR="628650" indent="-247015">
              <a:lnSpc>
                <a:spcPct val="100000"/>
              </a:lnSpc>
              <a:spcBef>
                <a:spcPts val="295"/>
              </a:spcBef>
              <a:tabLst>
                <a:tab pos="560705" algn="l"/>
              </a:tabLst>
            </a:pP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▫	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Podemos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dividir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la prehistoria en dos grandes  periodos:</a:t>
            </a:r>
            <a:endParaRPr sz="2600">
              <a:latin typeface="Georgia"/>
              <a:cs typeface="Georgia"/>
            </a:endParaRPr>
          </a:p>
          <a:p>
            <a:pPr lvl="1" marL="826769" marR="171450" indent="-220345">
              <a:lnSpc>
                <a:spcPct val="100000"/>
              </a:lnSpc>
              <a:spcBef>
                <a:spcPts val="325"/>
              </a:spcBef>
              <a:buFont typeface="Wingdings 2"/>
              <a:buChar char=""/>
              <a:tabLst>
                <a:tab pos="827405" algn="l"/>
              </a:tabLst>
            </a:pPr>
            <a:r>
              <a:rPr dirty="0" sz="2400" spc="-5" b="1">
                <a:solidFill>
                  <a:srgbClr val="525389"/>
                </a:solidFill>
                <a:latin typeface="Georgia"/>
                <a:cs typeface="Georgia"/>
              </a:rPr>
              <a:t>Edad de </a:t>
            </a:r>
            <a:r>
              <a:rPr dirty="0" sz="2400" spc="-10" b="1">
                <a:solidFill>
                  <a:srgbClr val="525389"/>
                </a:solidFill>
                <a:latin typeface="Georgia"/>
                <a:cs typeface="Georgia"/>
              </a:rPr>
              <a:t>Piedra </a:t>
            </a:r>
            <a:r>
              <a:rPr dirty="0" sz="2400" spc="-10">
                <a:solidFill>
                  <a:srgbClr val="525389"/>
                </a:solidFill>
                <a:latin typeface="Georgia"/>
                <a:cs typeface="Georgia"/>
              </a:rPr>
              <a:t>(desde </a:t>
            </a:r>
            <a:r>
              <a:rPr dirty="0" sz="2400" spc="-5">
                <a:solidFill>
                  <a:srgbClr val="525389"/>
                </a:solidFill>
                <a:latin typeface="Georgia"/>
                <a:cs typeface="Georgia"/>
              </a:rPr>
              <a:t>el </a:t>
            </a:r>
            <a:r>
              <a:rPr dirty="0" sz="2400" spc="-10">
                <a:solidFill>
                  <a:srgbClr val="525389"/>
                </a:solidFill>
                <a:latin typeface="Georgia"/>
                <a:cs typeface="Georgia"/>
              </a:rPr>
              <a:t>5.000.000 </a:t>
            </a:r>
            <a:r>
              <a:rPr dirty="0" sz="2400" spc="-5">
                <a:solidFill>
                  <a:srgbClr val="525389"/>
                </a:solidFill>
                <a:latin typeface="Georgia"/>
                <a:cs typeface="Georgia"/>
              </a:rPr>
              <a:t>a.C. </a:t>
            </a:r>
            <a:r>
              <a:rPr dirty="0" sz="2400" spc="-10">
                <a:solidFill>
                  <a:srgbClr val="525389"/>
                </a:solidFill>
                <a:latin typeface="Georgia"/>
                <a:cs typeface="Georgia"/>
              </a:rPr>
              <a:t>hasta </a:t>
            </a:r>
            <a:r>
              <a:rPr dirty="0" sz="2400" spc="-5">
                <a:solidFill>
                  <a:srgbClr val="525389"/>
                </a:solidFill>
                <a:latin typeface="Georgia"/>
                <a:cs typeface="Georgia"/>
              </a:rPr>
              <a:t>el  3500</a:t>
            </a:r>
            <a:r>
              <a:rPr dirty="0" sz="2400" spc="-15">
                <a:solidFill>
                  <a:srgbClr val="525389"/>
                </a:solidFill>
                <a:latin typeface="Georgia"/>
                <a:cs typeface="Georgia"/>
              </a:rPr>
              <a:t> </a:t>
            </a:r>
            <a:r>
              <a:rPr dirty="0" sz="2400" spc="-5">
                <a:solidFill>
                  <a:srgbClr val="525389"/>
                </a:solidFill>
                <a:latin typeface="Georgia"/>
                <a:cs typeface="Georgia"/>
              </a:rPr>
              <a:t>a.C.).</a:t>
            </a:r>
            <a:endParaRPr sz="2400">
              <a:latin typeface="Georgia"/>
              <a:cs typeface="Georgia"/>
            </a:endParaRPr>
          </a:p>
          <a:p>
            <a:pPr lvl="1" marL="826769" indent="-220345">
              <a:lnSpc>
                <a:spcPct val="100000"/>
              </a:lnSpc>
              <a:spcBef>
                <a:spcPts val="290"/>
              </a:spcBef>
              <a:buFont typeface="Wingdings 2"/>
              <a:buChar char=""/>
              <a:tabLst>
                <a:tab pos="827405" algn="l"/>
              </a:tabLst>
            </a:pPr>
            <a:r>
              <a:rPr dirty="0" sz="2400" spc="-5" b="1">
                <a:solidFill>
                  <a:srgbClr val="525389"/>
                </a:solidFill>
                <a:latin typeface="Georgia"/>
                <a:cs typeface="Georgia"/>
              </a:rPr>
              <a:t>Edad de los Metales </a:t>
            </a:r>
            <a:r>
              <a:rPr dirty="0" sz="2400" spc="-10">
                <a:solidFill>
                  <a:srgbClr val="525389"/>
                </a:solidFill>
                <a:latin typeface="Georgia"/>
                <a:cs typeface="Georgia"/>
              </a:rPr>
              <a:t>(desde </a:t>
            </a:r>
            <a:r>
              <a:rPr dirty="0" sz="2400" spc="-5">
                <a:solidFill>
                  <a:srgbClr val="525389"/>
                </a:solidFill>
                <a:latin typeface="Georgia"/>
                <a:cs typeface="Georgia"/>
              </a:rPr>
              <a:t>el 3500 a.C. </a:t>
            </a:r>
            <a:r>
              <a:rPr dirty="0" sz="2400" spc="-10">
                <a:solidFill>
                  <a:srgbClr val="525389"/>
                </a:solidFill>
                <a:latin typeface="Georgia"/>
                <a:cs typeface="Georgia"/>
              </a:rPr>
              <a:t>hasta </a:t>
            </a:r>
            <a:r>
              <a:rPr dirty="0" sz="2400" spc="-5">
                <a:solidFill>
                  <a:srgbClr val="525389"/>
                </a:solidFill>
                <a:latin typeface="Georgia"/>
                <a:cs typeface="Georgia"/>
              </a:rPr>
              <a:t>el</a:t>
            </a:r>
            <a:r>
              <a:rPr dirty="0" sz="2400" spc="30">
                <a:solidFill>
                  <a:srgbClr val="525389"/>
                </a:solidFill>
                <a:latin typeface="Georgia"/>
                <a:cs typeface="Georgia"/>
              </a:rPr>
              <a:t> </a:t>
            </a:r>
            <a:r>
              <a:rPr dirty="0" sz="2400">
                <a:solidFill>
                  <a:srgbClr val="525389"/>
                </a:solidFill>
                <a:latin typeface="Georgia"/>
                <a:cs typeface="Georgia"/>
              </a:rPr>
              <a:t>I</a:t>
            </a:r>
            <a:endParaRPr sz="2400">
              <a:latin typeface="Georgia"/>
              <a:cs typeface="Georgia"/>
            </a:endParaRPr>
          </a:p>
          <a:p>
            <a:pPr marL="826769">
              <a:lnSpc>
                <a:spcPct val="100000"/>
              </a:lnSpc>
            </a:pPr>
            <a:r>
              <a:rPr dirty="0" sz="2400" spc="-5">
                <a:solidFill>
                  <a:srgbClr val="525389"/>
                </a:solidFill>
                <a:latin typeface="Georgia"/>
                <a:cs typeface="Georgia"/>
              </a:rPr>
              <a:t>milenio</a:t>
            </a:r>
            <a:r>
              <a:rPr dirty="0" sz="2400" spc="-30">
                <a:solidFill>
                  <a:srgbClr val="525389"/>
                </a:solidFill>
                <a:latin typeface="Georgia"/>
                <a:cs typeface="Georgia"/>
              </a:rPr>
              <a:t> </a:t>
            </a:r>
            <a:r>
              <a:rPr dirty="0" sz="2400" spc="-5">
                <a:solidFill>
                  <a:srgbClr val="525389"/>
                </a:solidFill>
                <a:latin typeface="Georgia"/>
                <a:cs typeface="Georgia"/>
              </a:rPr>
              <a:t>a.C.).</a:t>
            </a:r>
            <a:endParaRPr sz="24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443351" y="5021262"/>
            <a:ext cx="2486025" cy="16478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000750" y="5013325"/>
            <a:ext cx="2752725" cy="16668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5768"/>
            <a:ext cx="3545840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5" b="0">
                <a:latin typeface="Trebuchet MS"/>
                <a:cs typeface="Trebuchet MS"/>
              </a:rPr>
              <a:t>Arte</a:t>
            </a:r>
            <a:r>
              <a:rPr dirty="0" sz="4000" spc="-100" b="0">
                <a:latin typeface="Trebuchet MS"/>
                <a:cs typeface="Trebuchet MS"/>
              </a:rPr>
              <a:t> </a:t>
            </a:r>
            <a:r>
              <a:rPr dirty="0" sz="4000" b="0">
                <a:latin typeface="Trebuchet MS"/>
                <a:cs typeface="Trebuchet MS"/>
              </a:rPr>
              <a:t>megalítico</a:t>
            </a:r>
            <a:endParaRPr sz="400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072126" y="1000125"/>
            <a:ext cx="3711575" cy="25808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6176898" y="3671773"/>
            <a:ext cx="2532380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latin typeface="Georgia"/>
                <a:cs typeface="Georgia"/>
              </a:rPr>
              <a:t>Crómlech </a:t>
            </a:r>
            <a:r>
              <a:rPr dirty="0" sz="1800" spc="-5">
                <a:latin typeface="Georgia"/>
                <a:cs typeface="Georgia"/>
              </a:rPr>
              <a:t>de</a:t>
            </a:r>
            <a:r>
              <a:rPr dirty="0" sz="1800" spc="5">
                <a:latin typeface="Georgia"/>
                <a:cs typeface="Georgia"/>
              </a:rPr>
              <a:t> </a:t>
            </a:r>
            <a:r>
              <a:rPr dirty="0" sz="1800" spc="-10">
                <a:latin typeface="Georgia"/>
                <a:cs typeface="Georgia"/>
              </a:rPr>
              <a:t>Stonehenge</a:t>
            </a:r>
            <a:endParaRPr sz="1800">
              <a:latin typeface="Georgia"/>
              <a:cs typeface="Georg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09620" y="5958941"/>
            <a:ext cx="82867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Georgia"/>
                <a:cs typeface="Georgia"/>
              </a:rPr>
              <a:t>D</a:t>
            </a:r>
            <a:r>
              <a:rPr dirty="0" sz="1800" spc="-15">
                <a:latin typeface="Georgia"/>
                <a:cs typeface="Georgia"/>
              </a:rPr>
              <a:t>ol</a:t>
            </a:r>
            <a:r>
              <a:rPr dirty="0" sz="1800">
                <a:latin typeface="Georgia"/>
                <a:cs typeface="Georgia"/>
              </a:rPr>
              <a:t>m</a:t>
            </a:r>
            <a:r>
              <a:rPr dirty="0" sz="1800" spc="-10">
                <a:latin typeface="Georgia"/>
                <a:cs typeface="Georgia"/>
              </a:rPr>
              <a:t>e</a:t>
            </a:r>
            <a:r>
              <a:rPr dirty="0" sz="1800">
                <a:latin typeface="Georgia"/>
                <a:cs typeface="Georgia"/>
              </a:rPr>
              <a:t>n</a:t>
            </a:r>
            <a:endParaRPr sz="1800">
              <a:latin typeface="Georgia"/>
              <a:cs typeface="Georgi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428750" y="2071623"/>
            <a:ext cx="1793875" cy="23912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1507997" y="4529404"/>
            <a:ext cx="777240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5">
                <a:latin typeface="Georgia"/>
                <a:cs typeface="Georgia"/>
              </a:rPr>
              <a:t>M</a:t>
            </a:r>
            <a:r>
              <a:rPr dirty="0" sz="1800" spc="-10">
                <a:latin typeface="Georgia"/>
                <a:cs typeface="Georgia"/>
              </a:rPr>
              <a:t>en</a:t>
            </a:r>
            <a:r>
              <a:rPr dirty="0" sz="1800" spc="5">
                <a:latin typeface="Georgia"/>
                <a:cs typeface="Georgia"/>
              </a:rPr>
              <a:t>h</a:t>
            </a:r>
            <a:r>
              <a:rPr dirty="0" sz="1800">
                <a:latin typeface="Georgia"/>
                <a:cs typeface="Georgia"/>
              </a:rPr>
              <a:t>ir</a:t>
            </a:r>
            <a:endParaRPr sz="1800">
              <a:latin typeface="Georgia"/>
              <a:cs typeface="Georgi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272026" y="4570031"/>
            <a:ext cx="3014599" cy="20006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5768"/>
            <a:ext cx="5683250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b="0">
                <a:latin typeface="Trebuchet MS"/>
                <a:cs typeface="Trebuchet MS"/>
              </a:rPr>
              <a:t>Crómlech de</a:t>
            </a:r>
            <a:r>
              <a:rPr dirty="0" sz="4000" spc="-120" b="0">
                <a:latin typeface="Trebuchet MS"/>
                <a:cs typeface="Trebuchet MS"/>
              </a:rPr>
              <a:t> </a:t>
            </a:r>
            <a:r>
              <a:rPr dirty="0" sz="4000" b="0">
                <a:latin typeface="Trebuchet MS"/>
                <a:cs typeface="Trebuchet MS"/>
              </a:rPr>
              <a:t>Stonehenge</a:t>
            </a:r>
            <a:endParaRPr sz="400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357249" y="2000250"/>
            <a:ext cx="6477000" cy="48577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4244"/>
            <a:ext cx="6708140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5"/>
              <a:t>6. LA </a:t>
            </a:r>
            <a:r>
              <a:rPr dirty="0" sz="4000"/>
              <a:t>EDAD </a:t>
            </a:r>
            <a:r>
              <a:rPr dirty="0" sz="4000" spc="5"/>
              <a:t>DE </a:t>
            </a:r>
            <a:r>
              <a:rPr dirty="0" sz="4000" spc="-5"/>
              <a:t>LOS</a:t>
            </a:r>
            <a:r>
              <a:rPr dirty="0" sz="4000" spc="-355"/>
              <a:t> </a:t>
            </a:r>
            <a:r>
              <a:rPr dirty="0" sz="4000" spc="-60"/>
              <a:t>METALES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645972" y="2271217"/>
            <a:ext cx="7455534" cy="250380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268605" marR="499109" indent="-256540">
              <a:lnSpc>
                <a:spcPct val="100000"/>
              </a:lnSpc>
              <a:spcBef>
                <a:spcPts val="110"/>
              </a:spcBef>
              <a:buClr>
                <a:srgbClr val="9F4DA2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2800" b="1">
                <a:latin typeface="Georgia"/>
                <a:cs typeface="Georgia"/>
              </a:rPr>
              <a:t>¿Cuáles </a:t>
            </a:r>
            <a:r>
              <a:rPr dirty="0" sz="2800" spc="-5" b="1">
                <a:latin typeface="Georgia"/>
                <a:cs typeface="Georgia"/>
              </a:rPr>
              <a:t>fueron </a:t>
            </a:r>
            <a:r>
              <a:rPr dirty="0" sz="2800" b="1">
                <a:latin typeface="Georgia"/>
                <a:cs typeface="Georgia"/>
              </a:rPr>
              <a:t>las manifestaciones  artísticas </a:t>
            </a:r>
            <a:r>
              <a:rPr dirty="0" sz="2800" spc="5" b="1">
                <a:latin typeface="Georgia"/>
                <a:cs typeface="Georgia"/>
              </a:rPr>
              <a:t>en La </a:t>
            </a:r>
            <a:r>
              <a:rPr dirty="0" sz="2800" b="1">
                <a:latin typeface="Georgia"/>
                <a:cs typeface="Georgia"/>
              </a:rPr>
              <a:t>Edad </a:t>
            </a:r>
            <a:r>
              <a:rPr dirty="0" sz="2800" spc="5" b="1">
                <a:latin typeface="Georgia"/>
                <a:cs typeface="Georgia"/>
              </a:rPr>
              <a:t>de </a:t>
            </a:r>
            <a:r>
              <a:rPr dirty="0" sz="2800" spc="-5" b="1">
                <a:latin typeface="Georgia"/>
                <a:cs typeface="Georgia"/>
              </a:rPr>
              <a:t>los</a:t>
            </a:r>
            <a:r>
              <a:rPr dirty="0" sz="2800" spc="-204" b="1">
                <a:latin typeface="Georgia"/>
                <a:cs typeface="Georgia"/>
              </a:rPr>
              <a:t> </a:t>
            </a:r>
            <a:r>
              <a:rPr dirty="0" sz="2800" spc="5" b="1">
                <a:latin typeface="Georgia"/>
                <a:cs typeface="Georgia"/>
              </a:rPr>
              <a:t>Metales?</a:t>
            </a:r>
            <a:endParaRPr sz="2800">
              <a:latin typeface="Georgia"/>
              <a:cs typeface="Georgia"/>
            </a:endParaRPr>
          </a:p>
          <a:p>
            <a:pPr marL="560705" marR="5080" indent="-247015">
              <a:lnSpc>
                <a:spcPct val="100000"/>
              </a:lnSpc>
              <a:spcBef>
                <a:spcPts val="295"/>
              </a:spcBef>
              <a:tabLst>
                <a:tab pos="560705" algn="l"/>
              </a:tabLst>
            </a:pP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▫	</a:t>
            </a:r>
            <a:r>
              <a:rPr dirty="0" sz="2600" spc="-15">
                <a:solidFill>
                  <a:srgbClr val="438085"/>
                </a:solidFill>
                <a:latin typeface="Georgia"/>
                <a:cs typeface="Georgia"/>
              </a:rPr>
              <a:t>Otras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manifestaciones artísticas fueron los  diversos objetos realizados en </a:t>
            </a:r>
            <a:r>
              <a:rPr dirty="0" sz="2600" spc="-15">
                <a:solidFill>
                  <a:srgbClr val="438085"/>
                </a:solidFill>
                <a:latin typeface="Georgia"/>
                <a:cs typeface="Georgia"/>
              </a:rPr>
              <a:t>metales,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adornos  figuras decorativas, </a:t>
            </a:r>
            <a:r>
              <a:rPr dirty="0" sz="2600" spc="-15">
                <a:solidFill>
                  <a:srgbClr val="438085"/>
                </a:solidFill>
                <a:latin typeface="Georgia"/>
                <a:cs typeface="Georgia"/>
              </a:rPr>
              <a:t>armas, objetos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de uso  cotidiano</a:t>
            </a:r>
            <a:r>
              <a:rPr dirty="0" sz="2600" spc="-20">
                <a:solidFill>
                  <a:srgbClr val="438085"/>
                </a:solidFill>
                <a:latin typeface="Georgia"/>
                <a:cs typeface="Georgia"/>
              </a:rPr>
              <a:t>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etc.</a:t>
            </a:r>
            <a:endParaRPr sz="26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/>
              <a:t>7. LA </a:t>
            </a:r>
            <a:r>
              <a:rPr dirty="0" spc="-20"/>
              <a:t>PREHISTORIA </a:t>
            </a:r>
            <a:r>
              <a:rPr dirty="0"/>
              <a:t>EN LA</a:t>
            </a:r>
            <a:r>
              <a:rPr dirty="0" spc="-710"/>
              <a:t> </a:t>
            </a:r>
            <a:r>
              <a:rPr dirty="0" spc="-5"/>
              <a:t>PENÍNSULA  IBÉRICA</a:t>
            </a:r>
          </a:p>
        </p:txBody>
      </p:sp>
      <p:sp>
        <p:nvSpPr>
          <p:cNvPr id="3" name="object 3"/>
          <p:cNvSpPr/>
          <p:nvPr/>
        </p:nvSpPr>
        <p:spPr>
          <a:xfrm>
            <a:off x="2503804" y="1734311"/>
            <a:ext cx="5207620" cy="51236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4244"/>
            <a:ext cx="4220210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5"/>
              <a:t>7.1. </a:t>
            </a:r>
            <a:r>
              <a:rPr dirty="0" sz="4000"/>
              <a:t>El</a:t>
            </a:r>
            <a:r>
              <a:rPr dirty="0" sz="4000" spc="-125"/>
              <a:t> </a:t>
            </a:r>
            <a:r>
              <a:rPr dirty="0" sz="4000" spc="-15"/>
              <a:t>Paleolítico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645972" y="2228544"/>
            <a:ext cx="3655695" cy="3912235"/>
          </a:xfrm>
          <a:prstGeom prst="rect">
            <a:avLst/>
          </a:prstGeom>
        </p:spPr>
        <p:txBody>
          <a:bodyPr wrap="square" lIns="0" tIns="56515" rIns="0" bIns="0" rtlCol="0" vert="horz">
            <a:spAutoFit/>
          </a:bodyPr>
          <a:lstStyle/>
          <a:p>
            <a:pPr marL="268605" marR="5080" indent="-256540">
              <a:lnSpc>
                <a:spcPct val="90000"/>
              </a:lnSpc>
              <a:spcBef>
                <a:spcPts val="445"/>
              </a:spcBef>
              <a:buClr>
                <a:srgbClr val="9F4DA2"/>
              </a:buClr>
              <a:buChar char="•"/>
              <a:tabLst>
                <a:tab pos="269240" algn="l"/>
              </a:tabLst>
            </a:pPr>
            <a:r>
              <a:rPr dirty="0" sz="2800" spc="5">
                <a:latin typeface="Georgia"/>
                <a:cs typeface="Georgia"/>
              </a:rPr>
              <a:t>Los seres </a:t>
            </a:r>
            <a:r>
              <a:rPr dirty="0" sz="2800">
                <a:latin typeface="Georgia"/>
                <a:cs typeface="Georgia"/>
              </a:rPr>
              <a:t>humanos  son cazadores-  recolectores </a:t>
            </a:r>
            <a:r>
              <a:rPr dirty="0" sz="2800" spc="5">
                <a:latin typeface="Georgia"/>
                <a:cs typeface="Georgia"/>
              </a:rPr>
              <a:t>y </a:t>
            </a:r>
            <a:r>
              <a:rPr dirty="0" sz="2800">
                <a:latin typeface="Georgia"/>
                <a:cs typeface="Georgia"/>
              </a:rPr>
              <a:t>viven  </a:t>
            </a:r>
            <a:r>
              <a:rPr dirty="0" sz="2800" spc="5">
                <a:latin typeface="Georgia"/>
                <a:cs typeface="Georgia"/>
              </a:rPr>
              <a:t>en </a:t>
            </a:r>
            <a:r>
              <a:rPr dirty="0" sz="2800">
                <a:latin typeface="Georgia"/>
                <a:cs typeface="Georgia"/>
              </a:rPr>
              <a:t>cuevas y al aire  libre. </a:t>
            </a:r>
            <a:r>
              <a:rPr dirty="0" sz="2800" spc="5">
                <a:latin typeface="Georgia"/>
                <a:cs typeface="Georgia"/>
              </a:rPr>
              <a:t>Las  </a:t>
            </a:r>
            <a:r>
              <a:rPr dirty="0" sz="2800">
                <a:latin typeface="Georgia"/>
                <a:cs typeface="Georgia"/>
              </a:rPr>
              <a:t>manifestaciones  artísticas </a:t>
            </a:r>
            <a:r>
              <a:rPr dirty="0" sz="2800" spc="5">
                <a:latin typeface="Georgia"/>
                <a:cs typeface="Georgia"/>
              </a:rPr>
              <a:t>se  </a:t>
            </a:r>
            <a:r>
              <a:rPr dirty="0" sz="2800">
                <a:latin typeface="Georgia"/>
                <a:cs typeface="Georgia"/>
              </a:rPr>
              <a:t>encuentran </a:t>
            </a:r>
            <a:r>
              <a:rPr dirty="0" sz="2800" spc="5">
                <a:latin typeface="Georgia"/>
                <a:cs typeface="Georgia"/>
              </a:rPr>
              <a:t>en el</a:t>
            </a:r>
            <a:r>
              <a:rPr dirty="0" sz="2800" spc="-190">
                <a:latin typeface="Georgia"/>
                <a:cs typeface="Georgia"/>
              </a:rPr>
              <a:t> </a:t>
            </a:r>
            <a:r>
              <a:rPr dirty="0" sz="2800">
                <a:latin typeface="Georgia"/>
                <a:cs typeface="Georgia"/>
              </a:rPr>
              <a:t>área  cantábrica </a:t>
            </a:r>
            <a:r>
              <a:rPr dirty="0" sz="2800" spc="5">
                <a:latin typeface="Georgia"/>
                <a:cs typeface="Georgia"/>
              </a:rPr>
              <a:t>(ej:  </a:t>
            </a:r>
            <a:r>
              <a:rPr dirty="0" sz="2800" spc="-5">
                <a:latin typeface="Georgia"/>
                <a:cs typeface="Georgia"/>
              </a:rPr>
              <a:t>Altamira).</a:t>
            </a:r>
            <a:endParaRPr sz="28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429125" y="2214575"/>
            <a:ext cx="4286250" cy="40431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032887"/>
            <a:ext cx="9143999" cy="50594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4244"/>
            <a:ext cx="3863340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5"/>
              <a:t>7.2. </a:t>
            </a:r>
            <a:r>
              <a:rPr dirty="0" sz="4000"/>
              <a:t>El</a:t>
            </a:r>
            <a:r>
              <a:rPr dirty="0" sz="4000" spc="-105"/>
              <a:t> </a:t>
            </a:r>
            <a:r>
              <a:rPr dirty="0" sz="4000"/>
              <a:t>Neolítico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645972" y="2228544"/>
            <a:ext cx="7593965" cy="4283710"/>
          </a:xfrm>
          <a:prstGeom prst="rect">
            <a:avLst/>
          </a:prstGeom>
        </p:spPr>
        <p:txBody>
          <a:bodyPr wrap="square" lIns="0" tIns="62865" rIns="0" bIns="0" rtlCol="0" vert="horz">
            <a:spAutoFit/>
          </a:bodyPr>
          <a:lstStyle/>
          <a:p>
            <a:pPr marL="268605" marR="1096010" indent="-256540">
              <a:lnSpc>
                <a:spcPts val="3020"/>
              </a:lnSpc>
              <a:spcBef>
                <a:spcPts val="495"/>
              </a:spcBef>
              <a:buClr>
                <a:srgbClr val="9F4DA2"/>
              </a:buClr>
              <a:buChar char="•"/>
              <a:tabLst>
                <a:tab pos="269240" algn="l"/>
              </a:tabLst>
            </a:pPr>
            <a:r>
              <a:rPr dirty="0" sz="2800" spc="5">
                <a:latin typeface="Georgia"/>
                <a:cs typeface="Georgia"/>
              </a:rPr>
              <a:t>Los </a:t>
            </a:r>
            <a:r>
              <a:rPr dirty="0" sz="2800">
                <a:latin typeface="Georgia"/>
                <a:cs typeface="Georgia"/>
              </a:rPr>
              <a:t>hombres viven de </a:t>
            </a:r>
            <a:r>
              <a:rPr dirty="0" sz="2800" spc="-5">
                <a:latin typeface="Georgia"/>
                <a:cs typeface="Georgia"/>
              </a:rPr>
              <a:t>la agricultura </a:t>
            </a:r>
            <a:r>
              <a:rPr dirty="0" sz="2800" spc="5">
                <a:latin typeface="Georgia"/>
                <a:cs typeface="Georgia"/>
              </a:rPr>
              <a:t>y</a:t>
            </a:r>
            <a:r>
              <a:rPr dirty="0" sz="2800" spc="-155">
                <a:latin typeface="Georgia"/>
                <a:cs typeface="Georgia"/>
              </a:rPr>
              <a:t> </a:t>
            </a:r>
            <a:r>
              <a:rPr dirty="0" sz="2800" spc="-5">
                <a:latin typeface="Georgia"/>
                <a:cs typeface="Georgia"/>
              </a:rPr>
              <a:t>la  </a:t>
            </a:r>
            <a:r>
              <a:rPr dirty="0" sz="2800">
                <a:latin typeface="Georgia"/>
                <a:cs typeface="Georgia"/>
              </a:rPr>
              <a:t>ganadería. </a:t>
            </a:r>
            <a:r>
              <a:rPr dirty="0" sz="2800" spc="5">
                <a:latin typeface="Georgia"/>
                <a:cs typeface="Georgia"/>
              </a:rPr>
              <a:t>Se </a:t>
            </a:r>
            <a:r>
              <a:rPr dirty="0" sz="2800">
                <a:latin typeface="Georgia"/>
                <a:cs typeface="Georgia"/>
              </a:rPr>
              <a:t>desarrolló</a:t>
            </a:r>
            <a:r>
              <a:rPr dirty="0" sz="2800" spc="-130">
                <a:latin typeface="Georgia"/>
                <a:cs typeface="Georgia"/>
              </a:rPr>
              <a:t> </a:t>
            </a:r>
            <a:r>
              <a:rPr dirty="0" sz="2800" spc="5">
                <a:latin typeface="Georgia"/>
                <a:cs typeface="Georgia"/>
              </a:rPr>
              <a:t>en:</a:t>
            </a:r>
            <a:endParaRPr sz="2800">
              <a:latin typeface="Georgia"/>
              <a:cs typeface="Georgia"/>
            </a:endParaRPr>
          </a:p>
          <a:p>
            <a:pPr marL="560705" marR="5080" indent="-247015">
              <a:lnSpc>
                <a:spcPts val="2810"/>
              </a:lnSpc>
              <a:spcBef>
                <a:spcPts val="295"/>
              </a:spcBef>
              <a:tabLst>
                <a:tab pos="560705" algn="l"/>
              </a:tabLst>
            </a:pP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▫	</a:t>
            </a:r>
            <a:r>
              <a:rPr dirty="0" sz="2600" spc="-15">
                <a:solidFill>
                  <a:srgbClr val="438085"/>
                </a:solidFill>
                <a:latin typeface="Georgia"/>
                <a:cs typeface="Georgia"/>
              </a:rPr>
              <a:t>Cataluña: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destaca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la </a:t>
            </a:r>
            <a:r>
              <a:rPr dirty="0" sz="2600" spc="-10" b="1">
                <a:solidFill>
                  <a:srgbClr val="438085"/>
                </a:solidFill>
                <a:latin typeface="Georgia"/>
                <a:cs typeface="Georgia"/>
              </a:rPr>
              <a:t>cultura </a:t>
            </a:r>
            <a:r>
              <a:rPr dirty="0" sz="2600" spc="-5" b="1">
                <a:solidFill>
                  <a:srgbClr val="438085"/>
                </a:solidFill>
                <a:latin typeface="Georgia"/>
                <a:cs typeface="Georgia"/>
              </a:rPr>
              <a:t>de </a:t>
            </a:r>
            <a:r>
              <a:rPr dirty="0" sz="2600" spc="-10" b="1">
                <a:solidFill>
                  <a:srgbClr val="438085"/>
                </a:solidFill>
                <a:latin typeface="Georgia"/>
                <a:cs typeface="Georgia"/>
              </a:rPr>
              <a:t>los sepulcros  </a:t>
            </a:r>
            <a:r>
              <a:rPr dirty="0" sz="2600" spc="-5" b="1">
                <a:solidFill>
                  <a:srgbClr val="438085"/>
                </a:solidFill>
                <a:latin typeface="Georgia"/>
                <a:cs typeface="Georgia"/>
              </a:rPr>
              <a:t>de </a:t>
            </a:r>
            <a:r>
              <a:rPr dirty="0" sz="2600" spc="-10" b="1">
                <a:solidFill>
                  <a:srgbClr val="438085"/>
                </a:solidFill>
                <a:latin typeface="Georgia"/>
                <a:cs typeface="Georgia"/>
              </a:rPr>
              <a:t>fosa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(se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entierran en</a:t>
            </a:r>
            <a:r>
              <a:rPr dirty="0" sz="2600" spc="125">
                <a:solidFill>
                  <a:srgbClr val="438085"/>
                </a:solidFill>
                <a:latin typeface="Georgia"/>
                <a:cs typeface="Georgia"/>
              </a:rPr>
              <a:t>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fosas).</a:t>
            </a:r>
            <a:endParaRPr sz="2600">
              <a:latin typeface="Georgia"/>
              <a:cs typeface="Georgia"/>
            </a:endParaRPr>
          </a:p>
          <a:p>
            <a:pPr marL="314325">
              <a:lnSpc>
                <a:spcPts val="2920"/>
              </a:lnSpc>
              <a:tabLst>
                <a:tab pos="560705" algn="l"/>
              </a:tabLst>
            </a:pP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▫	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Levante: destacó también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la </a:t>
            </a:r>
            <a:r>
              <a:rPr dirty="0" sz="2600" spc="-10" b="1">
                <a:solidFill>
                  <a:srgbClr val="438085"/>
                </a:solidFill>
                <a:latin typeface="Georgia"/>
                <a:cs typeface="Georgia"/>
              </a:rPr>
              <a:t>cerámica</a:t>
            </a:r>
            <a:r>
              <a:rPr dirty="0" sz="2600" spc="235" b="1">
                <a:solidFill>
                  <a:srgbClr val="438085"/>
                </a:solidFill>
                <a:latin typeface="Georgia"/>
                <a:cs typeface="Georgia"/>
              </a:rPr>
              <a:t> </a:t>
            </a:r>
            <a:r>
              <a:rPr dirty="0" sz="2600" spc="-15" b="1">
                <a:solidFill>
                  <a:srgbClr val="438085"/>
                </a:solidFill>
                <a:latin typeface="Georgia"/>
                <a:cs typeface="Georgia"/>
              </a:rPr>
              <a:t>cardial</a:t>
            </a:r>
            <a:endParaRPr sz="2600">
              <a:latin typeface="Georgia"/>
              <a:cs typeface="Georgia"/>
            </a:endParaRPr>
          </a:p>
          <a:p>
            <a:pPr marL="560705">
              <a:lnSpc>
                <a:spcPts val="2955"/>
              </a:lnSpc>
            </a:pP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(se </a:t>
            </a:r>
            <a:r>
              <a:rPr dirty="0" sz="2600" spc="-15">
                <a:solidFill>
                  <a:srgbClr val="438085"/>
                </a:solidFill>
                <a:latin typeface="Georgia"/>
                <a:cs typeface="Georgia"/>
              </a:rPr>
              <a:t>decoran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imprimiendo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conchas</a:t>
            </a:r>
            <a:r>
              <a:rPr dirty="0" sz="2600" spc="45">
                <a:solidFill>
                  <a:srgbClr val="438085"/>
                </a:solidFill>
                <a:latin typeface="Georgia"/>
                <a:cs typeface="Georgia"/>
              </a:rPr>
              <a:t>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marinas).</a:t>
            </a:r>
            <a:endParaRPr sz="2600">
              <a:latin typeface="Georgia"/>
              <a:cs typeface="Georgia"/>
            </a:endParaRPr>
          </a:p>
          <a:p>
            <a:pPr marL="560705" marR="1017905" indent="-247015">
              <a:lnSpc>
                <a:spcPts val="2810"/>
              </a:lnSpc>
              <a:spcBef>
                <a:spcPts val="340"/>
              </a:spcBef>
              <a:tabLst>
                <a:tab pos="560705" algn="l"/>
              </a:tabLst>
            </a:pP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▫	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Andalucía: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se </a:t>
            </a:r>
            <a:r>
              <a:rPr dirty="0" sz="2600" spc="-15">
                <a:solidFill>
                  <a:srgbClr val="438085"/>
                </a:solidFill>
                <a:latin typeface="Georgia"/>
                <a:cs typeface="Georgia"/>
              </a:rPr>
              <a:t>realizaba </a:t>
            </a:r>
            <a:r>
              <a:rPr dirty="0" sz="2600" spc="-10">
                <a:solidFill>
                  <a:srgbClr val="438085"/>
                </a:solidFill>
                <a:latin typeface="Georgia"/>
                <a:cs typeface="Georgia"/>
              </a:rPr>
              <a:t>la </a:t>
            </a:r>
            <a:r>
              <a:rPr dirty="0" sz="2600" spc="-10" b="1">
                <a:solidFill>
                  <a:srgbClr val="438085"/>
                </a:solidFill>
                <a:latin typeface="Georgia"/>
                <a:cs typeface="Georgia"/>
              </a:rPr>
              <a:t>cerámica </a:t>
            </a:r>
            <a:r>
              <a:rPr dirty="0" sz="2600" spc="-5" b="1">
                <a:solidFill>
                  <a:srgbClr val="438085"/>
                </a:solidFill>
                <a:latin typeface="Georgia"/>
                <a:cs typeface="Georgia"/>
              </a:rPr>
              <a:t>a </a:t>
            </a:r>
            <a:r>
              <a:rPr dirty="0" sz="2600" spc="-10" b="1">
                <a:solidFill>
                  <a:srgbClr val="438085"/>
                </a:solidFill>
                <a:latin typeface="Georgia"/>
                <a:cs typeface="Georgia"/>
              </a:rPr>
              <a:t>la  </a:t>
            </a:r>
            <a:r>
              <a:rPr dirty="0" sz="2600" spc="-15" b="1">
                <a:solidFill>
                  <a:srgbClr val="438085"/>
                </a:solidFill>
                <a:latin typeface="Georgia"/>
                <a:cs typeface="Georgia"/>
              </a:rPr>
              <a:t>almagra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(de </a:t>
            </a:r>
            <a:r>
              <a:rPr dirty="0" sz="2600" spc="-15">
                <a:solidFill>
                  <a:srgbClr val="438085"/>
                </a:solidFill>
                <a:latin typeface="Georgia"/>
                <a:cs typeface="Georgia"/>
              </a:rPr>
              <a:t>color</a:t>
            </a:r>
            <a:r>
              <a:rPr dirty="0" sz="2600" spc="70">
                <a:solidFill>
                  <a:srgbClr val="438085"/>
                </a:solidFill>
                <a:latin typeface="Georgia"/>
                <a:cs typeface="Georgia"/>
              </a:rPr>
              <a:t> </a:t>
            </a:r>
            <a:r>
              <a:rPr dirty="0" sz="2600" spc="-5">
                <a:solidFill>
                  <a:srgbClr val="438085"/>
                </a:solidFill>
                <a:latin typeface="Georgia"/>
                <a:cs typeface="Georgia"/>
              </a:rPr>
              <a:t>rojizo).</a:t>
            </a:r>
            <a:endParaRPr sz="2600">
              <a:latin typeface="Georgia"/>
              <a:cs typeface="Georgia"/>
            </a:endParaRPr>
          </a:p>
          <a:p>
            <a:pPr marL="268605" marR="659130" indent="-256540">
              <a:lnSpc>
                <a:spcPct val="90000"/>
              </a:lnSpc>
              <a:spcBef>
                <a:spcPts val="265"/>
              </a:spcBef>
              <a:buClr>
                <a:srgbClr val="9F4DA2"/>
              </a:buClr>
              <a:buChar char="•"/>
              <a:tabLst>
                <a:tab pos="269240" algn="l"/>
              </a:tabLst>
            </a:pPr>
            <a:r>
              <a:rPr dirty="0" sz="2800" spc="5">
                <a:latin typeface="Georgia"/>
                <a:cs typeface="Georgia"/>
              </a:rPr>
              <a:t>Las </a:t>
            </a:r>
            <a:r>
              <a:rPr dirty="0" sz="2800" spc="-5">
                <a:latin typeface="Georgia"/>
                <a:cs typeface="Georgia"/>
              </a:rPr>
              <a:t>pinturas </a:t>
            </a:r>
            <a:r>
              <a:rPr dirty="0" sz="2800">
                <a:latin typeface="Georgia"/>
                <a:cs typeface="Georgia"/>
              </a:rPr>
              <a:t>rupestres más </a:t>
            </a:r>
            <a:r>
              <a:rPr dirty="0" sz="2800" spc="-5">
                <a:latin typeface="Georgia"/>
                <a:cs typeface="Georgia"/>
              </a:rPr>
              <a:t>importantes</a:t>
            </a:r>
            <a:r>
              <a:rPr dirty="0" sz="2800" spc="-160">
                <a:latin typeface="Georgia"/>
                <a:cs typeface="Georgia"/>
              </a:rPr>
              <a:t> </a:t>
            </a:r>
            <a:r>
              <a:rPr dirty="0" sz="2800" spc="5">
                <a:latin typeface="Georgia"/>
                <a:cs typeface="Georgia"/>
              </a:rPr>
              <a:t>se  </a:t>
            </a:r>
            <a:r>
              <a:rPr dirty="0" sz="2800" spc="-5">
                <a:latin typeface="Georgia"/>
                <a:cs typeface="Georgia"/>
              </a:rPr>
              <a:t>localizan </a:t>
            </a:r>
            <a:r>
              <a:rPr dirty="0" sz="2800" spc="5">
                <a:latin typeface="Georgia"/>
                <a:cs typeface="Georgia"/>
              </a:rPr>
              <a:t>en </a:t>
            </a:r>
            <a:r>
              <a:rPr dirty="0" sz="2800" spc="-5">
                <a:latin typeface="Georgia"/>
                <a:cs typeface="Georgia"/>
              </a:rPr>
              <a:t>la </a:t>
            </a:r>
            <a:r>
              <a:rPr dirty="0" sz="2800" spc="5">
                <a:latin typeface="Georgia"/>
                <a:cs typeface="Georgia"/>
              </a:rPr>
              <a:t>zona </a:t>
            </a:r>
            <a:r>
              <a:rPr dirty="0" sz="2800" spc="-5">
                <a:latin typeface="Georgia"/>
                <a:cs typeface="Georgia"/>
              </a:rPr>
              <a:t>levantina (Cogull,  Valltorta…).</a:t>
            </a:r>
            <a:endParaRPr sz="28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00390" y="785748"/>
            <a:ext cx="6199921" cy="6037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6244" y="1345768"/>
            <a:ext cx="2642235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-5" b="0">
                <a:latin typeface="Trebuchet MS"/>
                <a:cs typeface="Trebuchet MS"/>
              </a:rPr>
              <a:t>El</a:t>
            </a:r>
            <a:r>
              <a:rPr dirty="0" sz="4000" spc="-130" b="0">
                <a:latin typeface="Trebuchet MS"/>
                <a:cs typeface="Trebuchet MS"/>
              </a:rPr>
              <a:t> </a:t>
            </a:r>
            <a:r>
              <a:rPr dirty="0" sz="4000" spc="5" b="0">
                <a:latin typeface="Trebuchet MS"/>
                <a:cs typeface="Trebuchet MS"/>
              </a:rPr>
              <a:t>Neolítico</a:t>
            </a:r>
            <a:endParaRPr sz="4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14380"/>
            <a:ext cx="9144000" cy="60764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/>
              <a:t>7.3. La </a:t>
            </a:r>
            <a:r>
              <a:rPr dirty="0" spc="-5"/>
              <a:t>Edad </a:t>
            </a:r>
            <a:r>
              <a:rPr dirty="0" spc="-10"/>
              <a:t>de </a:t>
            </a:r>
            <a:r>
              <a:rPr dirty="0"/>
              <a:t>los </a:t>
            </a:r>
            <a:r>
              <a:rPr dirty="0" spc="-5"/>
              <a:t>Metales </a:t>
            </a:r>
            <a:r>
              <a:rPr dirty="0"/>
              <a:t>en la  </a:t>
            </a:r>
            <a:r>
              <a:rPr dirty="0" spc="-15"/>
              <a:t>Península</a:t>
            </a:r>
            <a:r>
              <a:rPr dirty="0" spc="-65"/>
              <a:t> </a:t>
            </a:r>
            <a:r>
              <a:rPr dirty="0" spc="-10"/>
              <a:t>Ibérica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45972" y="2271217"/>
            <a:ext cx="7831455" cy="173482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268605" marR="5080" indent="-256540">
              <a:lnSpc>
                <a:spcPct val="100000"/>
              </a:lnSpc>
              <a:spcBef>
                <a:spcPts val="110"/>
              </a:spcBef>
              <a:buClr>
                <a:srgbClr val="9F4DA2"/>
              </a:buClr>
              <a:buChar char="•"/>
              <a:tabLst>
                <a:tab pos="269240" algn="l"/>
              </a:tabLst>
            </a:pPr>
            <a:r>
              <a:rPr dirty="0" sz="2800">
                <a:latin typeface="Georgia"/>
                <a:cs typeface="Georgia"/>
              </a:rPr>
              <a:t>De </a:t>
            </a:r>
            <a:r>
              <a:rPr dirty="0" sz="2800" spc="-5">
                <a:latin typeface="Georgia"/>
                <a:cs typeface="Georgia"/>
              </a:rPr>
              <a:t>la Edad </a:t>
            </a:r>
            <a:r>
              <a:rPr dirty="0" sz="2800">
                <a:latin typeface="Georgia"/>
                <a:cs typeface="Georgia"/>
              </a:rPr>
              <a:t>del Cobre destacan: </a:t>
            </a:r>
            <a:r>
              <a:rPr dirty="0" sz="2800" spc="5">
                <a:latin typeface="Georgia"/>
                <a:cs typeface="Georgia"/>
              </a:rPr>
              <a:t>La </a:t>
            </a:r>
            <a:r>
              <a:rPr dirty="0" sz="2800" spc="-5" b="1">
                <a:latin typeface="Georgia"/>
                <a:cs typeface="Georgia"/>
              </a:rPr>
              <a:t>cultura </a:t>
            </a:r>
            <a:r>
              <a:rPr dirty="0" sz="2800" spc="5" b="1">
                <a:latin typeface="Georgia"/>
                <a:cs typeface="Georgia"/>
              </a:rPr>
              <a:t>de  </a:t>
            </a:r>
            <a:r>
              <a:rPr dirty="0" sz="2800" spc="-5" b="1">
                <a:latin typeface="Georgia"/>
                <a:cs typeface="Georgia"/>
              </a:rPr>
              <a:t>los Millares </a:t>
            </a:r>
            <a:r>
              <a:rPr dirty="0" sz="2800" spc="5">
                <a:latin typeface="Georgia"/>
                <a:cs typeface="Georgia"/>
              </a:rPr>
              <a:t>en </a:t>
            </a:r>
            <a:r>
              <a:rPr dirty="0" sz="2800">
                <a:latin typeface="Georgia"/>
                <a:cs typeface="Georgia"/>
              </a:rPr>
              <a:t>Almería y </a:t>
            </a:r>
            <a:r>
              <a:rPr dirty="0" sz="2800" spc="-10">
                <a:latin typeface="Georgia"/>
                <a:cs typeface="Georgia"/>
              </a:rPr>
              <a:t>la </a:t>
            </a:r>
            <a:r>
              <a:rPr dirty="0" sz="2800" b="1">
                <a:latin typeface="Georgia"/>
                <a:cs typeface="Georgia"/>
              </a:rPr>
              <a:t>cultura </a:t>
            </a:r>
            <a:r>
              <a:rPr dirty="0" sz="2800" spc="5" b="1">
                <a:latin typeface="Georgia"/>
                <a:cs typeface="Georgia"/>
              </a:rPr>
              <a:t>del</a:t>
            </a:r>
            <a:r>
              <a:rPr dirty="0" sz="2800" spc="-204" b="1">
                <a:latin typeface="Georgia"/>
                <a:cs typeface="Georgia"/>
              </a:rPr>
              <a:t> </a:t>
            </a:r>
            <a:r>
              <a:rPr dirty="0" sz="2800" b="1">
                <a:latin typeface="Georgia"/>
                <a:cs typeface="Georgia"/>
              </a:rPr>
              <a:t>vaso  campaniforme </a:t>
            </a:r>
            <a:r>
              <a:rPr dirty="0" sz="2800">
                <a:latin typeface="Georgia"/>
                <a:cs typeface="Georgia"/>
              </a:rPr>
              <a:t>muy </a:t>
            </a:r>
            <a:r>
              <a:rPr dirty="0" sz="2800" spc="-5">
                <a:latin typeface="Georgia"/>
                <a:cs typeface="Georgia"/>
              </a:rPr>
              <a:t>extendida </a:t>
            </a:r>
            <a:r>
              <a:rPr dirty="0" sz="2800">
                <a:latin typeface="Georgia"/>
                <a:cs typeface="Georgia"/>
              </a:rPr>
              <a:t>por </a:t>
            </a:r>
            <a:r>
              <a:rPr dirty="0" sz="2800" spc="-5">
                <a:latin typeface="Georgia"/>
                <a:cs typeface="Georgia"/>
              </a:rPr>
              <a:t>la  </a:t>
            </a:r>
            <a:r>
              <a:rPr dirty="0" sz="2800">
                <a:latin typeface="Georgia"/>
                <a:cs typeface="Georgia"/>
              </a:rPr>
              <a:t>península.</a:t>
            </a:r>
            <a:endParaRPr sz="28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4244"/>
            <a:ext cx="4700905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5"/>
              <a:t>2.1. Edad de</a:t>
            </a:r>
            <a:r>
              <a:rPr dirty="0" sz="4000" spc="-140"/>
              <a:t> </a:t>
            </a:r>
            <a:r>
              <a:rPr dirty="0" sz="4000" spc="-25"/>
              <a:t>Piedra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645972" y="2271217"/>
            <a:ext cx="7916545" cy="309181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268605" marR="5080" indent="-256540">
              <a:lnSpc>
                <a:spcPct val="100000"/>
              </a:lnSpc>
              <a:spcBef>
                <a:spcPts val="110"/>
              </a:spcBef>
              <a:buClr>
                <a:srgbClr val="9F4DA2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2800" b="1">
                <a:latin typeface="Georgia"/>
                <a:cs typeface="Georgia"/>
              </a:rPr>
              <a:t>Edad </a:t>
            </a:r>
            <a:r>
              <a:rPr dirty="0" sz="2800" spc="5" b="1">
                <a:latin typeface="Georgia"/>
                <a:cs typeface="Georgia"/>
              </a:rPr>
              <a:t>de </a:t>
            </a:r>
            <a:r>
              <a:rPr dirty="0" sz="2800" b="1">
                <a:latin typeface="Georgia"/>
                <a:cs typeface="Georgia"/>
              </a:rPr>
              <a:t>Piedra </a:t>
            </a:r>
            <a:r>
              <a:rPr dirty="0" sz="2800" spc="5">
                <a:latin typeface="Georgia"/>
                <a:cs typeface="Georgia"/>
              </a:rPr>
              <a:t>(desde el </a:t>
            </a:r>
            <a:r>
              <a:rPr dirty="0" sz="2800">
                <a:latin typeface="Georgia"/>
                <a:cs typeface="Georgia"/>
              </a:rPr>
              <a:t>5.000.000 a.C.</a:t>
            </a:r>
            <a:r>
              <a:rPr dirty="0" sz="2800" spc="-330">
                <a:latin typeface="Georgia"/>
                <a:cs typeface="Georgia"/>
              </a:rPr>
              <a:t> </a:t>
            </a:r>
            <a:r>
              <a:rPr dirty="0" sz="2800" spc="-5">
                <a:latin typeface="Georgia"/>
                <a:cs typeface="Georgia"/>
              </a:rPr>
              <a:t>hasta  </a:t>
            </a:r>
            <a:r>
              <a:rPr dirty="0" sz="2800" spc="5">
                <a:latin typeface="Georgia"/>
                <a:cs typeface="Georgia"/>
              </a:rPr>
              <a:t>el </a:t>
            </a:r>
            <a:r>
              <a:rPr dirty="0" sz="2800">
                <a:latin typeface="Georgia"/>
                <a:cs typeface="Georgia"/>
              </a:rPr>
              <a:t>3500 a.C.), </a:t>
            </a:r>
            <a:r>
              <a:rPr dirty="0" sz="2800" spc="-5">
                <a:latin typeface="Georgia"/>
                <a:cs typeface="Georgia"/>
              </a:rPr>
              <a:t>que </a:t>
            </a:r>
            <a:r>
              <a:rPr dirty="0" sz="2800">
                <a:latin typeface="Georgia"/>
                <a:cs typeface="Georgia"/>
              </a:rPr>
              <a:t>a su vez </a:t>
            </a:r>
            <a:r>
              <a:rPr dirty="0" sz="2800" spc="5">
                <a:latin typeface="Georgia"/>
                <a:cs typeface="Georgia"/>
              </a:rPr>
              <a:t>se </a:t>
            </a:r>
            <a:r>
              <a:rPr dirty="0" sz="2800" spc="-5">
                <a:latin typeface="Georgia"/>
                <a:cs typeface="Georgia"/>
              </a:rPr>
              <a:t>divide </a:t>
            </a:r>
            <a:r>
              <a:rPr dirty="0" sz="2800" spc="5">
                <a:latin typeface="Georgia"/>
                <a:cs typeface="Georgia"/>
              </a:rPr>
              <a:t>en </a:t>
            </a:r>
            <a:r>
              <a:rPr dirty="0" sz="2800" spc="-5">
                <a:latin typeface="Georgia"/>
                <a:cs typeface="Georgia"/>
              </a:rPr>
              <a:t>dos  </a:t>
            </a:r>
            <a:r>
              <a:rPr dirty="0" sz="2800">
                <a:latin typeface="Georgia"/>
                <a:cs typeface="Georgia"/>
              </a:rPr>
              <a:t>subperiodos:</a:t>
            </a:r>
            <a:endParaRPr sz="2800">
              <a:latin typeface="Georgia"/>
              <a:cs typeface="Georgia"/>
            </a:endParaRPr>
          </a:p>
          <a:p>
            <a:pPr marL="560705" marR="12065" indent="-247015">
              <a:lnSpc>
                <a:spcPct val="100000"/>
              </a:lnSpc>
              <a:spcBef>
                <a:spcPts val="290"/>
              </a:spcBef>
            </a:pPr>
            <a:r>
              <a:rPr dirty="0" sz="2800">
                <a:solidFill>
                  <a:srgbClr val="438085"/>
                </a:solidFill>
                <a:latin typeface="Georgia"/>
                <a:cs typeface="Georgia"/>
              </a:rPr>
              <a:t>▫ </a:t>
            </a:r>
            <a:r>
              <a:rPr dirty="0" u="heavy" sz="2800" spc="-5">
                <a:solidFill>
                  <a:srgbClr val="438085"/>
                </a:solidFill>
                <a:uFill>
                  <a:solidFill>
                    <a:srgbClr val="438085"/>
                  </a:solidFill>
                </a:uFill>
                <a:latin typeface="Georgia"/>
                <a:cs typeface="Georgia"/>
              </a:rPr>
              <a:t>Paleolítico</a:t>
            </a:r>
            <a:r>
              <a:rPr dirty="0" sz="2800" spc="-5">
                <a:solidFill>
                  <a:srgbClr val="438085"/>
                </a:solidFill>
                <a:latin typeface="Georgia"/>
                <a:cs typeface="Georgia"/>
              </a:rPr>
              <a:t> </a:t>
            </a:r>
            <a:r>
              <a:rPr dirty="0" sz="2800">
                <a:solidFill>
                  <a:srgbClr val="438085"/>
                </a:solidFill>
                <a:latin typeface="Georgia"/>
                <a:cs typeface="Georgia"/>
              </a:rPr>
              <a:t>(o Piedra </a:t>
            </a:r>
            <a:r>
              <a:rPr dirty="0" sz="2800" spc="-5">
                <a:solidFill>
                  <a:srgbClr val="438085"/>
                </a:solidFill>
                <a:latin typeface="Georgia"/>
                <a:cs typeface="Georgia"/>
              </a:rPr>
              <a:t>Tallada/Antigua), que </a:t>
            </a:r>
            <a:r>
              <a:rPr dirty="0" sz="2800">
                <a:solidFill>
                  <a:srgbClr val="438085"/>
                </a:solidFill>
                <a:latin typeface="Georgia"/>
                <a:cs typeface="Georgia"/>
              </a:rPr>
              <a:t>iría  desde 5.000.000 a.C. hasta </a:t>
            </a:r>
            <a:r>
              <a:rPr dirty="0" sz="2800" spc="5">
                <a:solidFill>
                  <a:srgbClr val="438085"/>
                </a:solidFill>
                <a:latin typeface="Georgia"/>
                <a:cs typeface="Georgia"/>
              </a:rPr>
              <a:t>el </a:t>
            </a:r>
            <a:r>
              <a:rPr dirty="0" sz="2800">
                <a:solidFill>
                  <a:srgbClr val="438085"/>
                </a:solidFill>
                <a:latin typeface="Georgia"/>
                <a:cs typeface="Georgia"/>
              </a:rPr>
              <a:t>7000</a:t>
            </a:r>
            <a:r>
              <a:rPr dirty="0" sz="2800" spc="-295">
                <a:solidFill>
                  <a:srgbClr val="438085"/>
                </a:solidFill>
                <a:latin typeface="Georgia"/>
                <a:cs typeface="Georgia"/>
              </a:rPr>
              <a:t> </a:t>
            </a:r>
            <a:r>
              <a:rPr dirty="0" sz="2800">
                <a:solidFill>
                  <a:srgbClr val="438085"/>
                </a:solidFill>
                <a:latin typeface="Georgia"/>
                <a:cs typeface="Georgia"/>
              </a:rPr>
              <a:t>a.C.).</a:t>
            </a:r>
            <a:endParaRPr sz="2800">
              <a:latin typeface="Georgia"/>
              <a:cs typeface="Georgia"/>
            </a:endParaRPr>
          </a:p>
          <a:p>
            <a:pPr marL="560705" marR="248285" indent="-247015">
              <a:lnSpc>
                <a:spcPct val="100000"/>
              </a:lnSpc>
              <a:spcBef>
                <a:spcPts val="315"/>
              </a:spcBef>
            </a:pPr>
            <a:r>
              <a:rPr dirty="0" sz="2800">
                <a:solidFill>
                  <a:srgbClr val="438085"/>
                </a:solidFill>
                <a:latin typeface="Georgia"/>
                <a:cs typeface="Georgia"/>
              </a:rPr>
              <a:t>▫ </a:t>
            </a:r>
            <a:r>
              <a:rPr dirty="0" u="heavy" sz="2800" spc="-5">
                <a:solidFill>
                  <a:srgbClr val="438085"/>
                </a:solidFill>
                <a:uFill>
                  <a:solidFill>
                    <a:srgbClr val="438085"/>
                  </a:solidFill>
                </a:uFill>
                <a:latin typeface="Georgia"/>
                <a:cs typeface="Georgia"/>
              </a:rPr>
              <a:t>Neolítico</a:t>
            </a:r>
            <a:r>
              <a:rPr dirty="0" sz="2800" spc="-5">
                <a:solidFill>
                  <a:srgbClr val="438085"/>
                </a:solidFill>
                <a:latin typeface="Georgia"/>
                <a:cs typeface="Georgia"/>
              </a:rPr>
              <a:t> </a:t>
            </a:r>
            <a:r>
              <a:rPr dirty="0" sz="2800">
                <a:solidFill>
                  <a:srgbClr val="438085"/>
                </a:solidFill>
                <a:latin typeface="Georgia"/>
                <a:cs typeface="Georgia"/>
              </a:rPr>
              <a:t>(o Piedra Pulimentada/Nueva), </a:t>
            </a:r>
            <a:r>
              <a:rPr dirty="0" sz="2800" spc="-5">
                <a:solidFill>
                  <a:srgbClr val="438085"/>
                </a:solidFill>
                <a:latin typeface="Georgia"/>
                <a:cs typeface="Georgia"/>
              </a:rPr>
              <a:t>que  </a:t>
            </a:r>
            <a:r>
              <a:rPr dirty="0" sz="2800">
                <a:solidFill>
                  <a:srgbClr val="438085"/>
                </a:solidFill>
                <a:latin typeface="Georgia"/>
                <a:cs typeface="Georgia"/>
              </a:rPr>
              <a:t>iría desde </a:t>
            </a:r>
            <a:r>
              <a:rPr dirty="0" sz="2800" spc="5">
                <a:solidFill>
                  <a:srgbClr val="438085"/>
                </a:solidFill>
                <a:latin typeface="Georgia"/>
                <a:cs typeface="Georgia"/>
              </a:rPr>
              <a:t>el </a:t>
            </a:r>
            <a:r>
              <a:rPr dirty="0" sz="2800">
                <a:solidFill>
                  <a:srgbClr val="438085"/>
                </a:solidFill>
                <a:latin typeface="Georgia"/>
                <a:cs typeface="Georgia"/>
              </a:rPr>
              <a:t>7000 a.C. hasta </a:t>
            </a:r>
            <a:r>
              <a:rPr dirty="0" sz="2800" spc="5">
                <a:solidFill>
                  <a:srgbClr val="438085"/>
                </a:solidFill>
                <a:latin typeface="Georgia"/>
                <a:cs typeface="Georgia"/>
              </a:rPr>
              <a:t>el </a:t>
            </a:r>
            <a:r>
              <a:rPr dirty="0" sz="2800">
                <a:solidFill>
                  <a:srgbClr val="438085"/>
                </a:solidFill>
                <a:latin typeface="Georgia"/>
                <a:cs typeface="Georgia"/>
              </a:rPr>
              <a:t>3500</a:t>
            </a:r>
            <a:r>
              <a:rPr dirty="0" sz="2800" spc="-280">
                <a:solidFill>
                  <a:srgbClr val="438085"/>
                </a:solidFill>
                <a:latin typeface="Georgia"/>
                <a:cs typeface="Georgia"/>
              </a:rPr>
              <a:t> </a:t>
            </a:r>
            <a:r>
              <a:rPr dirty="0" sz="2800">
                <a:solidFill>
                  <a:srgbClr val="438085"/>
                </a:solidFill>
                <a:latin typeface="Georgia"/>
                <a:cs typeface="Georgia"/>
              </a:rPr>
              <a:t>a.C.).</a:t>
            </a:r>
            <a:endParaRPr sz="28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5179" y="714374"/>
            <a:ext cx="6988157" cy="61436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/>
              <a:t>7.3. La </a:t>
            </a:r>
            <a:r>
              <a:rPr dirty="0" spc="-5"/>
              <a:t>Edad </a:t>
            </a:r>
            <a:r>
              <a:rPr dirty="0" spc="-10"/>
              <a:t>de </a:t>
            </a:r>
            <a:r>
              <a:rPr dirty="0"/>
              <a:t>los </a:t>
            </a:r>
            <a:r>
              <a:rPr dirty="0" spc="-5"/>
              <a:t>Metales </a:t>
            </a:r>
            <a:r>
              <a:rPr dirty="0"/>
              <a:t>en la  </a:t>
            </a:r>
            <a:r>
              <a:rPr dirty="0" spc="-15"/>
              <a:t>Península</a:t>
            </a:r>
            <a:r>
              <a:rPr dirty="0" spc="-65"/>
              <a:t> </a:t>
            </a:r>
            <a:r>
              <a:rPr dirty="0" spc="-10"/>
              <a:t>Ibérica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45972" y="2271217"/>
            <a:ext cx="7735570" cy="1307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algn="just" marL="268605" marR="5080" indent="-256540">
              <a:lnSpc>
                <a:spcPct val="100000"/>
              </a:lnSpc>
              <a:spcBef>
                <a:spcPts val="110"/>
              </a:spcBef>
              <a:buClr>
                <a:srgbClr val="9F4DA2"/>
              </a:buClr>
              <a:buChar char="•"/>
              <a:tabLst>
                <a:tab pos="269240" algn="l"/>
              </a:tabLst>
            </a:pPr>
            <a:r>
              <a:rPr dirty="0" sz="2800">
                <a:latin typeface="Georgia"/>
                <a:cs typeface="Georgia"/>
              </a:rPr>
              <a:t>De </a:t>
            </a:r>
            <a:r>
              <a:rPr dirty="0" sz="2800" spc="-5">
                <a:latin typeface="Georgia"/>
                <a:cs typeface="Georgia"/>
              </a:rPr>
              <a:t>la Edad </a:t>
            </a:r>
            <a:r>
              <a:rPr dirty="0" sz="2800">
                <a:latin typeface="Georgia"/>
                <a:cs typeface="Georgia"/>
              </a:rPr>
              <a:t>del bronce: destacan </a:t>
            </a:r>
            <a:r>
              <a:rPr dirty="0" sz="2800" spc="-5">
                <a:latin typeface="Georgia"/>
                <a:cs typeface="Georgia"/>
              </a:rPr>
              <a:t>la </a:t>
            </a:r>
            <a:r>
              <a:rPr dirty="0" sz="2800" spc="-5" b="1">
                <a:latin typeface="Georgia"/>
                <a:cs typeface="Georgia"/>
              </a:rPr>
              <a:t>cultura</a:t>
            </a:r>
            <a:r>
              <a:rPr dirty="0" sz="2800" spc="-130" b="1">
                <a:latin typeface="Georgia"/>
                <a:cs typeface="Georgia"/>
              </a:rPr>
              <a:t> </a:t>
            </a:r>
            <a:r>
              <a:rPr dirty="0" sz="2800" spc="5" b="1">
                <a:latin typeface="Georgia"/>
                <a:cs typeface="Georgia"/>
              </a:rPr>
              <a:t>del  </a:t>
            </a:r>
            <a:r>
              <a:rPr dirty="0" sz="2800" b="1">
                <a:latin typeface="Georgia"/>
                <a:cs typeface="Georgia"/>
              </a:rPr>
              <a:t>Argar </a:t>
            </a:r>
            <a:r>
              <a:rPr dirty="0" sz="2800" spc="5">
                <a:latin typeface="Georgia"/>
                <a:cs typeface="Georgia"/>
              </a:rPr>
              <a:t>en el </a:t>
            </a:r>
            <a:r>
              <a:rPr dirty="0" sz="2800">
                <a:latin typeface="Georgia"/>
                <a:cs typeface="Georgia"/>
              </a:rPr>
              <a:t>sudeste, </a:t>
            </a:r>
            <a:r>
              <a:rPr dirty="0" sz="2800" spc="-5">
                <a:latin typeface="Georgia"/>
                <a:cs typeface="Georgia"/>
              </a:rPr>
              <a:t>la </a:t>
            </a:r>
            <a:r>
              <a:rPr dirty="0" sz="2800" b="1">
                <a:latin typeface="Georgia"/>
                <a:cs typeface="Georgia"/>
              </a:rPr>
              <a:t>cultura talayótica </a:t>
            </a:r>
            <a:r>
              <a:rPr dirty="0" sz="2800" spc="5">
                <a:latin typeface="Georgia"/>
                <a:cs typeface="Georgia"/>
              </a:rPr>
              <a:t>en  </a:t>
            </a:r>
            <a:r>
              <a:rPr dirty="0" sz="2800">
                <a:latin typeface="Georgia"/>
                <a:cs typeface="Georgia"/>
              </a:rPr>
              <a:t>Baleares y </a:t>
            </a:r>
            <a:r>
              <a:rPr dirty="0" sz="2800" b="1">
                <a:latin typeface="Georgia"/>
                <a:cs typeface="Georgia"/>
              </a:rPr>
              <a:t>Tartessos </a:t>
            </a:r>
            <a:r>
              <a:rPr dirty="0" sz="2800" spc="5">
                <a:latin typeface="Georgia"/>
                <a:cs typeface="Georgia"/>
              </a:rPr>
              <a:t>en el</a:t>
            </a:r>
            <a:r>
              <a:rPr dirty="0" sz="2800" spc="-215">
                <a:latin typeface="Georgia"/>
                <a:cs typeface="Georgia"/>
              </a:rPr>
              <a:t> </a:t>
            </a:r>
            <a:r>
              <a:rPr dirty="0" sz="2800">
                <a:latin typeface="Georgia"/>
                <a:cs typeface="Georgia"/>
              </a:rPr>
              <a:t>sudoeste.</a:t>
            </a:r>
            <a:endParaRPr sz="28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5179" y="714374"/>
            <a:ext cx="6988157" cy="61436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/>
              <a:t>7.3. La </a:t>
            </a:r>
            <a:r>
              <a:rPr dirty="0" spc="-5"/>
              <a:t>Edad </a:t>
            </a:r>
            <a:r>
              <a:rPr dirty="0" spc="-10"/>
              <a:t>de </a:t>
            </a:r>
            <a:r>
              <a:rPr dirty="0"/>
              <a:t>los </a:t>
            </a:r>
            <a:r>
              <a:rPr dirty="0" spc="-5"/>
              <a:t>Metales </a:t>
            </a:r>
            <a:r>
              <a:rPr dirty="0"/>
              <a:t>en la  </a:t>
            </a:r>
            <a:r>
              <a:rPr dirty="0" spc="-15"/>
              <a:t>Península</a:t>
            </a:r>
            <a:r>
              <a:rPr dirty="0" spc="-65"/>
              <a:t> </a:t>
            </a:r>
            <a:r>
              <a:rPr dirty="0" spc="-10"/>
              <a:t>Ibérica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45972" y="2271217"/>
            <a:ext cx="7922895" cy="216154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268605" marR="5080" indent="-256540">
              <a:lnSpc>
                <a:spcPct val="100000"/>
              </a:lnSpc>
              <a:spcBef>
                <a:spcPts val="110"/>
              </a:spcBef>
              <a:buClr>
                <a:srgbClr val="9F4DA2"/>
              </a:buClr>
              <a:buChar char="•"/>
              <a:tabLst>
                <a:tab pos="269240" algn="l"/>
              </a:tabLst>
            </a:pPr>
            <a:r>
              <a:rPr dirty="0" sz="2800">
                <a:latin typeface="Georgia"/>
                <a:cs typeface="Georgia"/>
              </a:rPr>
              <a:t>De </a:t>
            </a:r>
            <a:r>
              <a:rPr dirty="0" sz="2800" spc="-5">
                <a:latin typeface="Georgia"/>
                <a:cs typeface="Georgia"/>
              </a:rPr>
              <a:t>la Edad </a:t>
            </a:r>
            <a:r>
              <a:rPr dirty="0" sz="2800">
                <a:latin typeface="Georgia"/>
                <a:cs typeface="Georgia"/>
              </a:rPr>
              <a:t>del Hierro: las </a:t>
            </a:r>
            <a:r>
              <a:rPr dirty="0" sz="2800" spc="-5">
                <a:latin typeface="Georgia"/>
                <a:cs typeface="Georgia"/>
              </a:rPr>
              <a:t>culturas de los </a:t>
            </a:r>
            <a:r>
              <a:rPr dirty="0" sz="2800" b="1">
                <a:latin typeface="Georgia"/>
                <a:cs typeface="Georgia"/>
              </a:rPr>
              <a:t>íberos  </a:t>
            </a:r>
            <a:r>
              <a:rPr dirty="0" sz="2800">
                <a:latin typeface="Georgia"/>
                <a:cs typeface="Georgia"/>
              </a:rPr>
              <a:t>y </a:t>
            </a:r>
            <a:r>
              <a:rPr dirty="0" sz="2800" spc="-5">
                <a:latin typeface="Georgia"/>
                <a:cs typeface="Georgia"/>
              </a:rPr>
              <a:t>los </a:t>
            </a:r>
            <a:r>
              <a:rPr dirty="0" sz="2800" b="1">
                <a:latin typeface="Georgia"/>
                <a:cs typeface="Georgia"/>
              </a:rPr>
              <a:t>celtas</a:t>
            </a:r>
            <a:r>
              <a:rPr dirty="0" sz="2800">
                <a:latin typeface="Georgia"/>
                <a:cs typeface="Georgia"/>
              </a:rPr>
              <a:t>. </a:t>
            </a:r>
            <a:r>
              <a:rPr dirty="0" sz="2800" spc="-5">
                <a:latin typeface="Georgia"/>
                <a:cs typeface="Georgia"/>
              </a:rPr>
              <a:t>Durante </a:t>
            </a:r>
            <a:r>
              <a:rPr dirty="0" sz="2800">
                <a:latin typeface="Georgia"/>
                <a:cs typeface="Georgia"/>
              </a:rPr>
              <a:t>este período </a:t>
            </a:r>
            <a:r>
              <a:rPr dirty="0" sz="2800" spc="-5">
                <a:latin typeface="Georgia"/>
                <a:cs typeface="Georgia"/>
              </a:rPr>
              <a:t>los </a:t>
            </a:r>
            <a:r>
              <a:rPr dirty="0" sz="2800">
                <a:latin typeface="Georgia"/>
                <a:cs typeface="Georgia"/>
              </a:rPr>
              <a:t>íberos  mantuvieron </a:t>
            </a:r>
            <a:r>
              <a:rPr dirty="0" sz="2800" spc="-5">
                <a:latin typeface="Georgia"/>
                <a:cs typeface="Georgia"/>
              </a:rPr>
              <a:t>contactos con otros </a:t>
            </a:r>
            <a:r>
              <a:rPr dirty="0" sz="2800">
                <a:latin typeface="Georgia"/>
                <a:cs typeface="Georgia"/>
              </a:rPr>
              <a:t>imperios </a:t>
            </a:r>
            <a:r>
              <a:rPr dirty="0" sz="2800" spc="-5">
                <a:latin typeface="Georgia"/>
                <a:cs typeface="Georgia"/>
              </a:rPr>
              <a:t>que  </a:t>
            </a:r>
            <a:r>
              <a:rPr dirty="0" sz="2800">
                <a:latin typeface="Georgia"/>
                <a:cs typeface="Georgia"/>
              </a:rPr>
              <a:t>llegaron </a:t>
            </a:r>
            <a:r>
              <a:rPr dirty="0" sz="2800" spc="5">
                <a:latin typeface="Georgia"/>
                <a:cs typeface="Georgia"/>
              </a:rPr>
              <a:t>a </a:t>
            </a:r>
            <a:r>
              <a:rPr dirty="0" sz="2800" spc="-10">
                <a:latin typeface="Georgia"/>
                <a:cs typeface="Georgia"/>
              </a:rPr>
              <a:t>la </a:t>
            </a:r>
            <a:r>
              <a:rPr dirty="0" sz="2800">
                <a:latin typeface="Georgia"/>
                <a:cs typeface="Georgia"/>
              </a:rPr>
              <a:t>Península Ibérica: </a:t>
            </a:r>
            <a:r>
              <a:rPr dirty="0" sz="2800" spc="-5">
                <a:latin typeface="Georgia"/>
                <a:cs typeface="Georgia"/>
              </a:rPr>
              <a:t>fenicios </a:t>
            </a:r>
            <a:r>
              <a:rPr dirty="0" sz="2800" spc="5">
                <a:latin typeface="Georgia"/>
                <a:cs typeface="Georgia"/>
              </a:rPr>
              <a:t>y  </a:t>
            </a:r>
            <a:r>
              <a:rPr dirty="0" sz="2800">
                <a:latin typeface="Georgia"/>
                <a:cs typeface="Georgia"/>
              </a:rPr>
              <a:t>cartagineses.</a:t>
            </a:r>
            <a:endParaRPr sz="28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5179" y="714374"/>
            <a:ext cx="6988157" cy="61436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5768"/>
            <a:ext cx="2295525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5" b="0">
                <a:latin typeface="Trebuchet MS"/>
                <a:cs typeface="Trebuchet MS"/>
              </a:rPr>
              <a:t>Los</a:t>
            </a:r>
            <a:r>
              <a:rPr dirty="0" sz="4000" spc="-105" b="0">
                <a:latin typeface="Trebuchet MS"/>
                <a:cs typeface="Trebuchet MS"/>
              </a:rPr>
              <a:t> </a:t>
            </a:r>
            <a:r>
              <a:rPr dirty="0" sz="4000" spc="-5" b="0">
                <a:latin typeface="Trebuchet MS"/>
                <a:cs typeface="Trebuchet MS"/>
              </a:rPr>
              <a:t>íberos</a:t>
            </a:r>
            <a:endParaRPr sz="400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143250" y="1714550"/>
            <a:ext cx="5473700" cy="47830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48080" y="3814648"/>
            <a:ext cx="2315210" cy="11239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L="12700" marR="5080" indent="1778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Georgia"/>
                <a:cs typeface="Georgia"/>
              </a:rPr>
              <a:t>Ocupaban: </a:t>
            </a:r>
            <a:r>
              <a:rPr dirty="0" sz="1800" spc="-10">
                <a:latin typeface="Georgia"/>
                <a:cs typeface="Georgia"/>
              </a:rPr>
              <a:t>la</a:t>
            </a:r>
            <a:r>
              <a:rPr dirty="0" sz="1800" spc="-55">
                <a:latin typeface="Georgia"/>
                <a:cs typeface="Georgia"/>
              </a:rPr>
              <a:t> </a:t>
            </a:r>
            <a:r>
              <a:rPr dirty="0" sz="1800" spc="-10">
                <a:latin typeface="Georgia"/>
                <a:cs typeface="Georgia"/>
              </a:rPr>
              <a:t>costa</a:t>
            </a:r>
            <a:r>
              <a:rPr dirty="0" sz="1800">
                <a:latin typeface="Georgia"/>
                <a:cs typeface="Georgia"/>
              </a:rPr>
              <a:t> </a:t>
            </a:r>
            <a:r>
              <a:rPr dirty="0" sz="1800" spc="-5">
                <a:latin typeface="Georgia"/>
                <a:cs typeface="Georgia"/>
              </a:rPr>
              <a:t>del </a:t>
            </a:r>
            <a:r>
              <a:rPr dirty="0" sz="1800">
                <a:latin typeface="Georgia"/>
                <a:cs typeface="Georgia"/>
              </a:rPr>
              <a:t> </a:t>
            </a:r>
            <a:r>
              <a:rPr dirty="0" sz="1800" spc="-5">
                <a:latin typeface="Georgia"/>
                <a:cs typeface="Georgia"/>
              </a:rPr>
              <a:t>Mediterráneo,</a:t>
            </a:r>
            <a:r>
              <a:rPr dirty="0" sz="1800" spc="-15">
                <a:latin typeface="Georgia"/>
                <a:cs typeface="Georgia"/>
              </a:rPr>
              <a:t> </a:t>
            </a:r>
            <a:r>
              <a:rPr dirty="0" sz="1800" spc="-5">
                <a:latin typeface="Georgia"/>
                <a:cs typeface="Georgia"/>
              </a:rPr>
              <a:t>el</a:t>
            </a:r>
            <a:r>
              <a:rPr dirty="0" sz="1800" spc="-20">
                <a:latin typeface="Georgia"/>
                <a:cs typeface="Georgia"/>
              </a:rPr>
              <a:t> </a:t>
            </a:r>
            <a:r>
              <a:rPr dirty="0" sz="1800" spc="-10">
                <a:latin typeface="Georgia"/>
                <a:cs typeface="Georgia"/>
              </a:rPr>
              <a:t>valle </a:t>
            </a:r>
            <a:r>
              <a:rPr dirty="0" sz="1800">
                <a:latin typeface="Georgia"/>
                <a:cs typeface="Georgia"/>
              </a:rPr>
              <a:t> </a:t>
            </a:r>
            <a:r>
              <a:rPr dirty="0" sz="1800" spc="-5">
                <a:latin typeface="Georgia"/>
                <a:cs typeface="Georgia"/>
              </a:rPr>
              <a:t>del</a:t>
            </a:r>
            <a:r>
              <a:rPr dirty="0" sz="1800" spc="-60">
                <a:latin typeface="Georgia"/>
                <a:cs typeface="Georgia"/>
              </a:rPr>
              <a:t> </a:t>
            </a:r>
            <a:r>
              <a:rPr dirty="0" sz="1800" spc="-5">
                <a:latin typeface="Georgia"/>
                <a:cs typeface="Georgia"/>
              </a:rPr>
              <a:t>Guadalquivir</a:t>
            </a:r>
            <a:r>
              <a:rPr dirty="0" sz="1800">
                <a:latin typeface="Georgia"/>
                <a:cs typeface="Georgia"/>
              </a:rPr>
              <a:t> y </a:t>
            </a:r>
            <a:r>
              <a:rPr dirty="0" sz="1800">
                <a:latin typeface="Georgia"/>
                <a:cs typeface="Georgia"/>
              </a:rPr>
              <a:t> </a:t>
            </a:r>
            <a:r>
              <a:rPr dirty="0" sz="1800" spc="-5">
                <a:latin typeface="Georgia"/>
                <a:cs typeface="Georgia"/>
              </a:rPr>
              <a:t>centro de </a:t>
            </a:r>
            <a:r>
              <a:rPr dirty="0" sz="1800" spc="-10">
                <a:latin typeface="Georgia"/>
                <a:cs typeface="Georgia"/>
              </a:rPr>
              <a:t>la</a:t>
            </a:r>
            <a:r>
              <a:rPr dirty="0" sz="1800" spc="-15">
                <a:latin typeface="Georgia"/>
                <a:cs typeface="Georgia"/>
              </a:rPr>
              <a:t> </a:t>
            </a:r>
            <a:r>
              <a:rPr dirty="0" sz="1800" spc="-10">
                <a:latin typeface="Georgia"/>
                <a:cs typeface="Georgia"/>
              </a:rPr>
              <a:t>Península.</a:t>
            </a:r>
            <a:endParaRPr sz="18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5768"/>
            <a:ext cx="2266950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5" b="0">
                <a:latin typeface="Trebuchet MS"/>
                <a:cs typeface="Trebuchet MS"/>
              </a:rPr>
              <a:t>Los</a:t>
            </a:r>
            <a:r>
              <a:rPr dirty="0" sz="4000" spc="-110" b="0">
                <a:latin typeface="Trebuchet MS"/>
                <a:cs typeface="Trebuchet MS"/>
              </a:rPr>
              <a:t> </a:t>
            </a:r>
            <a:r>
              <a:rPr dirty="0" sz="4000" spc="-5" b="0">
                <a:latin typeface="Trebuchet MS"/>
                <a:cs typeface="Trebuchet MS"/>
              </a:rPr>
              <a:t>celtas</a:t>
            </a:r>
            <a:endParaRPr sz="400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143250" y="1719287"/>
            <a:ext cx="5472049" cy="47815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685596" y="3028569"/>
            <a:ext cx="2379345" cy="1397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L="52069" marR="5080" indent="-40005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latin typeface="Georgia"/>
                <a:cs typeface="Georgia"/>
              </a:rPr>
              <a:t>Llegaron </a:t>
            </a:r>
            <a:r>
              <a:rPr dirty="0" sz="1800">
                <a:latin typeface="Georgia"/>
                <a:cs typeface="Georgia"/>
              </a:rPr>
              <a:t>a</a:t>
            </a:r>
            <a:r>
              <a:rPr dirty="0" sz="1800" spc="-10">
                <a:latin typeface="Georgia"/>
                <a:cs typeface="Georgia"/>
              </a:rPr>
              <a:t> </a:t>
            </a:r>
            <a:r>
              <a:rPr dirty="0" sz="1800" spc="-5">
                <a:latin typeface="Georgia"/>
                <a:cs typeface="Georgia"/>
              </a:rPr>
              <a:t>la</a:t>
            </a:r>
            <a:r>
              <a:rPr dirty="0" sz="1800" spc="15">
                <a:latin typeface="Georgia"/>
                <a:cs typeface="Georgia"/>
              </a:rPr>
              <a:t> </a:t>
            </a:r>
            <a:r>
              <a:rPr dirty="0" sz="1800" spc="-10">
                <a:latin typeface="Georgia"/>
                <a:cs typeface="Georgia"/>
              </a:rPr>
              <a:t>Península </a:t>
            </a:r>
            <a:r>
              <a:rPr dirty="0" sz="1800">
                <a:latin typeface="Georgia"/>
                <a:cs typeface="Georgia"/>
              </a:rPr>
              <a:t> </a:t>
            </a:r>
            <a:r>
              <a:rPr dirty="0" sz="1800" spc="-5">
                <a:latin typeface="Georgia"/>
                <a:cs typeface="Georgia"/>
              </a:rPr>
              <a:t>del Centro</a:t>
            </a:r>
            <a:r>
              <a:rPr dirty="0" sz="1800" spc="-40">
                <a:latin typeface="Georgia"/>
                <a:cs typeface="Georgia"/>
              </a:rPr>
              <a:t> </a:t>
            </a:r>
            <a:r>
              <a:rPr dirty="0" sz="1800" spc="-5">
                <a:latin typeface="Georgia"/>
                <a:cs typeface="Georgia"/>
              </a:rPr>
              <a:t>de</a:t>
            </a:r>
            <a:r>
              <a:rPr dirty="0" sz="1800" spc="-35">
                <a:latin typeface="Georgia"/>
                <a:cs typeface="Georgia"/>
              </a:rPr>
              <a:t> </a:t>
            </a:r>
            <a:r>
              <a:rPr dirty="0" sz="1800" spc="-5">
                <a:latin typeface="Georgia"/>
                <a:cs typeface="Georgia"/>
              </a:rPr>
              <a:t>Europa. </a:t>
            </a:r>
            <a:r>
              <a:rPr dirty="0" sz="1800">
                <a:latin typeface="Georgia"/>
                <a:cs typeface="Georgia"/>
              </a:rPr>
              <a:t> </a:t>
            </a:r>
            <a:r>
              <a:rPr dirty="0" sz="1800" spc="-5">
                <a:latin typeface="Georgia"/>
                <a:cs typeface="Georgia"/>
              </a:rPr>
              <a:t>Se instalaron</a:t>
            </a:r>
            <a:r>
              <a:rPr dirty="0" sz="1800" spc="-15">
                <a:latin typeface="Georgia"/>
                <a:cs typeface="Georgia"/>
              </a:rPr>
              <a:t> </a:t>
            </a:r>
            <a:r>
              <a:rPr dirty="0" sz="1800" spc="-10">
                <a:latin typeface="Georgia"/>
                <a:cs typeface="Georgia"/>
              </a:rPr>
              <a:t>en:</a:t>
            </a:r>
            <a:r>
              <a:rPr dirty="0" sz="1800" spc="400">
                <a:latin typeface="Georgia"/>
                <a:cs typeface="Georgia"/>
              </a:rPr>
              <a:t> </a:t>
            </a:r>
            <a:r>
              <a:rPr dirty="0" sz="1800" spc="-5">
                <a:latin typeface="Georgia"/>
                <a:cs typeface="Georgia"/>
              </a:rPr>
              <a:t>el </a:t>
            </a:r>
            <a:r>
              <a:rPr dirty="0" sz="1800">
                <a:latin typeface="Georgia"/>
                <a:cs typeface="Georgia"/>
              </a:rPr>
              <a:t> </a:t>
            </a:r>
            <a:r>
              <a:rPr dirty="0" sz="1800" spc="-5">
                <a:latin typeface="Georgia"/>
                <a:cs typeface="Georgia"/>
              </a:rPr>
              <a:t>Norte, </a:t>
            </a:r>
            <a:r>
              <a:rPr dirty="0" sz="1800" spc="-10">
                <a:latin typeface="Georgia"/>
                <a:cs typeface="Georgia"/>
              </a:rPr>
              <a:t>valles </a:t>
            </a:r>
            <a:r>
              <a:rPr dirty="0" sz="1800" spc="-5">
                <a:latin typeface="Georgia"/>
                <a:cs typeface="Georgia"/>
              </a:rPr>
              <a:t>del</a:t>
            </a:r>
            <a:r>
              <a:rPr dirty="0" sz="1800" spc="-20">
                <a:latin typeface="Georgia"/>
                <a:cs typeface="Georgia"/>
              </a:rPr>
              <a:t> </a:t>
            </a:r>
            <a:r>
              <a:rPr dirty="0" sz="1800" spc="-5">
                <a:latin typeface="Georgia"/>
                <a:cs typeface="Georgia"/>
              </a:rPr>
              <a:t>Duero</a:t>
            </a:r>
            <a:endParaRPr sz="1800">
              <a:latin typeface="Georgia"/>
              <a:cs typeface="Georgia"/>
            </a:endParaRPr>
          </a:p>
          <a:p>
            <a:pPr algn="r" marR="5080">
              <a:lnSpc>
                <a:spcPct val="100000"/>
              </a:lnSpc>
              <a:spcBef>
                <a:spcPts val="5"/>
              </a:spcBef>
            </a:pPr>
            <a:r>
              <a:rPr dirty="0" sz="1800">
                <a:latin typeface="Georgia"/>
                <a:cs typeface="Georgia"/>
              </a:rPr>
              <a:t>y </a:t>
            </a:r>
            <a:r>
              <a:rPr dirty="0" sz="1800" spc="-5">
                <a:latin typeface="Georgia"/>
                <a:cs typeface="Georgia"/>
              </a:rPr>
              <a:t>del</a:t>
            </a:r>
            <a:r>
              <a:rPr dirty="0" sz="1800" spc="-120">
                <a:latin typeface="Georgia"/>
                <a:cs typeface="Georgia"/>
              </a:rPr>
              <a:t> </a:t>
            </a:r>
            <a:r>
              <a:rPr dirty="0" sz="1800" spc="-5">
                <a:latin typeface="Georgia"/>
                <a:cs typeface="Georgia"/>
              </a:rPr>
              <a:t>Ebro.</a:t>
            </a:r>
            <a:endParaRPr sz="18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1345768"/>
            <a:ext cx="3177540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5" b="0">
                <a:latin typeface="Trebuchet MS"/>
                <a:cs typeface="Trebuchet MS"/>
              </a:rPr>
              <a:t>Los</a:t>
            </a:r>
            <a:r>
              <a:rPr dirty="0" sz="4000" spc="-90" b="0">
                <a:latin typeface="Trebuchet MS"/>
                <a:cs typeface="Trebuchet MS"/>
              </a:rPr>
              <a:t> </a:t>
            </a:r>
            <a:r>
              <a:rPr dirty="0" sz="4000" spc="-5" b="0">
                <a:latin typeface="Trebuchet MS"/>
                <a:cs typeface="Trebuchet MS"/>
              </a:rPr>
              <a:t>celtíberos</a:t>
            </a:r>
            <a:endParaRPr sz="400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383788" y="1928837"/>
            <a:ext cx="5233162" cy="4572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49300" y="4172204"/>
            <a:ext cx="2528570" cy="1671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L="73025" marR="5080" indent="856615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Georgia"/>
                <a:cs typeface="Georgia"/>
              </a:rPr>
              <a:t>Celtas</a:t>
            </a:r>
            <a:r>
              <a:rPr dirty="0" sz="1800" spc="395">
                <a:latin typeface="Georgia"/>
                <a:cs typeface="Georgia"/>
              </a:rPr>
              <a:t> </a:t>
            </a:r>
            <a:r>
              <a:rPr dirty="0" sz="1800">
                <a:latin typeface="Georgia"/>
                <a:cs typeface="Georgia"/>
              </a:rPr>
              <a:t>e</a:t>
            </a:r>
            <a:r>
              <a:rPr dirty="0" sz="1800" spc="385">
                <a:latin typeface="Georgia"/>
                <a:cs typeface="Georgia"/>
              </a:rPr>
              <a:t> </a:t>
            </a:r>
            <a:r>
              <a:rPr dirty="0" sz="1800" spc="-10">
                <a:latin typeface="Georgia"/>
                <a:cs typeface="Georgia"/>
              </a:rPr>
              <a:t>Íberos </a:t>
            </a:r>
            <a:r>
              <a:rPr dirty="0" sz="1800">
                <a:latin typeface="Georgia"/>
                <a:cs typeface="Georgia"/>
              </a:rPr>
              <a:t> </a:t>
            </a:r>
            <a:r>
              <a:rPr dirty="0" sz="1800" spc="-5">
                <a:latin typeface="Georgia"/>
                <a:cs typeface="Georgia"/>
              </a:rPr>
              <a:t>terminaron</a:t>
            </a:r>
            <a:r>
              <a:rPr dirty="0" sz="1800" spc="-85">
                <a:latin typeface="Georgia"/>
                <a:cs typeface="Georgia"/>
              </a:rPr>
              <a:t> </a:t>
            </a:r>
            <a:r>
              <a:rPr dirty="0" sz="1800" spc="-10">
                <a:latin typeface="Georgia"/>
                <a:cs typeface="Georgia"/>
              </a:rPr>
              <a:t>por </a:t>
            </a:r>
            <a:r>
              <a:rPr dirty="0" sz="1800">
                <a:latin typeface="Georgia"/>
                <a:cs typeface="Georgia"/>
              </a:rPr>
              <a:t> </a:t>
            </a:r>
            <a:r>
              <a:rPr dirty="0" sz="1800" spc="-5">
                <a:latin typeface="Georgia"/>
                <a:cs typeface="Georgia"/>
              </a:rPr>
              <a:t>mezclarse dando </a:t>
            </a:r>
            <a:r>
              <a:rPr dirty="0" sz="1800" spc="-10">
                <a:latin typeface="Georgia"/>
                <a:cs typeface="Georgia"/>
              </a:rPr>
              <a:t>lugar</a:t>
            </a:r>
            <a:r>
              <a:rPr dirty="0" sz="1800" spc="-30">
                <a:latin typeface="Georgia"/>
                <a:cs typeface="Georgia"/>
              </a:rPr>
              <a:t> </a:t>
            </a:r>
            <a:r>
              <a:rPr dirty="0" sz="1800">
                <a:latin typeface="Georgia"/>
                <a:cs typeface="Georgia"/>
              </a:rPr>
              <a:t>a</a:t>
            </a:r>
            <a:endParaRPr sz="1800">
              <a:latin typeface="Georgia"/>
              <a:cs typeface="Georgia"/>
            </a:endParaRPr>
          </a:p>
          <a:p>
            <a:pPr algn="r" marR="5715">
              <a:lnSpc>
                <a:spcPct val="100000"/>
              </a:lnSpc>
            </a:pPr>
            <a:r>
              <a:rPr dirty="0" sz="1800" spc="-10">
                <a:latin typeface="Georgia"/>
                <a:cs typeface="Georgia"/>
              </a:rPr>
              <a:t>los Celtíberos </a:t>
            </a:r>
            <a:r>
              <a:rPr dirty="0" sz="1800">
                <a:latin typeface="Georgia"/>
                <a:cs typeface="Georgia"/>
              </a:rPr>
              <a:t>y</a:t>
            </a:r>
            <a:endParaRPr sz="1800">
              <a:latin typeface="Georgia"/>
              <a:cs typeface="Georgia"/>
            </a:endParaRPr>
          </a:p>
          <a:p>
            <a:pPr algn="r" marR="6985">
              <a:lnSpc>
                <a:spcPct val="100000"/>
              </a:lnSpc>
              <a:spcBef>
                <a:spcPts val="5"/>
              </a:spcBef>
            </a:pPr>
            <a:r>
              <a:rPr dirty="0" sz="1800" spc="-5">
                <a:latin typeface="Georgia"/>
                <a:cs typeface="Georgia"/>
              </a:rPr>
              <a:t>ocupando el Centro de</a:t>
            </a:r>
            <a:r>
              <a:rPr dirty="0" sz="1800" spc="-40">
                <a:latin typeface="Georgia"/>
                <a:cs typeface="Georgia"/>
              </a:rPr>
              <a:t> </a:t>
            </a:r>
            <a:r>
              <a:rPr dirty="0" sz="1800" spc="-10">
                <a:latin typeface="Georgia"/>
                <a:cs typeface="Georgia"/>
              </a:rPr>
              <a:t>la</a:t>
            </a:r>
            <a:endParaRPr sz="1800">
              <a:latin typeface="Georgia"/>
              <a:cs typeface="Georgia"/>
            </a:endParaRPr>
          </a:p>
          <a:p>
            <a:pPr algn="r" marR="5080">
              <a:lnSpc>
                <a:spcPct val="100000"/>
              </a:lnSpc>
            </a:pPr>
            <a:r>
              <a:rPr dirty="0" sz="1800">
                <a:latin typeface="Georgia"/>
                <a:cs typeface="Georgia"/>
              </a:rPr>
              <a:t>P</a:t>
            </a:r>
            <a:r>
              <a:rPr dirty="0" sz="1800" spc="-5">
                <a:latin typeface="Georgia"/>
                <a:cs typeface="Georgia"/>
              </a:rPr>
              <a:t>e</a:t>
            </a:r>
            <a:r>
              <a:rPr dirty="0" sz="1800" spc="-15">
                <a:latin typeface="Georgia"/>
                <a:cs typeface="Georgia"/>
              </a:rPr>
              <a:t>n</a:t>
            </a:r>
            <a:r>
              <a:rPr dirty="0" sz="1800">
                <a:latin typeface="Georgia"/>
                <a:cs typeface="Georgia"/>
              </a:rPr>
              <a:t>í</a:t>
            </a:r>
            <a:r>
              <a:rPr dirty="0" sz="1800" spc="-10">
                <a:latin typeface="Georgia"/>
                <a:cs typeface="Georgia"/>
              </a:rPr>
              <a:t>ns</a:t>
            </a:r>
            <a:r>
              <a:rPr dirty="0" sz="1800" spc="-5">
                <a:latin typeface="Georgia"/>
                <a:cs typeface="Georgia"/>
              </a:rPr>
              <a:t>u</a:t>
            </a:r>
            <a:r>
              <a:rPr dirty="0" sz="1800" spc="-15">
                <a:latin typeface="Georgia"/>
                <a:cs typeface="Georgia"/>
              </a:rPr>
              <a:t>l</a:t>
            </a:r>
            <a:r>
              <a:rPr dirty="0" sz="1800">
                <a:latin typeface="Georgia"/>
                <a:cs typeface="Georgia"/>
              </a:rPr>
              <a:t>a.</a:t>
            </a:r>
            <a:endParaRPr sz="18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7AEBC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VIDA EN LA PREHISTORIA</dc:title>
  <dcterms:created xsi:type="dcterms:W3CDTF">2020-04-23T20:06:52Z</dcterms:created>
  <dcterms:modified xsi:type="dcterms:W3CDTF">2020-04-23T20:06:52Z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2010-08-02T00:00:00Z</vt:filetime>
  </property>
  <property fmtid="{D5CDD505-2E9C-101B-9397-08002B2CF9AE}" pid="3" name="Creator">
    <vt:lpwstr>Microsoft® Office PowerPoint® 2007</vt:lpwstr>
  </property>
  <property fmtid="{D5CDD505-2E9C-101B-9397-08002B2CF9AE}" pid="4" name="LastSaved">
    <vt:filetime>2020-04-23T00:00:00Z</vt:filetime>
  </property>
</Properties>
</file>