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9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9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9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8540" y="278384"/>
            <a:ext cx="302691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99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098928"/>
            <a:ext cx="7843519" cy="194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756" y="1993849"/>
            <a:ext cx="678942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solidFill>
                  <a:srgbClr val="974707"/>
                </a:solidFill>
              </a:rPr>
              <a:t>MOVIMIENTOS</a:t>
            </a:r>
            <a:r>
              <a:rPr sz="4400" spc="-70" dirty="0">
                <a:solidFill>
                  <a:srgbClr val="974707"/>
                </a:solidFill>
              </a:rPr>
              <a:t> </a:t>
            </a:r>
            <a:r>
              <a:rPr sz="4400" dirty="0">
                <a:solidFill>
                  <a:srgbClr val="974707"/>
                </a:solidFill>
              </a:rPr>
              <a:t>DE</a:t>
            </a:r>
            <a:r>
              <a:rPr sz="4400" spc="-20" dirty="0">
                <a:solidFill>
                  <a:srgbClr val="974707"/>
                </a:solidFill>
              </a:rPr>
              <a:t> </a:t>
            </a:r>
            <a:r>
              <a:rPr sz="4400" dirty="0">
                <a:solidFill>
                  <a:srgbClr val="974707"/>
                </a:solidFill>
              </a:rPr>
              <a:t>LA</a:t>
            </a:r>
            <a:r>
              <a:rPr sz="4400" spc="-15" dirty="0">
                <a:solidFill>
                  <a:srgbClr val="974707"/>
                </a:solidFill>
              </a:rPr>
              <a:t> </a:t>
            </a:r>
            <a:r>
              <a:rPr sz="4400" spc="-5" dirty="0">
                <a:solidFill>
                  <a:srgbClr val="974707"/>
                </a:solidFill>
              </a:rPr>
              <a:t>TIERRA</a:t>
            </a:r>
            <a:br>
              <a:rPr lang="es-MX" sz="4400" spc="-5" dirty="0">
                <a:solidFill>
                  <a:srgbClr val="974707"/>
                </a:solidFill>
              </a:rPr>
            </a:br>
            <a:r>
              <a:rPr lang="es-CO" sz="4400" spc="-5" dirty="0">
                <a:solidFill>
                  <a:srgbClr val="974707"/>
                </a:solidFill>
              </a:rPr>
              <a:t>LA TRASLACION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203756" y="3979427"/>
            <a:ext cx="7102044" cy="1606850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5"/>
              </a:spcBef>
              <a:tabLst>
                <a:tab pos="1022985" algn="l"/>
                <a:tab pos="2753995" algn="l"/>
              </a:tabLst>
            </a:pPr>
            <a:r>
              <a:rPr lang="es-MX" sz="3200" b="1" spc="-45" dirty="0">
                <a:solidFill>
                  <a:srgbClr val="0F243E"/>
                </a:solidFill>
                <a:latin typeface="Calibri"/>
                <a:cs typeface="Calibri"/>
              </a:rPr>
              <a:t>DOCENTE MARIA LUCERO MONJE</a:t>
            </a:r>
            <a:endParaRPr sz="3200" dirty="0">
              <a:latin typeface="Calibri"/>
              <a:cs typeface="Calibri"/>
            </a:endParaRPr>
          </a:p>
          <a:p>
            <a:pPr marL="1333500" marR="1326515" algn="ctr">
              <a:lnSpc>
                <a:spcPct val="120000"/>
              </a:lnSpc>
              <a:spcBef>
                <a:spcPts val="15"/>
              </a:spcBef>
            </a:pPr>
            <a:r>
              <a:rPr lang="es-MX" sz="2800" b="1" spc="-5" dirty="0">
                <a:solidFill>
                  <a:srgbClr val="0F243E"/>
                </a:solidFill>
                <a:latin typeface="Calibri"/>
                <a:cs typeface="Calibri"/>
              </a:rPr>
              <a:t>GRADO SEXTO</a:t>
            </a:r>
          </a:p>
          <a:p>
            <a:pPr marL="1333500" marR="1326515" algn="ctr">
              <a:lnSpc>
                <a:spcPct val="120000"/>
              </a:lnSpc>
              <a:spcBef>
                <a:spcPts val="15"/>
              </a:spcBef>
            </a:pP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20</a:t>
            </a:r>
            <a:r>
              <a:rPr lang="es-MX" sz="2800" b="1" spc="-10" dirty="0">
                <a:solidFill>
                  <a:srgbClr val="0F243E"/>
                </a:solidFill>
                <a:latin typeface="Calibri"/>
                <a:cs typeface="Calibri"/>
              </a:rPr>
              <a:t>21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9013" y="345439"/>
            <a:ext cx="51288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Las</a:t>
            </a:r>
            <a:r>
              <a:rPr sz="3200" spc="-45" dirty="0"/>
              <a:t> </a:t>
            </a:r>
            <a:r>
              <a:rPr sz="3200" spc="-15" dirty="0"/>
              <a:t>zonas</a:t>
            </a:r>
            <a:r>
              <a:rPr sz="3200" spc="-5" dirty="0"/>
              <a:t> </a:t>
            </a:r>
            <a:r>
              <a:rPr sz="3200" spc="-10" dirty="0"/>
              <a:t>térmicas</a:t>
            </a:r>
            <a:r>
              <a:rPr sz="3200" spc="-35" dirty="0"/>
              <a:t> </a:t>
            </a:r>
            <a:r>
              <a:rPr sz="3200" dirty="0"/>
              <a:t>de</a:t>
            </a:r>
            <a:r>
              <a:rPr sz="3200" spc="-10" dirty="0"/>
              <a:t> </a:t>
            </a:r>
            <a:r>
              <a:rPr sz="3200" dirty="0"/>
              <a:t>la</a:t>
            </a:r>
            <a:r>
              <a:rPr sz="3200" spc="-15" dirty="0"/>
              <a:t> Tierra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79526" y="2529967"/>
            <a:ext cx="2108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El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9877" y="2529967"/>
            <a:ext cx="13036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movimiento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914" y="2773756"/>
            <a:ext cx="23221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8770" algn="l"/>
              </a:tabLst>
            </a:pP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5" dirty="0">
                <a:latin typeface="Calibri"/>
                <a:cs typeface="Calibri"/>
              </a:rPr>
              <a:t>r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slaci</a:t>
            </a:r>
            <a:r>
              <a:rPr sz="2000" b="1" spc="-20" dirty="0">
                <a:latin typeface="Calibri"/>
                <a:cs typeface="Calibri"/>
              </a:rPr>
              <a:t>ó</a:t>
            </a:r>
            <a:r>
              <a:rPr sz="2000" b="1" dirty="0">
                <a:latin typeface="Calibri"/>
                <a:cs typeface="Calibri"/>
              </a:rPr>
              <a:t>n	</a:t>
            </a:r>
            <a:r>
              <a:rPr sz="2000" b="1" spc="-30" dirty="0">
                <a:latin typeface="Calibri"/>
                <a:cs typeface="Calibri"/>
              </a:rPr>
              <a:t>g</a:t>
            </a:r>
            <a:r>
              <a:rPr sz="2000" b="1" spc="-5" dirty="0">
                <a:latin typeface="Calibri"/>
                <a:cs typeface="Calibri"/>
              </a:rPr>
              <a:t>ene</a:t>
            </a:r>
            <a:r>
              <a:rPr sz="2000" b="1" spc="-55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311" y="2529967"/>
            <a:ext cx="28829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86995">
              <a:lnSpc>
                <a:spcPts val="2160"/>
              </a:lnSpc>
            </a:pPr>
            <a:r>
              <a:rPr sz="2000" b="1" spc="-5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6478" y="3017901"/>
            <a:ext cx="2846070" cy="1977389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1755" marR="5080" algn="just">
              <a:lnSpc>
                <a:spcPct val="80000"/>
              </a:lnSpc>
              <a:spcBef>
                <a:spcPts val="585"/>
              </a:spcBef>
            </a:pPr>
            <a:r>
              <a:rPr sz="2000" b="1" spc="-5" dirty="0">
                <a:latin typeface="Calibri"/>
                <a:cs typeface="Calibri"/>
              </a:rPr>
              <a:t>división</a:t>
            </a:r>
            <a:r>
              <a:rPr sz="2000" b="1" dirty="0">
                <a:latin typeface="Calibri"/>
                <a:cs typeface="Calibri"/>
              </a:rPr>
              <a:t> del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planeta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en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grandes zonas térmicas </a:t>
            </a:r>
            <a:r>
              <a:rPr sz="2000" b="1" dirty="0">
                <a:latin typeface="Calibri"/>
                <a:cs typeface="Calibri"/>
              </a:rPr>
              <a:t>y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climáticas:</a:t>
            </a:r>
            <a:endParaRPr sz="2000">
              <a:latin typeface="Calibri"/>
              <a:cs typeface="Calibri"/>
            </a:endParaRPr>
          </a:p>
          <a:p>
            <a:pPr marL="71755" marR="6350" indent="-56515" algn="just">
              <a:lnSpc>
                <a:spcPct val="80000"/>
              </a:lnSpc>
              <a:spcBef>
                <a:spcPts val="480"/>
              </a:spcBef>
            </a:pPr>
            <a:r>
              <a:rPr sz="2000" b="1" spc="-10" dirty="0">
                <a:latin typeface="Calibri"/>
                <a:cs typeface="Calibri"/>
              </a:rPr>
              <a:t>Intertropical, </a:t>
            </a:r>
            <a:r>
              <a:rPr sz="2000" b="1" spc="-20" dirty="0">
                <a:latin typeface="Calibri"/>
                <a:cs typeface="Calibri"/>
              </a:rPr>
              <a:t>Templadas </a:t>
            </a:r>
            <a:r>
              <a:rPr sz="2000" b="1" dirty="0">
                <a:latin typeface="Calibri"/>
                <a:cs typeface="Calibri"/>
              </a:rPr>
              <a:t>y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Polares.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Cual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es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razón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4750" y="1928825"/>
            <a:ext cx="5065649" cy="38576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508" y="381076"/>
            <a:ext cx="2482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C00000"/>
                </a:solidFill>
              </a:rPr>
              <a:t>3.</a:t>
            </a:r>
            <a:r>
              <a:rPr sz="2800" spc="-20" dirty="0">
                <a:solidFill>
                  <a:srgbClr val="C00000"/>
                </a:solidFill>
              </a:rPr>
              <a:t> </a:t>
            </a:r>
            <a:r>
              <a:rPr sz="2800" spc="-5" dirty="0">
                <a:solidFill>
                  <a:srgbClr val="C00000"/>
                </a:solidFill>
              </a:rPr>
              <a:t>LA</a:t>
            </a:r>
            <a:r>
              <a:rPr sz="2800" spc="-10" dirty="0">
                <a:solidFill>
                  <a:srgbClr val="C00000"/>
                </a:solidFill>
              </a:rPr>
              <a:t> </a:t>
            </a:r>
            <a:r>
              <a:rPr sz="2800" spc="-15" dirty="0">
                <a:solidFill>
                  <a:srgbClr val="C00000"/>
                </a:solidFill>
              </a:rPr>
              <a:t>PRECESIÓN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948259" y="381076"/>
            <a:ext cx="2026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C00000"/>
                </a:solidFill>
                <a:latin typeface="Calibri"/>
                <a:cs typeface="Calibri"/>
              </a:rPr>
              <a:t>(25.765</a:t>
            </a:r>
            <a:r>
              <a:rPr sz="28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libri"/>
                <a:cs typeface="Calibri"/>
              </a:rPr>
              <a:t>años)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334" y="1770126"/>
            <a:ext cx="2919095" cy="331851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52400" marR="126364" indent="-140335">
              <a:lnSpc>
                <a:spcPct val="86700"/>
              </a:lnSpc>
              <a:spcBef>
                <a:spcPts val="420"/>
              </a:spcBef>
            </a:pPr>
            <a:r>
              <a:rPr sz="2000" b="1" spc="-5" dirty="0">
                <a:latin typeface="Calibri"/>
                <a:cs typeface="Calibri"/>
              </a:rPr>
              <a:t>Lentísimo movimiento</a:t>
            </a:r>
            <a:r>
              <a:rPr sz="2000" b="1" dirty="0">
                <a:latin typeface="Calibri"/>
                <a:cs typeface="Calibri"/>
              </a:rPr>
              <a:t> de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balanceo </a:t>
            </a:r>
            <a:r>
              <a:rPr sz="2000" b="1" spc="-5" dirty="0">
                <a:latin typeface="Calibri"/>
                <a:cs typeface="Calibri"/>
              </a:rPr>
              <a:t>(cono </a:t>
            </a:r>
            <a:r>
              <a:rPr sz="2000" b="1" dirty="0">
                <a:latin typeface="Calibri"/>
                <a:cs typeface="Calibri"/>
              </a:rPr>
              <a:t>de 47º)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que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ocurre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en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sentido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las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agujas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del</a:t>
            </a:r>
            <a:r>
              <a:rPr sz="2000" b="1" spc="-10" dirty="0">
                <a:latin typeface="Calibri"/>
                <a:cs typeface="Calibri"/>
              </a:rPr>
              <a:t> reloj.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52400" marR="5080" indent="-59690">
              <a:lnSpc>
                <a:spcPct val="80000"/>
              </a:lnSpc>
              <a:spcBef>
                <a:spcPts val="5"/>
              </a:spcBef>
            </a:pPr>
            <a:r>
              <a:rPr sz="2000" b="1" spc="-5" dirty="0">
                <a:latin typeface="Calibri"/>
                <a:cs typeface="Calibri"/>
              </a:rPr>
              <a:t>Causado </a:t>
            </a:r>
            <a:r>
              <a:rPr sz="2000" b="1" dirty="0">
                <a:latin typeface="Calibri"/>
                <a:cs typeface="Calibri"/>
              </a:rPr>
              <a:t>por la </a:t>
            </a:r>
            <a:r>
              <a:rPr sz="2000" b="1" spc="-10" dirty="0">
                <a:latin typeface="Calibri"/>
                <a:cs typeface="Calibri"/>
              </a:rPr>
              <a:t>atracción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gravitacional </a:t>
            </a:r>
            <a:r>
              <a:rPr sz="2000" b="1" dirty="0">
                <a:latin typeface="Calibri"/>
                <a:cs typeface="Calibri"/>
              </a:rPr>
              <a:t>que </a:t>
            </a:r>
            <a:r>
              <a:rPr sz="2000" b="1" spc="-10" dirty="0">
                <a:latin typeface="Calibri"/>
                <a:cs typeface="Calibri"/>
              </a:rPr>
              <a:t>ejerce </a:t>
            </a:r>
            <a:r>
              <a:rPr sz="2000" b="1" spc="-5" dirty="0">
                <a:latin typeface="Calibri"/>
                <a:cs typeface="Calibri"/>
              </a:rPr>
              <a:t>el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Sol, la Luna, y </a:t>
            </a:r>
            <a:r>
              <a:rPr sz="2000" b="1" spc="-5" dirty="0">
                <a:latin typeface="Calibri"/>
                <a:cs typeface="Calibri"/>
              </a:rPr>
              <a:t>en </a:t>
            </a:r>
            <a:r>
              <a:rPr sz="2000" b="1" dirty="0">
                <a:latin typeface="Calibri"/>
                <a:cs typeface="Calibri"/>
              </a:rPr>
              <a:t>menor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medida</a:t>
            </a:r>
            <a:r>
              <a:rPr sz="2000" b="1" spc="40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los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planetas.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52400" marR="302895" indent="-59690">
              <a:lnSpc>
                <a:spcPct val="80000"/>
              </a:lnSpc>
            </a:pPr>
            <a:r>
              <a:rPr sz="2000" b="1" spc="-5" dirty="0">
                <a:latin typeface="Calibri"/>
                <a:cs typeface="Calibri"/>
              </a:rPr>
              <a:t>Debido </a:t>
            </a:r>
            <a:r>
              <a:rPr sz="2000" b="1" dirty="0">
                <a:latin typeface="Calibri"/>
                <a:cs typeface="Calibri"/>
              </a:rPr>
              <a:t>a su </a:t>
            </a:r>
            <a:r>
              <a:rPr sz="2000" b="1" spc="-10" dirty="0">
                <a:latin typeface="Calibri"/>
                <a:cs typeface="Calibri"/>
              </a:rPr>
              <a:t>forma </a:t>
            </a:r>
            <a:r>
              <a:rPr sz="2000" b="1" spc="-5" dirty="0">
                <a:latin typeface="Calibri"/>
                <a:cs typeface="Calibri"/>
              </a:rPr>
              <a:t> aplastada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en</a:t>
            </a:r>
            <a:r>
              <a:rPr sz="2000" b="1" spc="4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los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polos.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0500" y="1357312"/>
            <a:ext cx="4786249" cy="49625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0536" y="308813"/>
            <a:ext cx="51219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Consecuencias</a:t>
            </a:r>
            <a:r>
              <a:rPr sz="3200" spc="-45" dirty="0"/>
              <a:t> </a:t>
            </a:r>
            <a:r>
              <a:rPr sz="3200" dirty="0"/>
              <a:t>de</a:t>
            </a:r>
            <a:r>
              <a:rPr sz="3200" spc="-10" dirty="0"/>
              <a:t> </a:t>
            </a:r>
            <a:r>
              <a:rPr sz="3200" dirty="0"/>
              <a:t>la</a:t>
            </a:r>
            <a:r>
              <a:rPr sz="3200" spc="-10" dirty="0"/>
              <a:t> precesión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50240" y="1255267"/>
            <a:ext cx="4072890" cy="436054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6985" indent="-342900">
              <a:lnSpc>
                <a:spcPct val="80000"/>
              </a:lnSpc>
              <a:spcBef>
                <a:spcPts val="530"/>
              </a:spcBef>
            </a:pPr>
            <a:r>
              <a:rPr sz="1800" b="1" dirty="0">
                <a:latin typeface="Calibri"/>
                <a:cs typeface="Calibri"/>
              </a:rPr>
              <a:t>1) </a:t>
            </a:r>
            <a:r>
              <a:rPr sz="1800" b="1" spc="-5" dirty="0">
                <a:latin typeface="Calibri"/>
                <a:cs typeface="Calibri"/>
              </a:rPr>
              <a:t>La </a:t>
            </a:r>
            <a:r>
              <a:rPr sz="1800" b="1" dirty="0">
                <a:latin typeface="Calibri"/>
                <a:cs typeface="Calibri"/>
              </a:rPr>
              <a:t>posición del polo </a:t>
            </a:r>
            <a:r>
              <a:rPr sz="1800" b="1" spc="-10" dirty="0">
                <a:latin typeface="Calibri"/>
                <a:cs typeface="Calibri"/>
              </a:rPr>
              <a:t>celeste </a:t>
            </a:r>
            <a:r>
              <a:rPr sz="1800" b="1" spc="-15" dirty="0">
                <a:latin typeface="Calibri"/>
                <a:cs typeface="Calibri"/>
              </a:rPr>
              <a:t>va 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cambiando </a:t>
            </a:r>
            <a:r>
              <a:rPr sz="1800" b="1" dirty="0">
                <a:latin typeface="Calibri"/>
                <a:cs typeface="Calibri"/>
              </a:rPr>
              <a:t>a </a:t>
            </a:r>
            <a:r>
              <a:rPr sz="1800" b="1" spc="-15" dirty="0">
                <a:latin typeface="Calibri"/>
                <a:cs typeface="Calibri"/>
              </a:rPr>
              <a:t>través </a:t>
            </a:r>
            <a:r>
              <a:rPr sz="1800" b="1" dirty="0">
                <a:latin typeface="Calibri"/>
                <a:cs typeface="Calibri"/>
              </a:rPr>
              <a:t>de los siglos.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actualmente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ubica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1º de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estrella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Polar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(Umi).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libri"/>
              <a:cs typeface="Calibri"/>
            </a:endParaRPr>
          </a:p>
          <a:p>
            <a:pPr marL="355600" marR="146050" indent="-342900">
              <a:lnSpc>
                <a:spcPct val="80000"/>
              </a:lnSpc>
            </a:pPr>
            <a:r>
              <a:rPr sz="1800" b="1" dirty="0">
                <a:latin typeface="Calibri"/>
                <a:cs typeface="Calibri"/>
              </a:rPr>
              <a:t>2 )El </a:t>
            </a:r>
            <a:r>
              <a:rPr sz="1800" b="1" spc="-10" dirty="0">
                <a:latin typeface="Calibri"/>
                <a:cs typeface="Calibri"/>
              </a:rPr>
              <a:t>desplazamiento </a:t>
            </a:r>
            <a:r>
              <a:rPr sz="1800" b="1" dirty="0">
                <a:latin typeface="Calibri"/>
                <a:cs typeface="Calibri"/>
              </a:rPr>
              <a:t>de la </a:t>
            </a:r>
            <a:r>
              <a:rPr sz="1800" b="1" spc="-5" dirty="0">
                <a:latin typeface="Calibri"/>
                <a:cs typeface="Calibri"/>
              </a:rPr>
              <a:t>retícula </a:t>
            </a:r>
            <a:r>
              <a:rPr sz="1800" b="1" dirty="0">
                <a:latin typeface="Calibri"/>
                <a:cs typeface="Calibri"/>
              </a:rPr>
              <a:t>de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coordenadas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astronómicas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respecto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estrellas.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libri"/>
              <a:cs typeface="Calibri"/>
            </a:endParaRPr>
          </a:p>
          <a:p>
            <a:pPr marL="355600" marR="95250" indent="-342900">
              <a:lnSpc>
                <a:spcPct val="80000"/>
              </a:lnSpc>
            </a:pPr>
            <a:r>
              <a:rPr sz="1800" b="1" dirty="0">
                <a:latin typeface="Calibri"/>
                <a:cs typeface="Calibri"/>
              </a:rPr>
              <a:t>3)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 </a:t>
            </a:r>
            <a:r>
              <a:rPr sz="1800" b="1" spc="-5" dirty="0">
                <a:latin typeface="Calibri"/>
                <a:cs typeface="Calibri"/>
              </a:rPr>
              <a:t>lento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 </a:t>
            </a:r>
            <a:r>
              <a:rPr sz="1800" b="1" spc="-5" dirty="0">
                <a:latin typeface="Calibri"/>
                <a:cs typeface="Calibri"/>
              </a:rPr>
              <a:t>continuo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desplazamiento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que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tiene </a:t>
            </a:r>
            <a:r>
              <a:rPr sz="1800" b="1" spc="-10" dirty="0">
                <a:latin typeface="Calibri"/>
                <a:cs typeface="Calibri"/>
              </a:rPr>
              <a:t>lugar entre </a:t>
            </a:r>
            <a:r>
              <a:rPr sz="1800" b="1" dirty="0">
                <a:latin typeface="Calibri"/>
                <a:cs typeface="Calibri"/>
              </a:rPr>
              <a:t>las </a:t>
            </a:r>
            <a:r>
              <a:rPr sz="1800" b="1" spc="-10" dirty="0">
                <a:latin typeface="Calibri"/>
                <a:cs typeface="Calibri"/>
              </a:rPr>
              <a:t>constelaciones </a:t>
            </a:r>
            <a:r>
              <a:rPr sz="1800" b="1" dirty="0">
                <a:latin typeface="Calibri"/>
                <a:cs typeface="Calibri"/>
              </a:rPr>
              <a:t>y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los signos </a:t>
            </a:r>
            <a:r>
              <a:rPr sz="1800" b="1" spc="-5" dirty="0">
                <a:latin typeface="Calibri"/>
                <a:cs typeface="Calibri"/>
              </a:rPr>
              <a:t>zodiacales, </a:t>
            </a:r>
            <a:r>
              <a:rPr sz="1800" b="1" dirty="0">
                <a:latin typeface="Calibri"/>
                <a:cs typeface="Calibri"/>
              </a:rPr>
              <a:t>que siguen a la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Tierra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en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</a:t>
            </a:r>
            <a:r>
              <a:rPr sz="1800" b="1" spc="-10" dirty="0">
                <a:latin typeface="Calibri"/>
                <a:cs typeface="Calibri"/>
              </a:rPr>
              <a:t> movimiento.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Calibri"/>
              <a:cs typeface="Calibri"/>
            </a:endParaRPr>
          </a:p>
          <a:p>
            <a:pPr marL="355600" marR="5080" indent="-187960">
              <a:lnSpc>
                <a:spcPts val="1730"/>
              </a:lnSpc>
            </a:pPr>
            <a:r>
              <a:rPr sz="1800" b="1" spc="-10" dirty="0">
                <a:latin typeface="Calibri"/>
                <a:cs typeface="Calibri"/>
              </a:rPr>
              <a:t>Mientras </a:t>
            </a:r>
            <a:r>
              <a:rPr sz="1800" b="1" dirty="0">
                <a:latin typeface="Calibri"/>
                <a:cs typeface="Calibri"/>
              </a:rPr>
              <a:t>que </a:t>
            </a:r>
            <a:r>
              <a:rPr sz="1800" b="1" spc="-10" dirty="0">
                <a:latin typeface="Calibri"/>
                <a:cs typeface="Calibri"/>
              </a:rPr>
              <a:t>ahora, </a:t>
            </a:r>
            <a:r>
              <a:rPr sz="1800" b="1" spc="-15" dirty="0">
                <a:latin typeface="Calibri"/>
                <a:cs typeface="Calibri"/>
              </a:rPr>
              <a:t>durante </a:t>
            </a:r>
            <a:r>
              <a:rPr sz="1800" b="1" dirty="0">
                <a:latin typeface="Calibri"/>
                <a:cs typeface="Calibri"/>
              </a:rPr>
              <a:t>las noches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invernales, </a:t>
            </a:r>
            <a:r>
              <a:rPr sz="1800" b="1" spc="-5" dirty="0">
                <a:latin typeface="Calibri"/>
                <a:cs typeface="Calibri"/>
              </a:rPr>
              <a:t>observamos </a:t>
            </a:r>
            <a:r>
              <a:rPr sz="1800" b="1" spc="-35" dirty="0">
                <a:latin typeface="Calibri"/>
                <a:cs typeface="Calibri"/>
              </a:rPr>
              <a:t>Tauro </a:t>
            </a:r>
            <a:r>
              <a:rPr sz="1800" b="1" dirty="0">
                <a:latin typeface="Calibri"/>
                <a:cs typeface="Calibri"/>
              </a:rPr>
              <a:t>y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Géminis.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13.000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años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observaremos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Escorpio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Sagitario.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7253" y="1222251"/>
            <a:ext cx="3323625" cy="279629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9225" y="4076700"/>
            <a:ext cx="3519551" cy="278129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6589" y="345439"/>
            <a:ext cx="27539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C00000"/>
                </a:solidFill>
              </a:rPr>
              <a:t>4.</a:t>
            </a:r>
            <a:r>
              <a:rPr sz="3200" spc="-3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LA</a:t>
            </a:r>
            <a:r>
              <a:rPr sz="3200" spc="-45" dirty="0">
                <a:solidFill>
                  <a:srgbClr val="C00000"/>
                </a:solidFill>
              </a:rPr>
              <a:t> </a:t>
            </a:r>
            <a:r>
              <a:rPr sz="3200" spc="-40" dirty="0">
                <a:solidFill>
                  <a:srgbClr val="C00000"/>
                </a:solidFill>
              </a:rPr>
              <a:t>NUTACIÓN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50493" y="2398268"/>
            <a:ext cx="2640330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  <a:tabLst>
                <a:tab pos="940435" algn="l"/>
                <a:tab pos="1013460" algn="l"/>
                <a:tab pos="1655445" algn="l"/>
                <a:tab pos="2261870" algn="l"/>
                <a:tab pos="2291080" algn="l"/>
              </a:tabLst>
            </a:pPr>
            <a:r>
              <a:rPr sz="2000" b="1" spc="-10" dirty="0">
                <a:latin typeface="Calibri"/>
                <a:cs typeface="Calibri"/>
              </a:rPr>
              <a:t>vaivén		</a:t>
            </a:r>
            <a:r>
              <a:rPr sz="2000" b="1" dirty="0">
                <a:latin typeface="Calibri"/>
                <a:cs typeface="Calibri"/>
              </a:rPr>
              <a:t>del	</a:t>
            </a:r>
            <a:r>
              <a:rPr sz="2000" b="1" spc="-5" dirty="0">
                <a:latin typeface="Calibri"/>
                <a:cs typeface="Calibri"/>
              </a:rPr>
              <a:t>eje		</a:t>
            </a:r>
            <a:r>
              <a:rPr sz="2000" b="1" spc="5" dirty="0">
                <a:latin typeface="Calibri"/>
                <a:cs typeface="Calibri"/>
              </a:rPr>
              <a:t>de 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Tier</a:t>
            </a:r>
            <a:r>
              <a:rPr sz="2000" b="1" spc="-55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a,	p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odu</a:t>
            </a:r>
            <a:r>
              <a:rPr sz="2000" b="1" spc="5" dirty="0">
                <a:latin typeface="Calibri"/>
                <a:cs typeface="Calibri"/>
              </a:rPr>
              <a:t>c</a:t>
            </a:r>
            <a:r>
              <a:rPr sz="2000" b="1" dirty="0">
                <a:latin typeface="Calibri"/>
                <a:cs typeface="Calibri"/>
              </a:rPr>
              <a:t>i</a:t>
            </a:r>
            <a:r>
              <a:rPr sz="2000" b="1" spc="-10" dirty="0">
                <a:latin typeface="Calibri"/>
                <a:cs typeface="Calibri"/>
              </a:rPr>
              <a:t>d</a:t>
            </a:r>
            <a:r>
              <a:rPr sz="2000" b="1" dirty="0">
                <a:latin typeface="Calibri"/>
                <a:cs typeface="Calibri"/>
              </a:rPr>
              <a:t>o	por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105" y="2123643"/>
            <a:ext cx="312991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2280"/>
              </a:lnSpc>
              <a:spcBef>
                <a:spcPts val="105"/>
              </a:spcBef>
              <a:tabLst>
                <a:tab pos="1246505" algn="l"/>
                <a:tab pos="2837815" algn="l"/>
              </a:tabLst>
            </a:pPr>
            <a:r>
              <a:rPr sz="2000" b="1" spc="-35" dirty="0">
                <a:latin typeface="Calibri"/>
                <a:cs typeface="Calibri"/>
              </a:rPr>
              <a:t>P</a:t>
            </a:r>
            <a:r>
              <a:rPr sz="2000" b="1" spc="-5" dirty="0">
                <a:latin typeface="Calibri"/>
                <a:cs typeface="Calibri"/>
              </a:rPr>
              <a:t>eq</a:t>
            </a:r>
            <a:r>
              <a:rPr sz="2000" b="1" spc="5" dirty="0">
                <a:latin typeface="Calibri"/>
                <a:cs typeface="Calibri"/>
              </a:rPr>
              <a:t>u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10" dirty="0">
                <a:latin typeface="Calibri"/>
                <a:cs typeface="Calibri"/>
              </a:rPr>
              <a:t>ñ</a:t>
            </a:r>
            <a:r>
              <a:rPr sz="2000" b="1" dirty="0">
                <a:latin typeface="Calibri"/>
                <a:cs typeface="Calibri"/>
              </a:rPr>
              <a:t>o	</a:t>
            </a:r>
            <a:r>
              <a:rPr sz="2000" b="1" spc="-5" dirty="0">
                <a:latin typeface="Calibri"/>
                <a:cs typeface="Calibri"/>
              </a:rPr>
              <a:t>m</a:t>
            </a:r>
            <a:r>
              <a:rPr sz="2000" b="1" dirty="0">
                <a:latin typeface="Calibri"/>
                <a:cs typeface="Calibri"/>
              </a:rPr>
              <a:t>ovi</a:t>
            </a:r>
            <a:r>
              <a:rPr sz="2000" b="1" spc="-5" dirty="0">
                <a:latin typeface="Calibri"/>
                <a:cs typeface="Calibri"/>
              </a:rPr>
              <a:t>m</a:t>
            </a:r>
            <a:r>
              <a:rPr sz="2000" b="1" dirty="0">
                <a:latin typeface="Calibri"/>
                <a:cs typeface="Calibri"/>
              </a:rPr>
              <a:t>ie</a:t>
            </a:r>
            <a:r>
              <a:rPr sz="2000" b="1" spc="-25" dirty="0">
                <a:latin typeface="Calibri"/>
                <a:cs typeface="Calibri"/>
              </a:rPr>
              <a:t>nt</a:t>
            </a:r>
            <a:r>
              <a:rPr sz="2000" b="1" dirty="0">
                <a:latin typeface="Calibri"/>
                <a:cs typeface="Calibri"/>
              </a:rPr>
              <a:t>o	</a:t>
            </a:r>
            <a:r>
              <a:rPr sz="2000" b="1" spc="5" dirty="0"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2927985" marR="6985" indent="-1905" algn="r">
              <a:lnSpc>
                <a:spcPts val="2160"/>
              </a:lnSpc>
              <a:spcBef>
                <a:spcPts val="150"/>
              </a:spcBef>
            </a:pPr>
            <a:r>
              <a:rPr sz="2000" b="1" spc="-5" dirty="0">
                <a:latin typeface="Calibri"/>
                <a:cs typeface="Calibri"/>
              </a:rPr>
              <a:t>la  </a:t>
            </a:r>
            <a:r>
              <a:rPr sz="2000" b="1" spc="-15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493" y="2946907"/>
            <a:ext cx="3072130" cy="8801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40"/>
              </a:spcBef>
            </a:pPr>
            <a:r>
              <a:rPr sz="2000" b="1" spc="-10" dirty="0">
                <a:latin typeface="Calibri"/>
                <a:cs typeface="Calibri"/>
              </a:rPr>
              <a:t>atracción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5" dirty="0">
                <a:latin typeface="Calibri"/>
                <a:cs typeface="Calibri"/>
              </a:rPr>
              <a:t>la </a:t>
            </a:r>
            <a:r>
              <a:rPr sz="2000" b="1" dirty="0">
                <a:latin typeface="Calibri"/>
                <a:cs typeface="Calibri"/>
              </a:rPr>
              <a:t>Luna </a:t>
            </a:r>
            <a:r>
              <a:rPr sz="2000" b="1" spc="-5" dirty="0">
                <a:latin typeface="Calibri"/>
                <a:cs typeface="Calibri"/>
              </a:rPr>
              <a:t>sobre el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abultamiento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ecuatorial</a:t>
            </a:r>
            <a:r>
              <a:rPr sz="2000" b="1" spc="4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de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la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Tierra.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2017" y="4501641"/>
            <a:ext cx="21393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3090" algn="l"/>
                <a:tab pos="1626235" algn="l"/>
              </a:tabLst>
            </a:pPr>
            <a:r>
              <a:rPr sz="2000" b="1" spc="-10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n	</a:t>
            </a:r>
            <a:r>
              <a:rPr sz="2000" b="1" spc="5" dirty="0">
                <a:latin typeface="Calibri"/>
                <a:cs typeface="Calibri"/>
              </a:rPr>
              <a:t>2</a:t>
            </a:r>
            <a:r>
              <a:rPr sz="2000" b="1" spc="-15" dirty="0">
                <a:latin typeface="Calibri"/>
                <a:cs typeface="Calibri"/>
              </a:rPr>
              <a:t>5</a:t>
            </a:r>
            <a:r>
              <a:rPr sz="2000" b="1" dirty="0">
                <a:latin typeface="Calibri"/>
                <a:cs typeface="Calibri"/>
              </a:rPr>
              <a:t>.</a:t>
            </a:r>
            <a:r>
              <a:rPr sz="2000" b="1" spc="-10" dirty="0">
                <a:latin typeface="Calibri"/>
                <a:cs typeface="Calibri"/>
              </a:rPr>
              <a:t>76</a:t>
            </a:r>
            <a:r>
              <a:rPr sz="2000" b="1" dirty="0">
                <a:latin typeface="Calibri"/>
                <a:cs typeface="Calibri"/>
              </a:rPr>
              <a:t>7	añ</a:t>
            </a:r>
            <a:r>
              <a:rPr sz="2000" b="1" spc="-10" dirty="0">
                <a:latin typeface="Calibri"/>
                <a:cs typeface="Calibri"/>
              </a:rPr>
              <a:t>o</a:t>
            </a:r>
            <a:r>
              <a:rPr sz="2000" b="1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0386" y="4501641"/>
            <a:ext cx="1840230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1207135">
              <a:lnSpc>
                <a:spcPts val="2160"/>
              </a:lnSpc>
              <a:spcBef>
                <a:spcPts val="375"/>
              </a:spcBef>
              <a:tabLst>
                <a:tab pos="713740" algn="l"/>
                <a:tab pos="1245235" algn="l"/>
              </a:tabLst>
            </a:pPr>
            <a:r>
              <a:rPr sz="2000" b="1" dirty="0">
                <a:latin typeface="Calibri"/>
                <a:cs typeface="Calibri"/>
              </a:rPr>
              <a:t>h</a:t>
            </a:r>
            <a:r>
              <a:rPr sz="2000" b="1" spc="-2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b</a:t>
            </a:r>
            <a:r>
              <a:rPr sz="2000" b="1" spc="-55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á  </a:t>
            </a:r>
            <a:r>
              <a:rPr sz="2000" b="1" spc="-10" dirty="0">
                <a:latin typeface="Calibri"/>
                <a:cs typeface="Calibri"/>
              </a:rPr>
              <a:t>má</a:t>
            </a:r>
            <a:r>
              <a:rPr sz="2000" b="1" dirty="0">
                <a:latin typeface="Calibri"/>
                <a:cs typeface="Calibri"/>
              </a:rPr>
              <a:t>s	</a:t>
            </a:r>
            <a:r>
              <a:rPr sz="2000" b="1" spc="5" dirty="0">
                <a:latin typeface="Calibri"/>
                <a:cs typeface="Calibri"/>
              </a:rPr>
              <a:t>d</a:t>
            </a:r>
            <a:r>
              <a:rPr sz="2000" b="1" dirty="0">
                <a:latin typeface="Calibri"/>
                <a:cs typeface="Calibri"/>
              </a:rPr>
              <a:t>e	1</a:t>
            </a:r>
            <a:r>
              <a:rPr sz="2000" b="1" spc="-10" dirty="0">
                <a:latin typeface="Calibri"/>
                <a:cs typeface="Calibri"/>
              </a:rPr>
              <a:t>.300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493" y="4775961"/>
            <a:ext cx="98742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0"/>
              </a:spcBef>
            </a:pPr>
            <a:r>
              <a:rPr sz="2000" b="1" spc="-10" dirty="0">
                <a:latin typeface="Calibri"/>
                <a:cs typeface="Calibri"/>
              </a:rPr>
              <a:t>realizado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b="1" dirty="0">
                <a:latin typeface="Calibri"/>
                <a:cs typeface="Calibri"/>
              </a:rPr>
              <a:t>bucles.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1282" y="1357299"/>
            <a:ext cx="4018530" cy="50958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980" y="563702"/>
            <a:ext cx="48787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C00000"/>
                </a:solidFill>
              </a:rPr>
              <a:t>5.</a:t>
            </a:r>
            <a:r>
              <a:rPr sz="3200" spc="-35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BAMBOLEO</a:t>
            </a:r>
            <a:r>
              <a:rPr sz="3200" spc="-4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DE</a:t>
            </a:r>
            <a:r>
              <a:rPr sz="3200" spc="-4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CHANDLER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4642" y="2027682"/>
            <a:ext cx="398780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1800" b="1" spc="-5" dirty="0">
                <a:latin typeface="Arial"/>
                <a:cs typeface="Arial"/>
              </a:rPr>
              <a:t>Pequeña</a:t>
            </a:r>
            <a:r>
              <a:rPr sz="1800" b="1" spc="48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variación</a:t>
            </a:r>
            <a:r>
              <a:rPr sz="1800" b="1" spc="484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en</a:t>
            </a:r>
            <a:r>
              <a:rPr sz="1800" b="1" spc="4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el</a:t>
            </a:r>
            <a:r>
              <a:rPr sz="1800" b="1" spc="4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eje</a:t>
            </a:r>
            <a:r>
              <a:rPr sz="1800" b="1" spc="4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rotación de la </a:t>
            </a:r>
            <a:r>
              <a:rPr sz="1800" b="1" spc="-10" dirty="0">
                <a:latin typeface="Arial"/>
                <a:cs typeface="Arial"/>
              </a:rPr>
              <a:t>Tierra, </a:t>
            </a:r>
            <a:r>
              <a:rPr sz="1800" b="1" spc="-5" dirty="0">
                <a:latin typeface="Arial"/>
                <a:cs typeface="Arial"/>
              </a:rPr>
              <a:t>descubierta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1891.</a:t>
            </a:r>
            <a:r>
              <a:rPr sz="1800" b="1" dirty="0">
                <a:latin typeface="Arial"/>
                <a:cs typeface="Arial"/>
              </a:rPr>
              <a:t> Supone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una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variación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0,7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segundos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arco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en</a:t>
            </a:r>
            <a:r>
              <a:rPr sz="1800" b="1" spc="-10" dirty="0">
                <a:latin typeface="Arial"/>
                <a:cs typeface="Arial"/>
              </a:rPr>
              <a:t> un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período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433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días.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642" y="4112767"/>
            <a:ext cx="39878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1800" b="1" dirty="0">
                <a:latin typeface="Arial"/>
                <a:cs typeface="Arial"/>
              </a:rPr>
              <a:t>Los </a:t>
            </a:r>
            <a:r>
              <a:rPr sz="1800" b="1" spc="-5" dirty="0">
                <a:latin typeface="Arial"/>
                <a:cs typeface="Arial"/>
              </a:rPr>
              <a:t>polos de la </a:t>
            </a:r>
            <a:r>
              <a:rPr sz="1800" b="1" spc="-10" dirty="0">
                <a:latin typeface="Arial"/>
                <a:cs typeface="Arial"/>
              </a:rPr>
              <a:t>Tierra </a:t>
            </a:r>
            <a:r>
              <a:rPr sz="1800" b="1" spc="-5" dirty="0">
                <a:latin typeface="Arial"/>
                <a:cs typeface="Arial"/>
              </a:rPr>
              <a:t>se mueven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en</a:t>
            </a:r>
            <a:r>
              <a:rPr sz="1800" b="1" dirty="0">
                <a:latin typeface="Arial"/>
                <a:cs typeface="Arial"/>
              </a:rPr>
              <a:t> una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circunferencia</a:t>
            </a:r>
            <a:r>
              <a:rPr sz="1800" b="1" spc="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irregular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3 a 15 metros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diámetro.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3501" y="1857387"/>
            <a:ext cx="4331730" cy="38576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980" y="426465"/>
            <a:ext cx="48793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C00000"/>
                </a:solidFill>
              </a:rPr>
              <a:t>5.</a:t>
            </a:r>
            <a:r>
              <a:rPr sz="3200" spc="-40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BAMBOLEO</a:t>
            </a:r>
            <a:r>
              <a:rPr sz="3200" spc="-30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DE</a:t>
            </a:r>
            <a:r>
              <a:rPr sz="3200" spc="-3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CHANDLER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326032"/>
            <a:ext cx="3629660" cy="196596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900" b="1" spc="-5" dirty="0">
                <a:latin typeface="Arial"/>
                <a:cs typeface="Arial"/>
              </a:rPr>
              <a:t>Causa:</a:t>
            </a:r>
            <a:endParaRPr sz="1900">
              <a:latin typeface="Arial"/>
              <a:cs typeface="Arial"/>
            </a:endParaRPr>
          </a:p>
          <a:p>
            <a:pPr marL="355600" marR="5080" indent="-10795">
              <a:lnSpc>
                <a:spcPct val="90000"/>
              </a:lnSpc>
              <a:spcBef>
                <a:spcPts val="459"/>
              </a:spcBef>
            </a:pPr>
            <a:r>
              <a:rPr sz="1900" b="1" spc="-5" dirty="0">
                <a:latin typeface="Arial"/>
                <a:cs typeface="Arial"/>
              </a:rPr>
              <a:t>-Fluctuación del fondo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oceánico, originada </a:t>
            </a:r>
            <a:r>
              <a:rPr sz="1900" b="1" dirty="0">
                <a:latin typeface="Arial"/>
                <a:cs typeface="Arial"/>
              </a:rPr>
              <a:t>por </a:t>
            </a:r>
            <a:r>
              <a:rPr sz="1900" b="1" spc="-5" dirty="0">
                <a:latin typeface="Arial"/>
                <a:cs typeface="Arial"/>
              </a:rPr>
              <a:t>los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cambios</a:t>
            </a:r>
            <a:r>
              <a:rPr sz="1900" b="1" spc="-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en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la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temperatura</a:t>
            </a:r>
            <a:r>
              <a:rPr sz="1900" b="1" spc="2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y </a:t>
            </a:r>
            <a:r>
              <a:rPr sz="1900" b="1" spc="-5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la salinidad, y por los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cambios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en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la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dirección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de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las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corrientes</a:t>
            </a:r>
            <a:r>
              <a:rPr sz="1900" b="1" spc="2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oceánicas".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22140"/>
            <a:ext cx="3610610" cy="196596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900" b="1" spc="-5" dirty="0">
                <a:latin typeface="Arial"/>
                <a:cs typeface="Arial"/>
              </a:rPr>
              <a:t>Posibles</a:t>
            </a:r>
            <a:r>
              <a:rPr sz="1900" b="1" spc="-2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efectos:</a:t>
            </a:r>
            <a:endParaRPr sz="1900">
              <a:latin typeface="Arial"/>
              <a:cs typeface="Arial"/>
            </a:endParaRPr>
          </a:p>
          <a:p>
            <a:pPr marL="355600" marR="5080" indent="-10795">
              <a:lnSpc>
                <a:spcPct val="90000"/>
              </a:lnSpc>
              <a:spcBef>
                <a:spcPts val="459"/>
              </a:spcBef>
              <a:tabLst>
                <a:tab pos="2057400" algn="l"/>
              </a:tabLst>
            </a:pPr>
            <a:r>
              <a:rPr sz="1900" b="1" spc="-5" dirty="0">
                <a:latin typeface="Arial"/>
                <a:cs typeface="Arial"/>
              </a:rPr>
              <a:t>Causante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de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la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actividad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tectónica </a:t>
            </a:r>
            <a:r>
              <a:rPr sz="1900" b="1" spc="-30" dirty="0">
                <a:latin typeface="Arial"/>
                <a:cs typeface="Arial"/>
              </a:rPr>
              <a:t>mayor,</a:t>
            </a:r>
            <a:r>
              <a:rPr sz="1900" b="1" spc="2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incluyendo </a:t>
            </a:r>
            <a:r>
              <a:rPr sz="1900" b="1" spc="-5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terremotos,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vulcanismo,</a:t>
            </a:r>
            <a:r>
              <a:rPr sz="1900" b="1" spc="2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el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fenómeno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del	niño y el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calentamiento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global del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planeta-</a:t>
            </a:r>
            <a:endParaRPr sz="19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7750" y="1357249"/>
            <a:ext cx="3500501" cy="215303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86376" y="4000512"/>
            <a:ext cx="3643376" cy="240055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6548" y="586486"/>
            <a:ext cx="4935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2340" algn="l"/>
                <a:tab pos="2402840" algn="l"/>
              </a:tabLst>
            </a:pPr>
            <a:r>
              <a:rPr sz="2800" dirty="0">
                <a:solidFill>
                  <a:srgbClr val="C00000"/>
                </a:solidFill>
                <a:latin typeface="Arial"/>
                <a:cs typeface="Arial"/>
              </a:rPr>
              <a:t>(6,7)	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OTROS	</a:t>
            </a:r>
            <a:r>
              <a:rPr sz="2800" spc="-10" dirty="0">
                <a:solidFill>
                  <a:srgbClr val="C00000"/>
                </a:solidFill>
                <a:latin typeface="Arial"/>
                <a:cs typeface="Arial"/>
              </a:rPr>
              <a:t>MOVIMIENTOS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962" y="1879447"/>
            <a:ext cx="4067810" cy="11353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81280" marR="5080" indent="-68580" algn="just">
              <a:lnSpc>
                <a:spcPct val="104099"/>
              </a:lnSpc>
              <a:spcBef>
                <a:spcPts val="215"/>
              </a:spcBef>
            </a:pPr>
            <a:r>
              <a:rPr sz="2300" b="1" spc="-15" dirty="0">
                <a:latin typeface="Calibri"/>
                <a:cs typeface="Calibri"/>
              </a:rPr>
              <a:t>Variaciones </a:t>
            </a:r>
            <a:r>
              <a:rPr sz="2300" b="1" dirty="0">
                <a:latin typeface="Calibri"/>
                <a:cs typeface="Calibri"/>
              </a:rPr>
              <a:t>del plano </a:t>
            </a:r>
            <a:r>
              <a:rPr sz="2300" b="1" spc="-5" dirty="0">
                <a:latin typeface="Calibri"/>
                <a:cs typeface="Calibri"/>
              </a:rPr>
              <a:t>eclíptico </a:t>
            </a:r>
            <a:r>
              <a:rPr sz="2300" b="1" dirty="0">
                <a:latin typeface="Calibri"/>
                <a:cs typeface="Calibri"/>
              </a:rPr>
              <a:t>: </a:t>
            </a:r>
            <a:r>
              <a:rPr sz="2300" b="1" spc="5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relacionado</a:t>
            </a:r>
            <a:r>
              <a:rPr sz="2300" b="1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con</a:t>
            </a:r>
            <a:r>
              <a:rPr sz="2300" b="1" dirty="0">
                <a:latin typeface="Calibri"/>
                <a:cs typeface="Calibri"/>
              </a:rPr>
              <a:t> el</a:t>
            </a:r>
            <a:r>
              <a:rPr sz="2300" b="1" spc="5" dirty="0">
                <a:latin typeface="Calibri"/>
                <a:cs typeface="Calibri"/>
              </a:rPr>
              <a:t> </a:t>
            </a:r>
            <a:r>
              <a:rPr sz="2300" b="1" spc="-10" dirty="0">
                <a:latin typeface="Calibri"/>
                <a:cs typeface="Calibri"/>
              </a:rPr>
              <a:t>movimiento </a:t>
            </a:r>
            <a:r>
              <a:rPr sz="2300" b="1" spc="-505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de translación.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2762" y="3900042"/>
            <a:ext cx="4144010" cy="202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marR="5080" indent="-144780">
              <a:lnSpc>
                <a:spcPct val="100000"/>
              </a:lnSpc>
              <a:spcBef>
                <a:spcPts val="100"/>
              </a:spcBef>
            </a:pPr>
            <a:r>
              <a:rPr sz="2300" b="1" spc="-15" dirty="0">
                <a:latin typeface="Calibri"/>
                <a:cs typeface="Calibri"/>
              </a:rPr>
              <a:t>Variaciones</a:t>
            </a:r>
            <a:r>
              <a:rPr sz="2300" b="1" spc="5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en</a:t>
            </a:r>
            <a:r>
              <a:rPr sz="2300" b="1" spc="10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la</a:t>
            </a:r>
            <a:r>
              <a:rPr sz="2300" b="1" spc="20" dirty="0">
                <a:latin typeface="Calibri"/>
                <a:cs typeface="Calibri"/>
              </a:rPr>
              <a:t> </a:t>
            </a:r>
            <a:r>
              <a:rPr sz="2300" b="1" spc="-10" dirty="0">
                <a:latin typeface="Calibri"/>
                <a:cs typeface="Calibri"/>
              </a:rPr>
              <a:t>excentricidad</a:t>
            </a:r>
            <a:r>
              <a:rPr sz="2300" b="1" spc="10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de </a:t>
            </a:r>
            <a:r>
              <a:rPr sz="2300" b="1" spc="-505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elipse.</a:t>
            </a:r>
            <a:endParaRPr sz="2300">
              <a:latin typeface="Calibri"/>
              <a:cs typeface="Calibri"/>
            </a:endParaRPr>
          </a:p>
          <a:p>
            <a:pPr marL="157480" marR="5080" indent="60960" algn="just">
              <a:lnSpc>
                <a:spcPct val="101400"/>
              </a:lnSpc>
              <a:spcBef>
                <a:spcPts val="1010"/>
              </a:spcBef>
            </a:pPr>
            <a:r>
              <a:rPr sz="1900" b="1" spc="-10" dirty="0">
                <a:latin typeface="Arial"/>
                <a:cs typeface="Arial"/>
              </a:rPr>
              <a:t>En</a:t>
            </a:r>
            <a:r>
              <a:rPr sz="1900" b="1" spc="-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24000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años</a:t>
            </a:r>
            <a:r>
              <a:rPr sz="1900" b="1" dirty="0">
                <a:latin typeface="Arial"/>
                <a:cs typeface="Arial"/>
              </a:rPr>
              <a:t> aprox,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el</a:t>
            </a:r>
            <a:r>
              <a:rPr sz="1900" b="1" dirty="0">
                <a:latin typeface="Arial"/>
                <a:cs typeface="Arial"/>
              </a:rPr>
              <a:t> año </a:t>
            </a:r>
            <a:r>
              <a:rPr sz="1900" b="1" spc="-5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tendrá </a:t>
            </a:r>
            <a:r>
              <a:rPr sz="1900" b="1" dirty="0">
                <a:latin typeface="Arial"/>
                <a:cs typeface="Arial"/>
              </a:rPr>
              <a:t>cerca de 360 </a:t>
            </a:r>
            <a:r>
              <a:rPr sz="1900" b="1" spc="-5" dirty="0">
                <a:latin typeface="Arial"/>
                <a:cs typeface="Arial"/>
              </a:rPr>
              <a:t>días, debido a </a:t>
            </a:r>
            <a:r>
              <a:rPr sz="1900" b="1" spc="-51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que </a:t>
            </a:r>
            <a:r>
              <a:rPr sz="1900" b="1" spc="-5" dirty="0">
                <a:latin typeface="Arial"/>
                <a:cs typeface="Arial"/>
              </a:rPr>
              <a:t>la órbita </a:t>
            </a:r>
            <a:r>
              <a:rPr sz="1900" b="1" dirty="0">
                <a:latin typeface="Arial"/>
                <a:cs typeface="Arial"/>
              </a:rPr>
              <a:t>de </a:t>
            </a:r>
            <a:r>
              <a:rPr sz="1900" b="1" spc="-5" dirty="0">
                <a:latin typeface="Arial"/>
                <a:cs typeface="Arial"/>
              </a:rPr>
              <a:t>la </a:t>
            </a:r>
            <a:r>
              <a:rPr sz="1900" b="1" spc="-10" dirty="0">
                <a:latin typeface="Arial"/>
                <a:cs typeface="Arial"/>
              </a:rPr>
              <a:t>Tierra </a:t>
            </a:r>
            <a:r>
              <a:rPr sz="1900" b="1" dirty="0">
                <a:latin typeface="Arial"/>
                <a:cs typeface="Arial"/>
              </a:rPr>
              <a:t>será casi 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una</a:t>
            </a:r>
            <a:r>
              <a:rPr sz="1900" b="1" spc="-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circunferencia</a:t>
            </a:r>
            <a:r>
              <a:rPr sz="1900" b="1" spc="5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perfecta.</a:t>
            </a:r>
            <a:endParaRPr sz="19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3500" y="1500250"/>
            <a:ext cx="3786251" cy="19738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0625" y="4000512"/>
            <a:ext cx="3948557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8077" y="322834"/>
            <a:ext cx="63938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99945">
              <a:lnSpc>
                <a:spcPct val="100000"/>
              </a:lnSpc>
              <a:spcBef>
                <a:spcPts val="100"/>
              </a:spcBef>
              <a:tabLst>
                <a:tab pos="3885565" algn="l"/>
              </a:tabLst>
            </a:pP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MOVIMIENTOS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RELACIONADOS</a:t>
            </a:r>
            <a:r>
              <a:rPr sz="2400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CON</a:t>
            </a:r>
            <a:r>
              <a:rPr sz="2400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EL	SISTEMA</a:t>
            </a:r>
            <a:r>
              <a:rPr sz="2400" spc="-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SOLAR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993138"/>
            <a:ext cx="38576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8.</a:t>
            </a:r>
            <a:r>
              <a:rPr sz="1800" b="1" spc="-15" dirty="0">
                <a:latin typeface="Arial"/>
                <a:cs typeface="Arial"/>
              </a:rPr>
              <a:t> Traslación</a:t>
            </a:r>
            <a:r>
              <a:rPr sz="1800" b="1" spc="-5" dirty="0">
                <a:latin typeface="Arial"/>
                <a:cs typeface="Arial"/>
              </a:rPr>
              <a:t> de</a:t>
            </a:r>
            <a:r>
              <a:rPr sz="1800" b="1" dirty="0">
                <a:latin typeface="Arial"/>
                <a:cs typeface="Arial"/>
              </a:rPr>
              <a:t> la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Tierra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todo </a:t>
            </a:r>
            <a:r>
              <a:rPr sz="1800" b="1" spc="-10" dirty="0">
                <a:latin typeface="Arial"/>
                <a:cs typeface="Arial"/>
              </a:rPr>
              <a:t>el </a:t>
            </a:r>
            <a:r>
              <a:rPr sz="1800" b="1" spc="-5" dirty="0">
                <a:latin typeface="Arial"/>
                <a:cs typeface="Arial"/>
              </a:rPr>
              <a:t> Sistema </a:t>
            </a:r>
            <a:r>
              <a:rPr sz="1800" b="1" dirty="0">
                <a:latin typeface="Arial"/>
                <a:cs typeface="Arial"/>
              </a:rPr>
              <a:t>Solar </a:t>
            </a:r>
            <a:r>
              <a:rPr sz="1800" b="1" spc="-5" dirty="0">
                <a:latin typeface="Arial"/>
                <a:cs typeface="Arial"/>
              </a:rPr>
              <a:t>al rededor del centro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Vía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Láctea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(250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millones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años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aprox.</a:t>
            </a:r>
            <a:r>
              <a:rPr sz="1800" b="1" dirty="0">
                <a:latin typeface="Arial"/>
                <a:cs typeface="Arial"/>
              </a:rPr>
              <a:t> =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año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cósmico).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4554092"/>
            <a:ext cx="38811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9.</a:t>
            </a:r>
            <a:r>
              <a:rPr sz="1800" b="1" dirty="0">
                <a:latin typeface="Arial"/>
                <a:cs typeface="Arial"/>
              </a:rPr>
              <a:t> La </a:t>
            </a:r>
            <a:r>
              <a:rPr sz="1800" b="1" spc="-10" dirty="0">
                <a:latin typeface="Arial"/>
                <a:cs typeface="Arial"/>
              </a:rPr>
              <a:t>Tierra </a:t>
            </a:r>
            <a:r>
              <a:rPr sz="1800" b="1" spc="-5" dirty="0">
                <a:latin typeface="Arial"/>
                <a:cs typeface="Arial"/>
              </a:rPr>
              <a:t>y </a:t>
            </a:r>
            <a:r>
              <a:rPr sz="1800" b="1" dirty="0">
                <a:latin typeface="Arial"/>
                <a:cs typeface="Arial"/>
              </a:rPr>
              <a:t>todo </a:t>
            </a:r>
            <a:r>
              <a:rPr sz="1800" b="1" spc="-5" dirty="0">
                <a:latin typeface="Arial"/>
                <a:cs typeface="Arial"/>
              </a:rPr>
              <a:t>el Sistema </a:t>
            </a:r>
            <a:r>
              <a:rPr sz="1800" b="1" dirty="0">
                <a:latin typeface="Arial"/>
                <a:cs typeface="Arial"/>
              </a:rPr>
              <a:t>Solar </a:t>
            </a:r>
            <a:r>
              <a:rPr sz="1800" b="1" spc="-49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sube y baja </a:t>
            </a:r>
            <a:r>
              <a:rPr sz="1800" b="1" dirty="0">
                <a:latin typeface="Arial"/>
                <a:cs typeface="Arial"/>
              </a:rPr>
              <a:t>con </a:t>
            </a:r>
            <a:r>
              <a:rPr sz="1800" b="1" spc="-5" dirty="0">
                <a:latin typeface="Arial"/>
                <a:cs typeface="Arial"/>
              </a:rPr>
              <a:t>respecto a </a:t>
            </a:r>
            <a:r>
              <a:rPr sz="1800" b="1" dirty="0">
                <a:latin typeface="Arial"/>
                <a:cs typeface="Arial"/>
              </a:rPr>
              <a:t>plano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galáctico (pasa </a:t>
            </a:r>
            <a:r>
              <a:rPr sz="1800" b="1" dirty="0">
                <a:latin typeface="Arial"/>
                <a:cs typeface="Arial"/>
              </a:rPr>
              <a:t>por </a:t>
            </a:r>
            <a:r>
              <a:rPr sz="1800" b="1" spc="-5" dirty="0">
                <a:latin typeface="Arial"/>
                <a:cs typeface="Arial"/>
              </a:rPr>
              <a:t>el </a:t>
            </a:r>
            <a:r>
              <a:rPr sz="1800" b="1" dirty="0">
                <a:latin typeface="Arial"/>
                <a:cs typeface="Arial"/>
              </a:rPr>
              <a:t>plano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galáctico cada 35 </a:t>
            </a:r>
            <a:r>
              <a:rPr sz="1800" b="1" dirty="0">
                <a:latin typeface="Arial"/>
                <a:cs typeface="Arial"/>
              </a:rPr>
              <a:t>millones </a:t>
            </a:r>
            <a:r>
              <a:rPr sz="1800" b="1" spc="-5" dirty="0">
                <a:latin typeface="Arial"/>
                <a:cs typeface="Arial"/>
              </a:rPr>
              <a:t>de </a:t>
            </a:r>
            <a:r>
              <a:rPr sz="1800" b="1" dirty="0">
                <a:latin typeface="Arial"/>
                <a:cs typeface="Arial"/>
              </a:rPr>
              <a:t>años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aprox.)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6375" y="4071950"/>
            <a:ext cx="3155914" cy="216050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00751" y="1500124"/>
            <a:ext cx="2870707" cy="242417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274" y="397586"/>
            <a:ext cx="7452995" cy="86804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2452370">
              <a:lnSpc>
                <a:spcPts val="3279"/>
              </a:lnSpc>
              <a:spcBef>
                <a:spcPts val="275"/>
              </a:spcBef>
              <a:tabLst>
                <a:tab pos="4530725" algn="l"/>
              </a:tabLst>
            </a:pPr>
            <a:r>
              <a:rPr sz="2800" spc="-10" dirty="0">
                <a:solidFill>
                  <a:srgbClr val="C00000"/>
                </a:solidFill>
                <a:latin typeface="Arial"/>
                <a:cs typeface="Arial"/>
              </a:rPr>
              <a:t>MOVIMIENTOS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 RELACIONADOS</a:t>
            </a:r>
            <a:r>
              <a:rPr sz="2800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CON</a:t>
            </a:r>
            <a:r>
              <a:rPr sz="2800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EL	SISTEMA</a:t>
            </a:r>
            <a:r>
              <a:rPr sz="2800" spc="-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SOLAR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2098928"/>
            <a:ext cx="371856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-</a:t>
            </a:r>
            <a:r>
              <a:rPr sz="1800" b="1" spc="-5" dirty="0">
                <a:latin typeface="Arial"/>
                <a:cs typeface="Arial"/>
              </a:rPr>
              <a:t>10. traslación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 </a:t>
            </a:r>
            <a:r>
              <a:rPr sz="1800" b="1" dirty="0">
                <a:latin typeface="Arial"/>
                <a:cs typeface="Arial"/>
              </a:rPr>
              <a:t>la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Tierra,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el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Sistema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Solar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toda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la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Vía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Láctea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alrededor de </a:t>
            </a:r>
            <a:r>
              <a:rPr sz="1800" b="1" dirty="0">
                <a:latin typeface="Arial"/>
                <a:cs typeface="Arial"/>
              </a:rPr>
              <a:t>un </a:t>
            </a:r>
            <a:r>
              <a:rPr sz="1800" b="1" spc="-5" dirty="0">
                <a:latin typeface="Arial"/>
                <a:cs typeface="Arial"/>
              </a:rPr>
              <a:t>centro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gravitatorio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común</a:t>
            </a:r>
            <a:r>
              <a:rPr sz="1800" b="1" spc="-5" dirty="0">
                <a:latin typeface="Arial"/>
                <a:cs typeface="Arial"/>
              </a:rPr>
              <a:t> con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otras 30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galaxias </a:t>
            </a:r>
            <a:r>
              <a:rPr sz="1800" b="1" dirty="0">
                <a:latin typeface="Arial"/>
                <a:cs typeface="Arial"/>
              </a:rPr>
              <a:t>que </a:t>
            </a:r>
            <a:r>
              <a:rPr sz="1800" b="1" spc="-5" dirty="0">
                <a:latin typeface="Arial"/>
                <a:cs typeface="Arial"/>
              </a:rPr>
              <a:t>forman el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conglomerado llamado Grupo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Local.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5117083"/>
            <a:ext cx="3161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Arial"/>
                <a:cs typeface="Arial"/>
              </a:rPr>
              <a:t>-11.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Traslación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alrededor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del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centro del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supercumulo.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6376" y="1643126"/>
            <a:ext cx="4000500" cy="24631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7750" y="4286212"/>
            <a:ext cx="3857625" cy="221462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1996" y="2289327"/>
            <a:ext cx="1995805" cy="56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185"/>
              </a:lnSpc>
            </a:pPr>
            <a:r>
              <a:rPr sz="4400" dirty="0">
                <a:latin typeface="Calibri"/>
                <a:cs typeface="Calibri"/>
              </a:rPr>
              <a:t>GR</a:t>
            </a:r>
            <a:r>
              <a:rPr sz="4400" spc="-45" dirty="0">
                <a:latin typeface="Calibri"/>
                <a:cs typeface="Calibri"/>
              </a:rPr>
              <a:t>A</a:t>
            </a:r>
            <a:r>
              <a:rPr sz="4400" spc="-5" dirty="0">
                <a:latin typeface="Calibri"/>
                <a:cs typeface="Calibri"/>
              </a:rPr>
              <a:t>CIAS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93747" y="917524"/>
            <a:ext cx="24726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solidFill>
                  <a:srgbClr val="FFFFFF"/>
                </a:solidFill>
                <a:latin typeface="Calibri"/>
                <a:cs typeface="Calibri"/>
              </a:rPr>
              <a:t>GR</a:t>
            </a:r>
            <a:r>
              <a:rPr sz="5400" b="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5400" b="0" spc="-5" dirty="0">
                <a:solidFill>
                  <a:srgbClr val="FFFFFF"/>
                </a:solidFill>
                <a:latin typeface="Calibri"/>
                <a:cs typeface="Calibri"/>
              </a:rPr>
              <a:t>CIAS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61594"/>
            <a:ext cx="24542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3594" algn="l"/>
              </a:tabLst>
            </a:pPr>
            <a:r>
              <a:rPr sz="4400" b="0" dirty="0">
                <a:latin typeface="Calibri"/>
                <a:cs typeface="Calibri"/>
              </a:rPr>
              <a:t>LA	</a:t>
            </a:r>
            <a:r>
              <a:rPr sz="4400" b="0" spc="-5" dirty="0">
                <a:latin typeface="Calibri"/>
                <a:cs typeface="Calibri"/>
              </a:rPr>
              <a:t>TIERRA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757" y="2275459"/>
            <a:ext cx="2038350" cy="22345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4300" marR="5080" indent="-102235">
              <a:lnSpc>
                <a:spcPct val="100800"/>
              </a:lnSpc>
              <a:spcBef>
                <a:spcPts val="75"/>
              </a:spcBef>
            </a:pPr>
            <a:r>
              <a:rPr sz="2400" b="1" dirty="0">
                <a:latin typeface="Calibri"/>
                <a:cs typeface="Calibri"/>
              </a:rPr>
              <a:t>La </a:t>
            </a:r>
            <a:r>
              <a:rPr sz="2400" b="1" spc="-10" dirty="0">
                <a:latin typeface="Calibri"/>
                <a:cs typeface="Calibri"/>
              </a:rPr>
              <a:t>Tierra, </a:t>
            </a:r>
            <a:r>
              <a:rPr sz="2400" b="1" spc="-5" dirty="0">
                <a:latin typeface="Calibri"/>
                <a:cs typeface="Calibri"/>
              </a:rPr>
              <a:t>no </a:t>
            </a:r>
            <a:r>
              <a:rPr sz="2400" b="1" dirty="0">
                <a:latin typeface="Calibri"/>
                <a:cs typeface="Calibri"/>
              </a:rPr>
              <a:t>se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encuentra </a:t>
            </a:r>
            <a:r>
              <a:rPr sz="2400" b="1" spc="-5" dirty="0">
                <a:latin typeface="Calibri"/>
                <a:cs typeface="Calibri"/>
              </a:rPr>
              <a:t>en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reposo, </a:t>
            </a:r>
            <a:r>
              <a:rPr sz="2400" b="1" dirty="0">
                <a:latin typeface="Calibri"/>
                <a:cs typeface="Calibri"/>
              </a:rPr>
              <a:t>sino 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que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está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sujeta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 </a:t>
            </a:r>
            <a:r>
              <a:rPr sz="2400" b="1" spc="-5" dirty="0">
                <a:latin typeface="Calibri"/>
                <a:cs typeface="Calibri"/>
              </a:rPr>
              <a:t>más </a:t>
            </a:r>
            <a:r>
              <a:rPr sz="2400" b="1" dirty="0">
                <a:latin typeface="Calibri"/>
                <a:cs typeface="Calibri"/>
              </a:rPr>
              <a:t>de </a:t>
            </a:r>
            <a:r>
              <a:rPr sz="2400" b="1" spc="-10" dirty="0">
                <a:latin typeface="Calibri"/>
                <a:cs typeface="Calibri"/>
              </a:rPr>
              <a:t>diez 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movimientos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875" y="1628775"/>
            <a:ext cx="4959350" cy="4679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306704"/>
            <a:ext cx="2453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95985" algn="l"/>
              </a:tabLst>
            </a:pPr>
            <a:r>
              <a:rPr sz="2800" spc="-5" dirty="0"/>
              <a:t>1. LA	</a:t>
            </a:r>
            <a:r>
              <a:rPr sz="2800" spc="-50" dirty="0"/>
              <a:t>ROTACIÓN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86206" y="1860042"/>
            <a:ext cx="2947035" cy="359282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71755" marR="197485" indent="-59690">
              <a:lnSpc>
                <a:spcPts val="2160"/>
              </a:lnSpc>
              <a:spcBef>
                <a:spcPts val="375"/>
              </a:spcBef>
            </a:pPr>
            <a:r>
              <a:rPr sz="2000" b="1" spc="-5" dirty="0">
                <a:latin typeface="Calibri"/>
                <a:cs typeface="Calibri"/>
              </a:rPr>
              <a:t>Cada </a:t>
            </a:r>
            <a:r>
              <a:rPr sz="2000" b="1" dirty="0">
                <a:latin typeface="Calibri"/>
                <a:cs typeface="Calibri"/>
              </a:rPr>
              <a:t>23 h 56 </a:t>
            </a:r>
            <a:r>
              <a:rPr sz="2000" b="1" spc="-5" dirty="0">
                <a:latin typeface="Calibri"/>
                <a:cs typeface="Calibri"/>
              </a:rPr>
              <a:t>minutos, </a:t>
            </a:r>
            <a:r>
              <a:rPr sz="2000" b="1" dirty="0">
                <a:latin typeface="Calibri"/>
                <a:cs typeface="Calibri"/>
              </a:rPr>
              <a:t>da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una </a:t>
            </a:r>
            <a:r>
              <a:rPr sz="2000" b="1" spc="-10" dirty="0">
                <a:latin typeface="Calibri"/>
                <a:cs typeface="Calibri"/>
              </a:rPr>
              <a:t>vuelta </a:t>
            </a:r>
            <a:r>
              <a:rPr sz="2000" b="1" spc="-5" dirty="0">
                <a:latin typeface="Calibri"/>
                <a:cs typeface="Calibri"/>
              </a:rPr>
              <a:t>completa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alrededor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eje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ideal.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50">
              <a:latin typeface="Calibri"/>
              <a:cs typeface="Calibri"/>
            </a:endParaRPr>
          </a:p>
          <a:p>
            <a:pPr marL="71755" marR="192405" indent="-59690">
              <a:lnSpc>
                <a:spcPts val="2160"/>
              </a:lnSpc>
            </a:pPr>
            <a:r>
              <a:rPr sz="2000" b="1" spc="-5" dirty="0">
                <a:latin typeface="Calibri"/>
                <a:cs typeface="Calibri"/>
              </a:rPr>
              <a:t>Produciendo </a:t>
            </a:r>
            <a:r>
              <a:rPr sz="2000" b="1" dirty="0">
                <a:latin typeface="Calibri"/>
                <a:cs typeface="Calibri"/>
              </a:rPr>
              <a:t>la </a:t>
            </a:r>
            <a:r>
              <a:rPr sz="2000" b="1" spc="-5" dirty="0">
                <a:latin typeface="Calibri"/>
                <a:cs typeface="Calibri"/>
              </a:rPr>
              <a:t>impresión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 que </a:t>
            </a:r>
            <a:r>
              <a:rPr sz="2000" b="1" spc="-5" dirty="0">
                <a:latin typeface="Calibri"/>
                <a:cs typeface="Calibri"/>
              </a:rPr>
              <a:t>es el cielo el </a:t>
            </a:r>
            <a:r>
              <a:rPr sz="2000" b="1" dirty="0">
                <a:latin typeface="Calibri"/>
                <a:cs typeface="Calibri"/>
              </a:rPr>
              <a:t>que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gira </a:t>
            </a:r>
            <a:r>
              <a:rPr sz="2000" b="1" spc="-5" dirty="0">
                <a:latin typeface="Calibri"/>
                <a:cs typeface="Calibri"/>
              </a:rPr>
              <a:t>alrededor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10" dirty="0">
                <a:latin typeface="Calibri"/>
                <a:cs typeface="Calibri"/>
              </a:rPr>
              <a:t>nuestro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planeta.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Calibri"/>
              <a:cs typeface="Calibri"/>
            </a:endParaRPr>
          </a:p>
          <a:p>
            <a:pPr marL="71755" marR="5080" indent="-59690">
              <a:lnSpc>
                <a:spcPts val="2160"/>
              </a:lnSpc>
              <a:spcBef>
                <a:spcPts val="5"/>
              </a:spcBef>
            </a:pPr>
            <a:r>
              <a:rPr sz="2000" b="1" dirty="0">
                <a:latin typeface="Calibri"/>
                <a:cs typeface="Calibri"/>
              </a:rPr>
              <a:t>A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este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movimiento,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debe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la sucesión de </a:t>
            </a:r>
            <a:r>
              <a:rPr sz="2000" b="1" spc="-5" dirty="0">
                <a:latin typeface="Calibri"/>
                <a:cs typeface="Calibri"/>
              </a:rPr>
              <a:t>días </a:t>
            </a:r>
            <a:r>
              <a:rPr sz="2000" b="1" dirty="0">
                <a:latin typeface="Calibri"/>
                <a:cs typeface="Calibri"/>
              </a:rPr>
              <a:t>y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noches.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95801" y="1484312"/>
            <a:ext cx="4787900" cy="4464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0203" y="391413"/>
            <a:ext cx="31813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9175" algn="l"/>
              </a:tabLst>
            </a:pPr>
            <a:r>
              <a:rPr sz="3200" dirty="0"/>
              <a:t>2.</a:t>
            </a:r>
            <a:r>
              <a:rPr sz="3200" spc="-15" dirty="0"/>
              <a:t> </a:t>
            </a:r>
            <a:r>
              <a:rPr sz="3200" dirty="0"/>
              <a:t>LA	</a:t>
            </a:r>
            <a:r>
              <a:rPr sz="3200" spc="-10" dirty="0"/>
              <a:t>TRASLACIÓN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29818" y="1792985"/>
            <a:ext cx="3182620" cy="35585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55244" marR="5080" indent="-1905">
              <a:lnSpc>
                <a:spcPts val="2020"/>
              </a:lnSpc>
              <a:spcBef>
                <a:spcPts val="580"/>
              </a:spcBef>
            </a:pPr>
            <a:r>
              <a:rPr sz="2100" b="1" dirty="0">
                <a:latin typeface="Calibri"/>
                <a:cs typeface="Calibri"/>
              </a:rPr>
              <a:t>El </a:t>
            </a:r>
            <a:r>
              <a:rPr sz="2100" b="1" spc="-10" dirty="0">
                <a:latin typeface="Calibri"/>
                <a:cs typeface="Calibri"/>
              </a:rPr>
              <a:t>movimiento </a:t>
            </a:r>
            <a:r>
              <a:rPr sz="2100" b="1" spc="-5" dirty="0">
                <a:latin typeface="Calibri"/>
                <a:cs typeface="Calibri"/>
              </a:rPr>
              <a:t>impulsado </a:t>
            </a:r>
            <a:r>
              <a:rPr sz="2100" b="1" dirty="0">
                <a:latin typeface="Calibri"/>
                <a:cs typeface="Calibri"/>
              </a:rPr>
              <a:t> por la </a:t>
            </a:r>
            <a:r>
              <a:rPr sz="2100" b="1" spc="-15" dirty="0">
                <a:latin typeface="Calibri"/>
                <a:cs typeface="Calibri"/>
              </a:rPr>
              <a:t>gravitación,</a:t>
            </a:r>
            <a:r>
              <a:rPr sz="2100" b="1" spc="-10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en </a:t>
            </a:r>
            <a:r>
              <a:rPr sz="2100" b="1" dirty="0">
                <a:latin typeface="Calibri"/>
                <a:cs typeface="Calibri"/>
              </a:rPr>
              <a:t>un </a:t>
            </a:r>
            <a:r>
              <a:rPr sz="2100" b="1" spc="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tiempo</a:t>
            </a:r>
            <a:r>
              <a:rPr sz="2100" b="1" spc="-4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de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365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días,</a:t>
            </a:r>
            <a:r>
              <a:rPr sz="2100" b="1" spc="-3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5</a:t>
            </a:r>
            <a:r>
              <a:rPr sz="2100" b="1" spc="-15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horas.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ts val="2270"/>
              </a:lnSpc>
            </a:pPr>
            <a:r>
              <a:rPr sz="2100" b="1" dirty="0">
                <a:latin typeface="Calibri"/>
                <a:cs typeface="Calibri"/>
              </a:rPr>
              <a:t>La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spc="-15" dirty="0">
                <a:latin typeface="Calibri"/>
                <a:cs typeface="Calibri"/>
              </a:rPr>
              <a:t>trayectoria</a:t>
            </a:r>
            <a:r>
              <a:rPr sz="2100" b="1" spc="-10" dirty="0">
                <a:latin typeface="Calibri"/>
                <a:cs typeface="Calibri"/>
              </a:rPr>
              <a:t> elíptica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=</a:t>
            </a:r>
            <a:r>
              <a:rPr sz="2100" b="1" spc="-1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930</a:t>
            </a:r>
            <a:endParaRPr sz="2100">
              <a:latin typeface="Calibri"/>
              <a:cs typeface="Calibri"/>
            </a:endParaRPr>
          </a:p>
          <a:p>
            <a:pPr marL="55244">
              <a:lnSpc>
                <a:spcPts val="2270"/>
              </a:lnSpc>
            </a:pPr>
            <a:r>
              <a:rPr sz="2100" b="1" spc="-5" dirty="0">
                <a:latin typeface="Calibri"/>
                <a:cs typeface="Calibri"/>
              </a:rPr>
              <a:t>millones</a:t>
            </a:r>
            <a:r>
              <a:rPr sz="2100" b="1" spc="-4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de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kilómetros.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Calibri"/>
              <a:cs typeface="Calibri"/>
            </a:endParaRPr>
          </a:p>
          <a:p>
            <a:pPr marL="55244" marR="265430" indent="-43180">
              <a:lnSpc>
                <a:spcPts val="2020"/>
              </a:lnSpc>
              <a:spcBef>
                <a:spcPts val="5"/>
              </a:spcBef>
            </a:pPr>
            <a:r>
              <a:rPr sz="2100" b="1" spc="-10" dirty="0">
                <a:latin typeface="Calibri"/>
                <a:cs typeface="Calibri"/>
              </a:rPr>
              <a:t>Distancia</a:t>
            </a:r>
            <a:r>
              <a:rPr sz="2100" b="1" spc="-3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media</a:t>
            </a:r>
            <a:r>
              <a:rPr sz="2100" b="1" spc="-1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del</a:t>
            </a:r>
            <a:r>
              <a:rPr sz="2100" b="1" spc="-1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Sol</a:t>
            </a:r>
            <a:r>
              <a:rPr sz="2100" b="1" spc="-4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de </a:t>
            </a:r>
            <a:r>
              <a:rPr sz="2100" b="1" spc="-459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149.675.000</a:t>
            </a:r>
            <a:r>
              <a:rPr sz="2100" b="1" spc="-6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km =</a:t>
            </a:r>
            <a:r>
              <a:rPr sz="2100" b="1" spc="-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1</a:t>
            </a:r>
            <a:r>
              <a:rPr sz="2100" b="1" spc="-1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U.A.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Calibri"/>
              <a:cs typeface="Calibri"/>
            </a:endParaRPr>
          </a:p>
          <a:p>
            <a:pPr marL="55244" marR="417830" indent="-43180">
              <a:lnSpc>
                <a:spcPct val="79700"/>
              </a:lnSpc>
              <a:spcBef>
                <a:spcPts val="5"/>
              </a:spcBef>
            </a:pPr>
            <a:r>
              <a:rPr sz="2100" b="1" spc="-20" dirty="0">
                <a:latin typeface="Calibri"/>
                <a:cs typeface="Calibri"/>
              </a:rPr>
              <a:t>Velocidad</a:t>
            </a:r>
            <a:r>
              <a:rPr sz="2100" b="1" spc="-1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de</a:t>
            </a:r>
            <a:r>
              <a:rPr sz="2100" b="1" spc="-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29,5 </a:t>
            </a:r>
            <a:r>
              <a:rPr sz="2100" b="1" spc="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kilómetros</a:t>
            </a:r>
            <a:r>
              <a:rPr sz="2100" b="1" spc="-7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por</a:t>
            </a:r>
            <a:r>
              <a:rPr sz="2100" b="1" spc="-5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segundo</a:t>
            </a:r>
            <a:r>
              <a:rPr sz="2200" b="1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2001" y="1484312"/>
            <a:ext cx="4710163" cy="4594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1370" y="371932"/>
            <a:ext cx="26587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C00000"/>
                </a:solidFill>
              </a:rPr>
              <a:t>La</a:t>
            </a:r>
            <a:r>
              <a:rPr spc="-80" dirty="0">
                <a:solidFill>
                  <a:srgbClr val="C00000"/>
                </a:solidFill>
              </a:rPr>
              <a:t> </a:t>
            </a:r>
            <a:r>
              <a:rPr spc="-15" dirty="0">
                <a:solidFill>
                  <a:srgbClr val="C00000"/>
                </a:solidFill>
              </a:rPr>
              <a:t>traslación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806" y="1446021"/>
            <a:ext cx="719645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La </a:t>
            </a:r>
            <a:r>
              <a:rPr sz="2000" b="1" spc="-10" dirty="0">
                <a:latin typeface="Calibri"/>
                <a:cs typeface="Calibri"/>
              </a:rPr>
              <a:t>excentricidad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5" dirty="0">
                <a:latin typeface="Calibri"/>
                <a:cs typeface="Calibri"/>
              </a:rPr>
              <a:t>la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órbita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terrestre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hace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variar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la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distancia.</a:t>
            </a:r>
            <a:endParaRPr sz="2000">
              <a:latin typeface="Calibri"/>
              <a:cs typeface="Calibri"/>
            </a:endParaRPr>
          </a:p>
          <a:p>
            <a:pPr marL="70485" marR="5080">
              <a:lnSpc>
                <a:spcPts val="4800"/>
              </a:lnSpc>
              <a:spcBef>
                <a:spcPts val="359"/>
              </a:spcBef>
            </a:pPr>
            <a:r>
              <a:rPr sz="2000" b="1" dirty="0">
                <a:latin typeface="Calibri"/>
                <a:cs typeface="Calibri"/>
              </a:rPr>
              <a:t>La </a:t>
            </a:r>
            <a:r>
              <a:rPr sz="2000" b="1" spc="-5" dirty="0">
                <a:latin typeface="Calibri"/>
                <a:cs typeface="Calibri"/>
              </a:rPr>
              <a:t>distancia </a:t>
            </a:r>
            <a:r>
              <a:rPr sz="2000" b="1" spc="-10" dirty="0">
                <a:latin typeface="Calibri"/>
                <a:cs typeface="Calibri"/>
              </a:rPr>
              <a:t>Tierra-Sol </a:t>
            </a:r>
            <a:r>
              <a:rPr sz="2000" b="1" spc="-5" dirty="0">
                <a:latin typeface="Calibri"/>
                <a:cs typeface="Calibri"/>
              </a:rPr>
              <a:t>en el </a:t>
            </a:r>
            <a:r>
              <a:rPr sz="2000" b="1" dirty="0">
                <a:latin typeface="Calibri"/>
                <a:cs typeface="Calibri"/>
              </a:rPr>
              <a:t>perihelio </a:t>
            </a:r>
            <a:r>
              <a:rPr sz="2000" b="1" spc="-5" dirty="0">
                <a:latin typeface="Calibri"/>
                <a:cs typeface="Calibri"/>
              </a:rPr>
              <a:t>es </a:t>
            </a:r>
            <a:r>
              <a:rPr sz="2000" b="1" dirty="0">
                <a:latin typeface="Calibri"/>
                <a:cs typeface="Calibri"/>
              </a:rPr>
              <a:t>de 142.700.000 km. </a:t>
            </a:r>
            <a:r>
              <a:rPr sz="2000" b="1" spc="-5" dirty="0">
                <a:latin typeface="Calibri"/>
                <a:cs typeface="Calibri"/>
              </a:rPr>
              <a:t>(Enero)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La</a:t>
            </a:r>
            <a:r>
              <a:rPr sz="2000" b="1" spc="44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distancia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Tierra-Sol </a:t>
            </a:r>
            <a:r>
              <a:rPr sz="2000" b="1" spc="-5" dirty="0">
                <a:latin typeface="Calibri"/>
                <a:cs typeface="Calibri"/>
              </a:rPr>
              <a:t>en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el</a:t>
            </a:r>
            <a:r>
              <a:rPr sz="2000" b="1" spc="-15" dirty="0">
                <a:latin typeface="Calibri"/>
                <a:cs typeface="Calibri"/>
              </a:rPr>
              <a:t> afelio</a:t>
            </a:r>
            <a:r>
              <a:rPr sz="2000" b="1" spc="-5" dirty="0">
                <a:latin typeface="Calibri"/>
                <a:cs typeface="Calibri"/>
              </a:rPr>
              <a:t> es</a:t>
            </a:r>
            <a:r>
              <a:rPr sz="2000" b="1" dirty="0">
                <a:latin typeface="Calibri"/>
                <a:cs typeface="Calibri"/>
              </a:rPr>
              <a:t> de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151.800.000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km. (Julio)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8876" y="3214751"/>
            <a:ext cx="5594350" cy="35003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Las</a:t>
            </a:r>
            <a:r>
              <a:rPr spc="-40" dirty="0"/>
              <a:t> </a:t>
            </a:r>
            <a:r>
              <a:rPr spc="-15" dirty="0"/>
              <a:t>estaciones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13484"/>
            <a:ext cx="7630795" cy="1155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En </a:t>
            </a:r>
            <a:r>
              <a:rPr sz="2000" b="1" spc="-5" dirty="0">
                <a:latin typeface="Calibri"/>
                <a:cs typeface="Calibri"/>
              </a:rPr>
              <a:t>el Solsticio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30" dirty="0">
                <a:latin typeface="Calibri"/>
                <a:cs typeface="Calibri"/>
              </a:rPr>
              <a:t>Verano, </a:t>
            </a:r>
            <a:r>
              <a:rPr sz="2000" b="1" dirty="0">
                <a:latin typeface="Calibri"/>
                <a:cs typeface="Calibri"/>
              </a:rPr>
              <a:t>21 ó 22 de junio</a:t>
            </a:r>
            <a:r>
              <a:rPr sz="1800" b="1" dirty="0">
                <a:latin typeface="Calibri"/>
                <a:cs typeface="Calibri"/>
              </a:rPr>
              <a:t>, el </a:t>
            </a:r>
            <a:r>
              <a:rPr sz="1800" b="1" spc="-10" dirty="0">
                <a:latin typeface="Calibri"/>
                <a:cs typeface="Calibri"/>
              </a:rPr>
              <a:t>Hemisferio Norte </a:t>
            </a:r>
            <a:r>
              <a:rPr sz="1800" b="1" dirty="0">
                <a:latin typeface="Calibri"/>
                <a:cs typeface="Calibri"/>
              </a:rPr>
              <a:t>se </a:t>
            </a:r>
            <a:r>
              <a:rPr sz="1800" b="1" spc="-5" dirty="0">
                <a:latin typeface="Calibri"/>
                <a:cs typeface="Calibri"/>
              </a:rPr>
              <a:t>inclina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hacia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Sol.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Los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días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más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largos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que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las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noches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los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rayos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del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Sol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inciden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 </a:t>
            </a:r>
            <a:r>
              <a:rPr sz="1800" b="1" spc="-10" dirty="0">
                <a:latin typeface="Calibri"/>
                <a:cs typeface="Calibri"/>
              </a:rPr>
              <a:t>forma </a:t>
            </a:r>
            <a:r>
              <a:rPr sz="1800" b="1" spc="-5" dirty="0">
                <a:latin typeface="Calibri"/>
                <a:cs typeface="Calibri"/>
              </a:rPr>
              <a:t>más </a:t>
            </a:r>
            <a:r>
              <a:rPr sz="1800" b="1" spc="-15" dirty="0">
                <a:latin typeface="Calibri"/>
                <a:cs typeface="Calibri"/>
              </a:rPr>
              <a:t>perpendicular, </a:t>
            </a:r>
            <a:r>
              <a:rPr sz="1800" b="1" dirty="0">
                <a:latin typeface="Calibri"/>
                <a:cs typeface="Calibri"/>
              </a:rPr>
              <a:t>al </a:t>
            </a:r>
            <a:r>
              <a:rPr sz="1800" b="1" spc="-5" dirty="0">
                <a:latin typeface="Calibri"/>
                <a:cs typeface="Calibri"/>
              </a:rPr>
              <a:t>situarse </a:t>
            </a:r>
            <a:r>
              <a:rPr sz="1800" b="1" dirty="0">
                <a:latin typeface="Calibri"/>
                <a:cs typeface="Calibri"/>
              </a:rPr>
              <a:t>el Sol en la </a:t>
            </a:r>
            <a:r>
              <a:rPr sz="1800" b="1" spc="-10" dirty="0">
                <a:latin typeface="Calibri"/>
                <a:cs typeface="Calibri"/>
              </a:rPr>
              <a:t>vertical </a:t>
            </a:r>
            <a:r>
              <a:rPr sz="1800" b="1" dirty="0">
                <a:latin typeface="Calibri"/>
                <a:cs typeface="Calibri"/>
              </a:rPr>
              <a:t>del </a:t>
            </a:r>
            <a:r>
              <a:rPr sz="1800" b="1" spc="-20" dirty="0">
                <a:latin typeface="Calibri"/>
                <a:cs typeface="Calibri"/>
              </a:rPr>
              <a:t>Trópico </a:t>
            </a:r>
            <a:r>
              <a:rPr sz="1800" b="1" dirty="0">
                <a:latin typeface="Calibri"/>
                <a:cs typeface="Calibri"/>
              </a:rPr>
              <a:t>de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Cáncer.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6001" y="2928937"/>
            <a:ext cx="5902325" cy="3714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1227" y="268351"/>
            <a:ext cx="27247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Las</a:t>
            </a:r>
            <a:r>
              <a:rPr sz="3600" spc="-90" dirty="0"/>
              <a:t> </a:t>
            </a:r>
            <a:r>
              <a:rPr sz="3600" spc="-10" dirty="0"/>
              <a:t>estaciones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47217" y="1284858"/>
            <a:ext cx="7758430" cy="935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4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En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el Equinoccio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Otoño,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22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ó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23 de </a:t>
            </a:r>
            <a:r>
              <a:rPr sz="2000" b="1" spc="-5" dirty="0">
                <a:latin typeface="Calibri"/>
                <a:cs typeface="Calibri"/>
              </a:rPr>
              <a:t>septiembre,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los días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 las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noches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=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duración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todo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planeta.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Sol</a:t>
            </a:r>
            <a:r>
              <a:rPr sz="1800" b="1" spc="38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vertical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del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Ecuador.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6550" y="2628900"/>
            <a:ext cx="6362700" cy="3919220"/>
            <a:chOff x="1606550" y="2628900"/>
            <a:chExt cx="6362700" cy="39192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3372" y="2855975"/>
              <a:ext cx="5908548" cy="34655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606550" y="2628899"/>
              <a:ext cx="6362700" cy="3919220"/>
            </a:xfrm>
            <a:custGeom>
              <a:avLst/>
              <a:gdLst/>
              <a:ahLst/>
              <a:cxnLst/>
              <a:rect l="l" t="t" r="r" b="b"/>
              <a:pathLst>
                <a:path w="6362700" h="3919220">
                  <a:moveTo>
                    <a:pt x="6179820" y="182880"/>
                  </a:moveTo>
                  <a:lnTo>
                    <a:pt x="6134100" y="182880"/>
                  </a:lnTo>
                  <a:lnTo>
                    <a:pt x="6134100" y="228600"/>
                  </a:lnTo>
                  <a:lnTo>
                    <a:pt x="6134100" y="3690620"/>
                  </a:lnTo>
                  <a:lnTo>
                    <a:pt x="228600" y="3690620"/>
                  </a:lnTo>
                  <a:lnTo>
                    <a:pt x="228600" y="228600"/>
                  </a:lnTo>
                  <a:lnTo>
                    <a:pt x="6134100" y="228600"/>
                  </a:lnTo>
                  <a:lnTo>
                    <a:pt x="6134100" y="182880"/>
                  </a:ln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3690620"/>
                  </a:lnTo>
                  <a:lnTo>
                    <a:pt x="182880" y="3736340"/>
                  </a:lnTo>
                  <a:lnTo>
                    <a:pt x="6179820" y="3736340"/>
                  </a:lnTo>
                  <a:lnTo>
                    <a:pt x="6179820" y="3690937"/>
                  </a:lnTo>
                  <a:lnTo>
                    <a:pt x="6179820" y="3690620"/>
                  </a:lnTo>
                  <a:lnTo>
                    <a:pt x="6179820" y="228600"/>
                  </a:lnTo>
                  <a:lnTo>
                    <a:pt x="6179820" y="182880"/>
                  </a:lnTo>
                  <a:close/>
                </a:path>
                <a:path w="6362700" h="3919220">
                  <a:moveTo>
                    <a:pt x="6362700" y="0"/>
                  </a:moveTo>
                  <a:lnTo>
                    <a:pt x="6225540" y="0"/>
                  </a:lnTo>
                  <a:lnTo>
                    <a:pt x="6225540" y="137160"/>
                  </a:lnTo>
                  <a:lnTo>
                    <a:pt x="6225540" y="3782060"/>
                  </a:lnTo>
                  <a:lnTo>
                    <a:pt x="137160" y="3782060"/>
                  </a:lnTo>
                  <a:lnTo>
                    <a:pt x="137160" y="137160"/>
                  </a:lnTo>
                  <a:lnTo>
                    <a:pt x="6225540" y="137160"/>
                  </a:lnTo>
                  <a:lnTo>
                    <a:pt x="6225540" y="0"/>
                  </a:lnTo>
                  <a:lnTo>
                    <a:pt x="0" y="0"/>
                  </a:lnTo>
                  <a:lnTo>
                    <a:pt x="0" y="137160"/>
                  </a:lnTo>
                  <a:lnTo>
                    <a:pt x="0" y="3782060"/>
                  </a:lnTo>
                  <a:lnTo>
                    <a:pt x="0" y="3919220"/>
                  </a:lnTo>
                  <a:lnTo>
                    <a:pt x="6362700" y="3919220"/>
                  </a:lnTo>
                  <a:lnTo>
                    <a:pt x="6362700" y="3782377"/>
                  </a:lnTo>
                  <a:lnTo>
                    <a:pt x="6362700" y="3782060"/>
                  </a:lnTo>
                  <a:lnTo>
                    <a:pt x="6362700" y="137160"/>
                  </a:lnTo>
                  <a:lnTo>
                    <a:pt x="636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Las</a:t>
            </a:r>
            <a:r>
              <a:rPr spc="-40" dirty="0"/>
              <a:t> </a:t>
            </a:r>
            <a:r>
              <a:rPr spc="-15" dirty="0"/>
              <a:t>estaciones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54378"/>
            <a:ext cx="7916545" cy="127635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5080" indent="-342900">
              <a:lnSpc>
                <a:spcPts val="2160"/>
              </a:lnSpc>
              <a:spcBef>
                <a:spcPts val="3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En </a:t>
            </a:r>
            <a:r>
              <a:rPr sz="2000" b="1" spc="-5" dirty="0">
                <a:latin typeface="Calibri"/>
                <a:cs typeface="Calibri"/>
              </a:rPr>
              <a:t>el Solsticio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10" dirty="0">
                <a:latin typeface="Calibri"/>
                <a:cs typeface="Calibri"/>
              </a:rPr>
              <a:t>Invierno, </a:t>
            </a:r>
            <a:r>
              <a:rPr sz="2000" b="1" dirty="0">
                <a:latin typeface="Calibri"/>
                <a:cs typeface="Calibri"/>
              </a:rPr>
              <a:t>22 ó 23 de </a:t>
            </a:r>
            <a:r>
              <a:rPr sz="2000" b="1" spc="-5" dirty="0">
                <a:latin typeface="Calibri"/>
                <a:cs typeface="Calibri"/>
              </a:rPr>
              <a:t>diciembre, es el Hemisferio Norte.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Días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más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cortos </a:t>
            </a:r>
            <a:r>
              <a:rPr sz="2000" b="1" dirty="0">
                <a:latin typeface="Calibri"/>
                <a:cs typeface="Calibri"/>
              </a:rPr>
              <a:t>que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las</a:t>
            </a:r>
            <a:r>
              <a:rPr sz="2000" b="1" dirty="0">
                <a:latin typeface="Calibri"/>
                <a:cs typeface="Calibri"/>
              </a:rPr>
              <a:t> noches.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1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Los</a:t>
            </a:r>
            <a:r>
              <a:rPr sz="2000" b="1" spc="-25" dirty="0">
                <a:latin typeface="Calibri"/>
                <a:cs typeface="Calibri"/>
              </a:rPr>
              <a:t> rayos</a:t>
            </a:r>
            <a:r>
              <a:rPr sz="2000" b="1" dirty="0">
                <a:latin typeface="Calibri"/>
                <a:cs typeface="Calibri"/>
              </a:rPr>
              <a:t> del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Sol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inciden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oblicuamente.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El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Sol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da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sobre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la</a:t>
            </a:r>
            <a:r>
              <a:rPr sz="2000" b="1" spc="-10" dirty="0">
                <a:latin typeface="Calibri"/>
                <a:cs typeface="Calibri"/>
              </a:rPr>
              <a:t> vertical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del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Trópico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Capricornio.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8876" y="2857436"/>
            <a:ext cx="5543550" cy="378625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Las</a:t>
            </a:r>
            <a:r>
              <a:rPr spc="-40" dirty="0"/>
              <a:t> </a:t>
            </a:r>
            <a:r>
              <a:rPr spc="-15" dirty="0"/>
              <a:t>estaciones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1284858"/>
            <a:ext cx="7671434" cy="1593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4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En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el Equinoccio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15" dirty="0">
                <a:latin typeface="Calibri"/>
                <a:cs typeface="Calibri"/>
              </a:rPr>
              <a:t>Primavera,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ó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21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marzo,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los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días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las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noches</a:t>
            </a:r>
            <a:r>
              <a:rPr sz="1800" b="1" spc="3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=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duración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todo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planeta.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sol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</a:t>
            </a:r>
            <a:r>
              <a:rPr sz="1800" b="1" spc="3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vertical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del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Ecuador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alibri"/>
              <a:cs typeface="Calibri"/>
            </a:endParaRPr>
          </a:p>
          <a:p>
            <a:pPr marL="325120">
              <a:lnSpc>
                <a:spcPct val="100000"/>
              </a:lnSpc>
              <a:spcBef>
                <a:spcPts val="5"/>
              </a:spcBef>
              <a:tabLst>
                <a:tab pos="1444625" algn="l"/>
              </a:tabLst>
            </a:pPr>
            <a:r>
              <a:rPr sz="1800" b="1" spc="-15" dirty="0">
                <a:latin typeface="Calibri"/>
                <a:cs typeface="Calibri"/>
              </a:rPr>
              <a:t>Primavera	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Hemisferio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Norte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8582" y="4883911"/>
            <a:ext cx="262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Otoño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en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Hemisferio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40" dirty="0">
                <a:latin typeface="Calibri"/>
                <a:cs typeface="Calibri"/>
              </a:rPr>
              <a:t>Sur.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32" y="3141027"/>
            <a:ext cx="4683125" cy="34781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820</Words>
  <Application>Microsoft Office PowerPoint</Application>
  <PresentationFormat>Presentación en pantalla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Arial MT</vt:lpstr>
      <vt:lpstr>Calibri</vt:lpstr>
      <vt:lpstr>Office Theme</vt:lpstr>
      <vt:lpstr>MOVIMIENTOS DE LA TIERRA LA TRASLACION</vt:lpstr>
      <vt:lpstr>LA TIERRA</vt:lpstr>
      <vt:lpstr>1. LA ROTACIÓN</vt:lpstr>
      <vt:lpstr>2. LA TRASLACIÓN</vt:lpstr>
      <vt:lpstr>La traslación</vt:lpstr>
      <vt:lpstr>Las estaciones</vt:lpstr>
      <vt:lpstr>Las estaciones</vt:lpstr>
      <vt:lpstr>Las estaciones</vt:lpstr>
      <vt:lpstr>Las estaciones</vt:lpstr>
      <vt:lpstr>Las zonas térmicas de la Tierra</vt:lpstr>
      <vt:lpstr>3. LA PRECESIÓN</vt:lpstr>
      <vt:lpstr>Consecuencias de la precesión</vt:lpstr>
      <vt:lpstr>4. LA NUTACIÓN</vt:lpstr>
      <vt:lpstr>5. BAMBOLEO DE CHANDLER</vt:lpstr>
      <vt:lpstr>5. BAMBOLEO DE CHANDLER</vt:lpstr>
      <vt:lpstr>(6,7) OTROS MOVIMIENTOS</vt:lpstr>
      <vt:lpstr>MOVIMIENTOS  RELACIONADOS CON EL SISTEMA SOLAR</vt:lpstr>
      <vt:lpstr>MOVIMIENTOS  RELACIONADOS CON EL SISTEMA SOLAR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MOVIMIENTOS DE LA TIERRA LA TRASLACION</dc:title>
  <dc:creator>user</dc:creator>
  <cp:lastModifiedBy>user</cp:lastModifiedBy>
  <cp:revision>1</cp:revision>
  <dcterms:created xsi:type="dcterms:W3CDTF">2021-07-26T04:55:27Z</dcterms:created>
  <dcterms:modified xsi:type="dcterms:W3CDTF">2021-07-26T05:09:23Z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2011-02-23T00:00:00Z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2021-07-26T00:00:00Z</vt:filetime>
  </property>
</Properties>
</file>